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D2B7010D-314F-4737-BDFB-C1527CCC8B31}" type="datetimeFigureOut">
              <a:rPr lang="es-CO" smtClean="0"/>
              <a:t>25/11/2016</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F5D83E19-7664-4730-8798-73CEA557B782}"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2B7010D-314F-4737-BDFB-C1527CCC8B31}" type="datetimeFigureOut">
              <a:rPr lang="es-CO" smtClean="0"/>
              <a:t>25/11/2016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5D83E19-7664-4730-8798-73CEA557B782}"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2B7010D-314F-4737-BDFB-C1527CCC8B31}" type="datetimeFigureOut">
              <a:rPr lang="es-CO" smtClean="0"/>
              <a:t>25/11/2016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5D83E19-7664-4730-8798-73CEA557B782}"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D2B7010D-314F-4737-BDFB-C1527CCC8B31}" type="datetimeFigureOut">
              <a:rPr lang="es-CO" smtClean="0"/>
              <a:t>25/11/2016</a:t>
            </a:fld>
            <a:endParaRPr lang="es-CO"/>
          </a:p>
        </p:txBody>
      </p:sp>
      <p:sp>
        <p:nvSpPr>
          <p:cNvPr id="9" name="8 Marcador de número de diapositiva"/>
          <p:cNvSpPr>
            <a:spLocks noGrp="1"/>
          </p:cNvSpPr>
          <p:nvPr>
            <p:ph type="sldNum" sz="quarter" idx="15"/>
          </p:nvPr>
        </p:nvSpPr>
        <p:spPr/>
        <p:txBody>
          <a:bodyPr rtlCol="0"/>
          <a:lstStyle/>
          <a:p>
            <a:fld id="{F5D83E19-7664-4730-8798-73CEA557B782}"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D2B7010D-314F-4737-BDFB-C1527CCC8B31}" type="datetimeFigureOut">
              <a:rPr lang="es-CO" smtClean="0"/>
              <a:t>25/11/2016</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F5D83E19-7664-4730-8798-73CEA557B782}"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2B7010D-314F-4737-BDFB-C1527CCC8B31}" type="datetimeFigureOut">
              <a:rPr lang="es-CO" smtClean="0"/>
              <a:t>25/11/2016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5D83E19-7664-4730-8798-73CEA557B782}"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2B7010D-314F-4737-BDFB-C1527CCC8B31}" type="datetimeFigureOut">
              <a:rPr lang="es-CO" smtClean="0"/>
              <a:t>25/11/2016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F5D83E19-7664-4730-8798-73CEA557B782}"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D2B7010D-314F-4737-BDFB-C1527CCC8B31}" type="datetimeFigureOut">
              <a:rPr lang="es-CO" smtClean="0"/>
              <a:t>25/11/2016</a:t>
            </a:fld>
            <a:endParaRPr lang="es-CO"/>
          </a:p>
        </p:txBody>
      </p:sp>
      <p:sp>
        <p:nvSpPr>
          <p:cNvPr id="7" name="6 Marcador de número de diapositiva"/>
          <p:cNvSpPr>
            <a:spLocks noGrp="1"/>
          </p:cNvSpPr>
          <p:nvPr>
            <p:ph type="sldNum" sz="quarter" idx="11"/>
          </p:nvPr>
        </p:nvSpPr>
        <p:spPr/>
        <p:txBody>
          <a:bodyPr rtlCol="0"/>
          <a:lstStyle/>
          <a:p>
            <a:fld id="{F5D83E19-7664-4730-8798-73CEA557B782}"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2B7010D-314F-4737-BDFB-C1527CCC8B31}" type="datetimeFigureOut">
              <a:rPr lang="es-CO" smtClean="0"/>
              <a:t>25/11/2016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F5D83E19-7664-4730-8798-73CEA557B782}"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D2B7010D-314F-4737-BDFB-C1527CCC8B31}" type="datetimeFigureOut">
              <a:rPr lang="es-CO" smtClean="0"/>
              <a:t>25/11/2016</a:t>
            </a:fld>
            <a:endParaRPr lang="es-CO"/>
          </a:p>
        </p:txBody>
      </p:sp>
      <p:sp>
        <p:nvSpPr>
          <p:cNvPr id="22" name="21 Marcador de número de diapositiva"/>
          <p:cNvSpPr>
            <a:spLocks noGrp="1"/>
          </p:cNvSpPr>
          <p:nvPr>
            <p:ph type="sldNum" sz="quarter" idx="15"/>
          </p:nvPr>
        </p:nvSpPr>
        <p:spPr/>
        <p:txBody>
          <a:bodyPr rtlCol="0"/>
          <a:lstStyle/>
          <a:p>
            <a:fld id="{F5D83E19-7664-4730-8798-73CEA557B782}"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D2B7010D-314F-4737-BDFB-C1527CCC8B31}" type="datetimeFigureOut">
              <a:rPr lang="es-CO" smtClean="0"/>
              <a:t>25/11/2016</a:t>
            </a:fld>
            <a:endParaRPr lang="es-CO"/>
          </a:p>
        </p:txBody>
      </p:sp>
      <p:sp>
        <p:nvSpPr>
          <p:cNvPr id="18" name="17 Marcador de número de diapositiva"/>
          <p:cNvSpPr>
            <a:spLocks noGrp="1"/>
          </p:cNvSpPr>
          <p:nvPr>
            <p:ph type="sldNum" sz="quarter" idx="11"/>
          </p:nvPr>
        </p:nvSpPr>
        <p:spPr/>
        <p:txBody>
          <a:bodyPr rtlCol="0"/>
          <a:lstStyle/>
          <a:p>
            <a:fld id="{F5D83E19-7664-4730-8798-73CEA557B782}"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2B7010D-314F-4737-BDFB-C1527CCC8B31}" type="datetimeFigureOut">
              <a:rPr lang="es-CO" smtClean="0"/>
              <a:t>25/11/2016</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5D83E19-7664-4730-8798-73CEA557B782}"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10 Imagen" descr="ESCUDO.png"/>
          <p:cNvPicPr>
            <a:picLocks noChangeAspect="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2915816" y="620688"/>
            <a:ext cx="4104456" cy="5328592"/>
          </a:xfrm>
          <a:prstGeom prst="rect">
            <a:avLst/>
          </a:prstGeom>
          <a:noFill/>
          <a:ln w="9525">
            <a:noFill/>
            <a:miter lim="800000"/>
            <a:headEnd/>
            <a:tailEnd/>
          </a:ln>
        </p:spPr>
      </p:pic>
      <p:sp>
        <p:nvSpPr>
          <p:cNvPr id="3" name="2 Subtítulo"/>
          <p:cNvSpPr>
            <a:spLocks noGrp="1"/>
          </p:cNvSpPr>
          <p:nvPr>
            <p:ph type="subTitle" idx="1"/>
          </p:nvPr>
        </p:nvSpPr>
        <p:spPr>
          <a:xfrm>
            <a:off x="467544" y="188640"/>
            <a:ext cx="8353604" cy="6280011"/>
          </a:xfrm>
          <a:noFill/>
        </p:spPr>
        <p:style>
          <a:lnRef idx="2">
            <a:schemeClr val="accent2"/>
          </a:lnRef>
          <a:fillRef idx="1">
            <a:schemeClr val="lt1"/>
          </a:fillRef>
          <a:effectRef idx="0">
            <a:schemeClr val="accent2"/>
          </a:effectRef>
          <a:fontRef idx="minor">
            <a:schemeClr val="dk1"/>
          </a:fontRef>
        </p:style>
        <p:txBody>
          <a:bodyPr>
            <a:normAutofit fontScale="32500" lnSpcReduction="20000"/>
          </a:bodyPr>
          <a:lstStyle/>
          <a:p>
            <a:pPr algn="ctr"/>
            <a:endParaRPr lang="es-CO" sz="4000" b="1" dirty="0" smtClean="0">
              <a:solidFill>
                <a:srgbClr val="791D6E"/>
              </a:solidFill>
              <a:effectLst>
                <a:outerShdw blurRad="38100" dist="38100" dir="2700000" algn="tl">
                  <a:srgbClr val="000000">
                    <a:alpha val="43137"/>
                  </a:srgbClr>
                </a:outerShdw>
              </a:effectLst>
              <a:latin typeface="Century Gothic" pitchFamily="34" charset="0"/>
              <a:cs typeface="Aharoni" pitchFamily="2" charset="-79"/>
            </a:endParaRPr>
          </a:p>
          <a:p>
            <a:pPr algn="ctr"/>
            <a:r>
              <a:rPr lang="es-CO" sz="4900" dirty="0" smtClean="0">
                <a:solidFill>
                  <a:srgbClr val="FF0000"/>
                </a:solidFill>
                <a:effectLst>
                  <a:outerShdw blurRad="38100" dist="38100" dir="2700000" algn="tl">
                    <a:srgbClr val="000000">
                      <a:alpha val="43137"/>
                    </a:srgbClr>
                  </a:outerShdw>
                </a:effectLst>
                <a:latin typeface="Century Gothic" pitchFamily="34" charset="0"/>
                <a:cs typeface="Aharoni" pitchFamily="2" charset="-79"/>
              </a:rPr>
              <a:t>FACTORES DE ÉXITO PARA LAS PRÁCTICAS EDUCATIVAS INCLUSIVAS</a:t>
            </a:r>
          </a:p>
          <a:p>
            <a:pPr algn="just">
              <a:lnSpc>
                <a:spcPct val="120000"/>
              </a:lnSpc>
              <a:spcBef>
                <a:spcPts val="0"/>
              </a:spcBef>
            </a:pPr>
            <a:r>
              <a:rPr lang="es-CO" sz="4900" dirty="0" smtClean="0">
                <a:solidFill>
                  <a:srgbClr val="002060"/>
                </a:solidFill>
                <a:latin typeface="Century Gothic" pitchFamily="34" charset="0"/>
                <a:cs typeface="Arial" pitchFamily="34" charset="0"/>
              </a:rPr>
              <a:t>Teniendo en cuenta el informe de la Agencia Europea para el Desarrollo en la Educación Especial (2003) producido sobre la base de numerosas investigaciones, se pueden identificar los siguientes grupos de factores como determinantes de prácticas inclusivas:</a:t>
            </a:r>
          </a:p>
          <a:p>
            <a:pPr algn="just">
              <a:lnSpc>
                <a:spcPct val="120000"/>
              </a:lnSpc>
              <a:spcBef>
                <a:spcPts val="0"/>
              </a:spcBef>
            </a:pPr>
            <a:endParaRPr lang="es-CO" sz="4900" dirty="0" smtClean="0">
              <a:solidFill>
                <a:srgbClr val="002060"/>
              </a:solidFill>
              <a:latin typeface="Century Gothic" pitchFamily="34" charset="0"/>
              <a:cs typeface="Arial" pitchFamily="34" charset="0"/>
            </a:endParaRPr>
          </a:p>
          <a:p>
            <a:pPr marL="514350" indent="-514350" algn="just">
              <a:lnSpc>
                <a:spcPct val="120000"/>
              </a:lnSpc>
              <a:spcBef>
                <a:spcPts val="0"/>
              </a:spcBef>
              <a:buClr>
                <a:srgbClr val="791D6E"/>
              </a:buClr>
              <a:buFont typeface="+mj-lt"/>
              <a:buAutoNum type="arabicPeriod"/>
            </a:pPr>
            <a:r>
              <a:rPr lang="es-CO" sz="4900" dirty="0">
                <a:solidFill>
                  <a:srgbClr val="791D6E"/>
                </a:solidFill>
                <a:effectLst>
                  <a:outerShdw blurRad="38100" dist="38100" dir="2700000" algn="tl">
                    <a:srgbClr val="000000">
                      <a:alpha val="43137"/>
                    </a:srgbClr>
                  </a:outerShdw>
                </a:effectLst>
                <a:latin typeface="Century Gothic" pitchFamily="34" charset="0"/>
                <a:cs typeface="Arial" pitchFamily="34" charset="0"/>
              </a:rPr>
              <a:t>ENSEÑANZA COOPERATIVA</a:t>
            </a:r>
            <a:r>
              <a:rPr lang="es-CO" sz="4900" dirty="0">
                <a:solidFill>
                  <a:srgbClr val="002060"/>
                </a:solidFill>
                <a:effectLst>
                  <a:outerShdw blurRad="38100" dist="38100" dir="2700000" algn="tl">
                    <a:srgbClr val="000000">
                      <a:alpha val="43137"/>
                    </a:srgbClr>
                  </a:outerShdw>
                </a:effectLst>
                <a:latin typeface="Century Gothic" pitchFamily="34" charset="0"/>
                <a:cs typeface="Arial" pitchFamily="34" charset="0"/>
              </a:rPr>
              <a:t> </a:t>
            </a:r>
            <a:r>
              <a:rPr lang="es-CO" sz="4900" dirty="0">
                <a:solidFill>
                  <a:srgbClr val="002060"/>
                </a:solidFill>
                <a:latin typeface="Century Gothic" pitchFamily="34" charset="0"/>
                <a:cs typeface="Arial" pitchFamily="34" charset="0"/>
              </a:rPr>
              <a:t>También conocido como coeducación.  La coeducación se interpreta normalmente como dos profesionales de la educación que trabajan juntos para dar servicio a un grupo de alumnos heterogéneos y compartir responsabilidades para determinados objetivos (p. ej. Cook y Friend.  </a:t>
            </a:r>
            <a:r>
              <a:rPr lang="es-CO" sz="4900" dirty="0" smtClean="0">
                <a:solidFill>
                  <a:srgbClr val="002060"/>
                </a:solidFill>
                <a:latin typeface="Century Gothic" pitchFamily="34" charset="0"/>
                <a:cs typeface="Arial" pitchFamily="34" charset="0"/>
              </a:rPr>
              <a:t>)</a:t>
            </a:r>
          </a:p>
          <a:p>
            <a:pPr marL="514350" indent="-514350" algn="just">
              <a:lnSpc>
                <a:spcPct val="120000"/>
              </a:lnSpc>
              <a:spcBef>
                <a:spcPts val="0"/>
              </a:spcBef>
              <a:buClrTx/>
              <a:buFont typeface="+mj-lt"/>
              <a:buAutoNum type="arabicPeriod"/>
            </a:pPr>
            <a:r>
              <a:rPr lang="es-CO" sz="4900" dirty="0">
                <a:solidFill>
                  <a:srgbClr val="791D6E"/>
                </a:solidFill>
                <a:effectLst>
                  <a:outerShdw blurRad="38100" dist="38100" dir="2700000" algn="tl">
                    <a:srgbClr val="000000">
                      <a:alpha val="43137"/>
                    </a:srgbClr>
                  </a:outerShdw>
                </a:effectLst>
                <a:latin typeface="Century Gothic" pitchFamily="34" charset="0"/>
                <a:cs typeface="Arial" pitchFamily="34" charset="0"/>
              </a:rPr>
              <a:t>EL APRENDIZAJE COOPERATIVO </a:t>
            </a:r>
            <a:r>
              <a:rPr lang="es-CO" sz="4900" dirty="0">
                <a:solidFill>
                  <a:srgbClr val="002060"/>
                </a:solidFill>
                <a:latin typeface="Century Gothic" pitchFamily="34" charset="0"/>
                <a:cs typeface="Arial" pitchFamily="34" charset="0"/>
              </a:rPr>
              <a:t>También conocido como tutoría de grupo Los alumnos se ayudan los unos a los otros se benefician del hecho de aprender juntos.</a:t>
            </a:r>
          </a:p>
          <a:p>
            <a:pPr marL="342900" indent="-342900" algn="just">
              <a:lnSpc>
                <a:spcPct val="120000"/>
              </a:lnSpc>
              <a:spcBef>
                <a:spcPts val="0"/>
              </a:spcBef>
              <a:buClrTx/>
              <a:buFont typeface="+mj-lt"/>
              <a:buAutoNum type="arabicPeriod" startAt="3"/>
            </a:pPr>
            <a:r>
              <a:rPr lang="es-CO" sz="4900" dirty="0">
                <a:solidFill>
                  <a:srgbClr val="791D6E"/>
                </a:solidFill>
                <a:effectLst>
                  <a:outerShdw blurRad="38100" dist="38100" dir="2700000" algn="tl">
                    <a:srgbClr val="000000">
                      <a:alpha val="43137"/>
                    </a:srgbClr>
                  </a:outerShdw>
                </a:effectLst>
                <a:latin typeface="Century Gothic" pitchFamily="34" charset="0"/>
                <a:cs typeface="Arial" pitchFamily="34" charset="0"/>
              </a:rPr>
              <a:t>LA RESOLUCIÓN DE PROBLEMAS COLABORATIVA </a:t>
            </a:r>
            <a:r>
              <a:rPr lang="es-CO" sz="4900" dirty="0">
                <a:solidFill>
                  <a:srgbClr val="002060"/>
                </a:solidFill>
                <a:latin typeface="Century Gothic" pitchFamily="34" charset="0"/>
                <a:cs typeface="Arial" pitchFamily="34" charset="0"/>
              </a:rPr>
              <a:t>es una  estrategia relevante en cuanto a los problemas de comportamiento. Los docentes deben desarrollar habilidades relacionales que les permitan negociar y crear las condiciones para la definición participativa de normas acordadas entre todos y todas</a:t>
            </a:r>
            <a:r>
              <a:rPr lang="es-CO" sz="4900" dirty="0" smtClean="0">
                <a:solidFill>
                  <a:srgbClr val="002060"/>
                </a:solidFill>
                <a:latin typeface="Century Gothic" pitchFamily="34" charset="0"/>
                <a:cs typeface="Arial" pitchFamily="34" charset="0"/>
              </a:rPr>
              <a:t>.</a:t>
            </a:r>
          </a:p>
          <a:p>
            <a:pPr marL="342900" indent="-342900" algn="just">
              <a:lnSpc>
                <a:spcPct val="120000"/>
              </a:lnSpc>
              <a:spcBef>
                <a:spcPts val="0"/>
              </a:spcBef>
              <a:buClrTx/>
              <a:buFont typeface="+mj-lt"/>
              <a:buAutoNum type="arabicPeriod" startAt="3"/>
            </a:pPr>
            <a:r>
              <a:rPr lang="es-CO" sz="4900" dirty="0">
                <a:solidFill>
                  <a:srgbClr val="791D6E"/>
                </a:solidFill>
                <a:effectLst>
                  <a:outerShdw blurRad="38100" dist="38100" dir="2700000" algn="tl">
                    <a:srgbClr val="000000">
                      <a:alpha val="43137"/>
                    </a:srgbClr>
                  </a:outerShdw>
                </a:effectLst>
                <a:latin typeface="Century Gothic" pitchFamily="34" charset="0"/>
                <a:cs typeface="Arial" pitchFamily="34" charset="0"/>
              </a:rPr>
              <a:t>EL AGRUPAMIENTO HETEROGÉNEO </a:t>
            </a:r>
            <a:r>
              <a:rPr lang="es-CO" sz="4900" dirty="0">
                <a:solidFill>
                  <a:srgbClr val="002060"/>
                </a:solidFill>
                <a:latin typeface="Century Gothic" pitchFamily="34" charset="0"/>
                <a:cs typeface="Arial" pitchFamily="34" charset="0"/>
              </a:rPr>
              <a:t>Es un planteamiento pedagógico basado en la diferencia, es  necesario para gestionar y aprovechar la diversidad en el aula  y trabajar a partir de ella.</a:t>
            </a:r>
          </a:p>
          <a:p>
            <a:pPr marL="342900" indent="-342900" algn="just">
              <a:lnSpc>
                <a:spcPct val="120000"/>
              </a:lnSpc>
              <a:spcBef>
                <a:spcPts val="0"/>
              </a:spcBef>
              <a:buClrTx/>
              <a:buFont typeface="+mj-lt"/>
              <a:buAutoNum type="arabicPeriod" startAt="3"/>
            </a:pPr>
            <a:r>
              <a:rPr lang="es-CO" sz="4900" dirty="0">
                <a:solidFill>
                  <a:srgbClr val="791D6E"/>
                </a:solidFill>
                <a:effectLst>
                  <a:outerShdw blurRad="38100" dist="38100" dir="2700000" algn="tl">
                    <a:srgbClr val="000000">
                      <a:alpha val="43137"/>
                    </a:srgbClr>
                  </a:outerShdw>
                </a:effectLst>
                <a:latin typeface="Century Gothic" pitchFamily="34" charset="0"/>
                <a:cs typeface="Arial" pitchFamily="34" charset="0"/>
              </a:rPr>
              <a:t>LA ENSEÑANZA EFICAZ </a:t>
            </a:r>
            <a:r>
              <a:rPr lang="es-CO" sz="4900" dirty="0">
                <a:solidFill>
                  <a:srgbClr val="002060"/>
                </a:solidFill>
                <a:latin typeface="Century Gothic" pitchFamily="34" charset="0"/>
                <a:cs typeface="Arial" pitchFamily="34" charset="0"/>
              </a:rPr>
              <a:t>Basada en la evaluación y la programación, Con una supervisión sistemática de los avances de los alumnos a fin de hacer los correctivos en la marcha</a:t>
            </a:r>
          </a:p>
          <a:p>
            <a:pPr marL="342900" indent="-342900" algn="just">
              <a:lnSpc>
                <a:spcPct val="120000"/>
              </a:lnSpc>
              <a:buClrTx/>
              <a:buFont typeface="+mj-lt"/>
              <a:buAutoNum type="arabicPeriod" startAt="3"/>
            </a:pPr>
            <a:endParaRPr lang="es-CO" sz="4900" b="0" dirty="0">
              <a:solidFill>
                <a:srgbClr val="002060"/>
              </a:solidFill>
              <a:latin typeface="Century Gothic" pitchFamily="34" charset="0"/>
            </a:endParaRPr>
          </a:p>
          <a:p>
            <a:pPr marL="514350" indent="-514350" algn="just">
              <a:buClr>
                <a:srgbClr val="791D6E"/>
              </a:buClr>
              <a:buFont typeface="+mj-lt"/>
              <a:buAutoNum type="arabicPeriod"/>
            </a:pPr>
            <a:endParaRPr lang="es-CO" sz="2900" dirty="0" smtClean="0">
              <a:solidFill>
                <a:srgbClr val="002060"/>
              </a:solidFill>
              <a:latin typeface="Century Gothic" pitchFamily="34" charset="0"/>
            </a:endParaRPr>
          </a:p>
          <a:p>
            <a:pPr marL="514350" indent="-514350" algn="just">
              <a:buClr>
                <a:srgbClr val="791D6E"/>
              </a:buClr>
              <a:buFont typeface="+mj-lt"/>
              <a:buAutoNum type="arabicPeriod"/>
            </a:pPr>
            <a:endParaRPr lang="es-CO" sz="2900" dirty="0" smtClean="0">
              <a:solidFill>
                <a:srgbClr val="002060"/>
              </a:solidFill>
              <a:latin typeface="Century Gothic" pitchFamily="34" charset="0"/>
            </a:endParaRPr>
          </a:p>
          <a:p>
            <a:pPr marL="514350" indent="-514350" algn="just">
              <a:buFont typeface="+mj-lt"/>
              <a:buAutoNum type="arabicPeriod"/>
            </a:pPr>
            <a:endParaRPr lang="es-CO" sz="2900" dirty="0">
              <a:solidFill>
                <a:srgbClr val="002060"/>
              </a:solidFill>
              <a:latin typeface="Century Gothic" pitchFamily="34" charset="0"/>
            </a:endParaRPr>
          </a:p>
          <a:p>
            <a:pPr algn="just"/>
            <a:endParaRPr lang="es-CO" sz="2900" dirty="0" smtClean="0">
              <a:solidFill>
                <a:srgbClr val="002060"/>
              </a:solidFill>
              <a:latin typeface="Century Gothic" pitchFamily="34" charset="0"/>
            </a:endParaRPr>
          </a:p>
          <a:p>
            <a:pPr marL="342900" indent="-342900" algn="just">
              <a:buAutoNum type="arabicPeriod"/>
            </a:pPr>
            <a:endParaRPr lang="es-CO" sz="2300" dirty="0">
              <a:solidFill>
                <a:srgbClr val="002060"/>
              </a:solidFill>
              <a:latin typeface="Century Gothic" pitchFamily="34" charset="0"/>
              <a:cs typeface="Arial" pitchFamily="34" charset="0"/>
            </a:endParaRPr>
          </a:p>
        </p:txBody>
      </p:sp>
      <p:pic>
        <p:nvPicPr>
          <p:cNvPr id="1032" name="Picture 8" descr="C:\Users\Elkin Ruiz\AppData\Local\Microsoft\Windows\Temporary Internet Files\Content.IE5\L5723DO7\MP90040282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30867" y="6237311"/>
            <a:ext cx="1080120" cy="559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418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TotalTime>
  <Words>224</Words>
  <Application>Microsoft Office PowerPoint</Application>
  <PresentationFormat>Presentación en pantalla (4:3)</PresentationFormat>
  <Paragraphs>13</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Aharoni</vt:lpstr>
      <vt:lpstr>Arial</vt:lpstr>
      <vt:lpstr>Century Gothic</vt:lpstr>
      <vt:lpstr>Century Schoolbook</vt:lpstr>
      <vt:lpstr>Wingdings</vt:lpstr>
      <vt:lpstr>Wingdings 2</vt:lpstr>
      <vt:lpstr>Mirador</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Elkin Ruiz</dc:creator>
  <cp:lastModifiedBy>SIRLE CHICA</cp:lastModifiedBy>
  <cp:revision>1</cp:revision>
  <dcterms:created xsi:type="dcterms:W3CDTF">2011-12-04T20:48:14Z</dcterms:created>
  <dcterms:modified xsi:type="dcterms:W3CDTF">2016-11-25T13:29:54Z</dcterms:modified>
</cp:coreProperties>
</file>