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78" r:id="rId5"/>
    <p:sldId id="262" r:id="rId6"/>
    <p:sldId id="270" r:id="rId7"/>
    <p:sldId id="280" r:id="rId8"/>
    <p:sldId id="281" r:id="rId9"/>
    <p:sldId id="282" r:id="rId10"/>
    <p:sldId id="265" r:id="rId11"/>
    <p:sldId id="266" r:id="rId12"/>
    <p:sldId id="268" r:id="rId13"/>
    <p:sldId id="269" r:id="rId14"/>
    <p:sldId id="274" r:id="rId15"/>
    <p:sldId id="273"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ime Maldonado Acosta" initials="JMA" lastIdx="36" clrIdx="0">
    <p:extLst/>
  </p:cmAuthor>
  <p:cmAuthor id="2" name="German Enrique Bueno Cortes" initials="GEBC" lastIdx="7"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94" autoAdjust="0"/>
    <p:restoredTop sz="94660"/>
  </p:normalViewPr>
  <p:slideViewPr>
    <p:cSldViewPr snapToGrid="0">
      <p:cViewPr varScale="1">
        <p:scale>
          <a:sx n="64" d="100"/>
          <a:sy n="64" d="100"/>
        </p:scale>
        <p:origin x="-108"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5/11/2017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t>5/11/2017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t>5/11/2017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t>5/11/2017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t>5/11/2017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Editar el estilo de texto del patrón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Editar el estilo de texto del patrón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t>5/11/2017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t>5/11/2017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5/11/2017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5/11/2017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5/11/2017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5/11/2017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5/11/2017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20000" y="2505075"/>
            <a:ext cx="5025216"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Editar el estilo de texto del patrón</a:t>
            </a:r>
          </a:p>
        </p:txBody>
      </p:sp>
      <p:sp>
        <p:nvSpPr>
          <p:cNvPr id="6" name="Content Placeholder 5"/>
          <p:cNvSpPr>
            <a:spLocks noGrp="1"/>
          </p:cNvSpPr>
          <p:nvPr>
            <p:ph sz="quarter" idx="4"/>
          </p:nvPr>
        </p:nvSpPr>
        <p:spPr>
          <a:xfrm>
            <a:off x="6319840" y="2505075"/>
            <a:ext cx="503554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5/11/2017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5/11/2017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5/11/2017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t>5/11/2017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t>5/11/2017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5/11/2017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77070" y="645981"/>
            <a:ext cx="5871775" cy="3048394"/>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p:cNvPicPr/>
          <p:nvPr/>
        </p:nvPicPr>
        <p:blipFill rotWithShape="1">
          <a:blip r:embed="rId2">
            <a:extLst>
              <a:ext uri="{28A0092B-C50C-407E-A947-70E740481C1C}">
                <a14:useLocalDpi xmlns:a14="http://schemas.microsoft.com/office/drawing/2010/main" val="0"/>
              </a:ext>
            </a:extLst>
          </a:blip>
          <a:srcRect/>
          <a:stretch/>
        </p:blipFill>
        <p:spPr bwMode="auto">
          <a:xfrm>
            <a:off x="6920686" y="957311"/>
            <a:ext cx="2532872" cy="2293921"/>
          </a:xfrm>
          <a:prstGeom prst="rect">
            <a:avLst/>
          </a:prstGeom>
          <a:noFill/>
        </p:spPr>
      </p:pic>
      <p:sp>
        <p:nvSpPr>
          <p:cNvPr id="4" name="Título 3"/>
          <p:cNvSpPr>
            <a:spLocks noGrp="1"/>
          </p:cNvSpPr>
          <p:nvPr>
            <p:ph type="ctrTitle"/>
          </p:nvPr>
        </p:nvSpPr>
        <p:spPr>
          <a:xfrm>
            <a:off x="2209800" y="4464028"/>
            <a:ext cx="9144000" cy="1641490"/>
          </a:xfrm>
          <a:prstGeom prst="rect">
            <a:avLst/>
          </a:prstGeom>
        </p:spPr>
        <p:txBody>
          <a:bodyPr wrap="square">
            <a:normAutofit/>
          </a:bodyPr>
          <a:lstStyle/>
          <a:p>
            <a:pPr>
              <a:lnSpc>
                <a:spcPct val="70000"/>
              </a:lnSpc>
              <a:spcAft>
                <a:spcPts val="800"/>
              </a:spcAft>
            </a:pPr>
            <a:r>
              <a:rPr lang="es-CO" sz="2400" b="1" spc="0" dirty="0">
                <a:latin typeface="Arial" panose="020B0604020202020204" pitchFamily="34" charset="0"/>
                <a:ea typeface="Franklin Gothic Heavy" panose="020B0903020102020204" pitchFamily="34" charset="0"/>
                <a:cs typeface="Times New Roman" panose="02020603050405020304" pitchFamily="18" charset="0"/>
              </a:rPr>
              <a:t>MINISTERIO DE  EDUCACIÓN NACIONAL</a:t>
            </a:r>
            <a:br>
              <a:rPr lang="es-CO" sz="2400" b="1" spc="0" dirty="0">
                <a:latin typeface="Arial" panose="020B0604020202020204" pitchFamily="34" charset="0"/>
                <a:ea typeface="Franklin Gothic Heavy" panose="020B0903020102020204" pitchFamily="34" charset="0"/>
                <a:cs typeface="Times New Roman" panose="02020603050405020304" pitchFamily="18" charset="0"/>
              </a:rPr>
            </a:br>
            <a:endParaRPr lang="es-CO" sz="2400" spc="0" dirty="0">
              <a:latin typeface="Calibri" panose="020F0502020204030204" pitchFamily="34" charset="0"/>
              <a:ea typeface="Calibri" panose="020F0502020204030204" pitchFamily="34" charset="0"/>
              <a:cs typeface="Times New Roman" panose="02020603050405020304" pitchFamily="18" charset="0"/>
            </a:endParaRPr>
          </a:p>
          <a:p>
            <a:pPr>
              <a:lnSpc>
                <a:spcPct val="70000"/>
              </a:lnSpc>
              <a:spcAft>
                <a:spcPts val="800"/>
              </a:spcAft>
            </a:pPr>
            <a:r>
              <a:rPr lang="es-CO" sz="2400" b="1" spc="0" dirty="0">
                <a:latin typeface="Arial" panose="020B0604020202020204" pitchFamily="34" charset="0"/>
                <a:ea typeface="Franklin Gothic Heavy" panose="020B0903020102020204" pitchFamily="34" charset="0"/>
                <a:cs typeface="Times New Roman" panose="02020603050405020304" pitchFamily="18" charset="0"/>
              </a:rPr>
              <a:t>DIRECCIÓN DE CALIDAD PARA LA EDUCACIÓN    </a:t>
            </a:r>
            <a:br>
              <a:rPr lang="es-CO" sz="2400" b="1" spc="0" dirty="0">
                <a:latin typeface="Arial" panose="020B0604020202020204" pitchFamily="34" charset="0"/>
                <a:ea typeface="Franklin Gothic Heavy" panose="020B0903020102020204" pitchFamily="34" charset="0"/>
                <a:cs typeface="Times New Roman" panose="02020603050405020304" pitchFamily="18" charset="0"/>
              </a:rPr>
            </a:br>
            <a:r>
              <a:rPr lang="es-CO" sz="2400" b="1" spc="0" dirty="0">
                <a:latin typeface="Arial" panose="020B0604020202020204" pitchFamily="34" charset="0"/>
                <a:ea typeface="Franklin Gothic Heavy" panose="020B0903020102020204" pitchFamily="34" charset="0"/>
                <a:cs typeface="Times New Roman" panose="02020603050405020304" pitchFamily="18" charset="0"/>
              </a:rPr>
              <a:t>PREESCOLAR BÁSICA Y MEDI A </a:t>
            </a:r>
            <a:endParaRPr lang="es-CO" sz="2400" b="1" spc="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7158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43950" y="1795357"/>
            <a:ext cx="8112153" cy="3477875"/>
          </a:xfrm>
          <a:prstGeom prst="rect">
            <a:avLst/>
          </a:prstGeom>
        </p:spPr>
        <p:txBody>
          <a:bodyPr wrap="square">
            <a:spAutoFit/>
          </a:bodyPr>
          <a:lstStyle/>
          <a:p>
            <a:pPr algn="just"/>
            <a:r>
              <a:rPr lang="es-CO" sz="2800" dirty="0">
                <a:latin typeface="+mj-lt"/>
                <a:ea typeface="+mj-ea"/>
                <a:cs typeface="+mj-cs"/>
              </a:rPr>
              <a:t> </a:t>
            </a:r>
            <a:endParaRPr lang="es-CO" sz="2400" dirty="0">
              <a:latin typeface="+mj-lt"/>
              <a:ea typeface="+mj-ea"/>
              <a:cs typeface="+mj-cs"/>
            </a:endParaRPr>
          </a:p>
          <a:p>
            <a:pPr marL="457200" indent="-457200" algn="just">
              <a:buFont typeface="Arial" panose="020B0604020202020204" pitchFamily="34" charset="0"/>
              <a:buChar char="•"/>
            </a:pPr>
            <a:r>
              <a:rPr lang="es-CO" sz="2400" dirty="0">
                <a:latin typeface="+mj-lt"/>
                <a:ea typeface="+mj-ea"/>
                <a:cs typeface="+mj-cs"/>
              </a:rPr>
              <a:t> Que se pueda identificar la situación o problema que </a:t>
            </a:r>
            <a:r>
              <a:rPr lang="es-CO" sz="2400" dirty="0" err="1">
                <a:latin typeface="+mj-lt"/>
                <a:ea typeface="+mj-ea"/>
                <a:cs typeface="+mj-cs"/>
              </a:rPr>
              <a:t>dió</a:t>
            </a:r>
            <a:r>
              <a:rPr lang="es-CO" sz="2400" dirty="0">
                <a:latin typeface="+mj-lt"/>
                <a:ea typeface="+mj-ea"/>
                <a:cs typeface="+mj-cs"/>
              </a:rPr>
              <a:t> origen a la experiencia.</a:t>
            </a:r>
          </a:p>
          <a:p>
            <a:pPr marL="457200" indent="-457200" algn="just">
              <a:buFont typeface="Arial" panose="020B0604020202020204" pitchFamily="34" charset="0"/>
              <a:buChar char="•"/>
            </a:pPr>
            <a:r>
              <a:rPr lang="es-CO" sz="2400" dirty="0">
                <a:latin typeface="+mj-lt"/>
                <a:ea typeface="+mj-ea"/>
                <a:cs typeface="+mj-cs"/>
              </a:rPr>
              <a:t>Que evidencien claramente las acciones pedagógicas de la experiencia y  aporten al eje temático seleccionado. </a:t>
            </a:r>
          </a:p>
          <a:p>
            <a:pPr marL="457200" indent="-457200" algn="just">
              <a:buFont typeface="Arial" panose="020B0604020202020204" pitchFamily="34" charset="0"/>
              <a:buChar char="•"/>
            </a:pPr>
            <a:r>
              <a:rPr lang="es-CO" sz="2400" dirty="0">
                <a:latin typeface="+mj-lt"/>
                <a:ea typeface="+mj-ea"/>
                <a:cs typeface="+mj-cs"/>
              </a:rPr>
              <a:t>Que se recreen las actividades pedagógicas y haga visible la participación de todos los actores. </a:t>
            </a:r>
          </a:p>
          <a:p>
            <a:pPr marL="457200" indent="-457200" algn="just">
              <a:buFont typeface="Arial" panose="020B0604020202020204" pitchFamily="34" charset="0"/>
              <a:buChar char="•"/>
            </a:pPr>
            <a:r>
              <a:rPr lang="es-CO" sz="2400" dirty="0">
                <a:latin typeface="+mj-lt"/>
                <a:ea typeface="+mj-ea"/>
                <a:cs typeface="+mj-cs"/>
              </a:rPr>
              <a:t>Que se observen los resultados obtenidos e impacto en la comunidad educativa.</a:t>
            </a:r>
          </a:p>
        </p:txBody>
      </p:sp>
      <p:sp>
        <p:nvSpPr>
          <p:cNvPr id="10" name="Título 1"/>
          <p:cNvSpPr>
            <a:spLocks noGrp="1"/>
          </p:cNvSpPr>
          <p:nvPr>
            <p:ph type="title"/>
          </p:nvPr>
        </p:nvSpPr>
        <p:spPr>
          <a:xfrm>
            <a:off x="113294" y="351126"/>
            <a:ext cx="8864483" cy="849024"/>
          </a:xfrm>
        </p:spPr>
        <p:txBody>
          <a:bodyPr>
            <a:noAutofit/>
          </a:bodyPr>
          <a:lstStyle/>
          <a:p>
            <a:r>
              <a:rPr lang="es-CO" sz="3600" b="1" dirty="0">
                <a:solidFill>
                  <a:schemeClr val="accent5">
                    <a:lumMod val="75000"/>
                  </a:schemeClr>
                </a:solidFill>
              </a:rPr>
              <a:t>¿Qué esperamos ver en las experiencias?</a:t>
            </a:r>
          </a:p>
        </p:txBody>
      </p:sp>
      <p:pic>
        <p:nvPicPr>
          <p:cNvPr id="11" name="Imagen 5"/>
          <p:cNvPicPr/>
          <p:nvPr/>
        </p:nvPicPr>
        <p:blipFill rotWithShape="1">
          <a:blip r:embed="rId2">
            <a:extLst>
              <a:ext uri="{28A0092B-C50C-407E-A947-70E740481C1C}">
                <a14:useLocalDpi xmlns:a14="http://schemas.microsoft.com/office/drawing/2010/main" val="0"/>
              </a:ext>
            </a:extLst>
          </a:blip>
          <a:srcRect l="22234" t="72449" r="31941" b="10948"/>
          <a:stretch/>
        </p:blipFill>
        <p:spPr bwMode="auto">
          <a:xfrm>
            <a:off x="8977777" y="6255327"/>
            <a:ext cx="3215569" cy="602673"/>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3">
            <a:extLst>
              <a:ext uri="{28A0092B-C50C-407E-A947-70E740481C1C}">
                <a14:useLocalDpi xmlns:a14="http://schemas.microsoft.com/office/drawing/2010/main" val="0"/>
              </a:ext>
            </a:extLst>
          </a:blip>
          <a:srcRect/>
          <a:stretch/>
        </p:blipFill>
        <p:spPr bwMode="auto">
          <a:xfrm>
            <a:off x="10310123" y="105254"/>
            <a:ext cx="1508760" cy="1260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84087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6 Rectángulo"/>
          <p:cNvSpPr/>
          <p:nvPr/>
        </p:nvSpPr>
        <p:spPr>
          <a:xfrm>
            <a:off x="367838" y="785715"/>
            <a:ext cx="9268691" cy="923330"/>
          </a:xfrm>
          <a:prstGeom prst="rect">
            <a:avLst/>
          </a:prstGeom>
        </p:spPr>
        <p:txBody>
          <a:bodyPr wrap="square">
            <a:spAutoFit/>
          </a:bodyPr>
          <a:lstStyle/>
          <a:p>
            <a:r>
              <a:rPr lang="es-CO" sz="3600" b="1" dirty="0">
                <a:solidFill>
                  <a:schemeClr val="accent5">
                    <a:lumMod val="75000"/>
                  </a:schemeClr>
                </a:solidFill>
                <a:latin typeface="+mj-lt"/>
                <a:ea typeface="+mj-ea"/>
                <a:cs typeface="+mj-cs"/>
              </a:rPr>
              <a:t>¿Cómo se presentan las experiencias?</a:t>
            </a:r>
            <a:endParaRPr lang="es-CO" sz="3200" b="1" dirty="0">
              <a:solidFill>
                <a:schemeClr val="accent5">
                  <a:lumMod val="75000"/>
                </a:schemeClr>
              </a:solidFill>
              <a:latin typeface="+mj-lt"/>
              <a:ea typeface="+mj-ea"/>
              <a:cs typeface="+mj-cs"/>
            </a:endParaRPr>
          </a:p>
          <a:p>
            <a:pPr lvl="0" algn="just"/>
            <a:endParaRPr lang="es-CO" b="1" i="1" dirty="0"/>
          </a:p>
        </p:txBody>
      </p:sp>
      <p:sp>
        <p:nvSpPr>
          <p:cNvPr id="9" name="6 Rectángulo"/>
          <p:cNvSpPr/>
          <p:nvPr/>
        </p:nvSpPr>
        <p:spPr>
          <a:xfrm>
            <a:off x="367838" y="2190082"/>
            <a:ext cx="9148156" cy="2308324"/>
          </a:xfrm>
          <a:prstGeom prst="rect">
            <a:avLst/>
          </a:prstGeom>
        </p:spPr>
        <p:txBody>
          <a:bodyPr wrap="square">
            <a:spAutoFit/>
          </a:bodyPr>
          <a:lstStyle/>
          <a:p>
            <a:pPr algn="just"/>
            <a:r>
              <a:rPr lang="es-CO" sz="2400" dirty="0">
                <a:latin typeface="+mj-lt"/>
                <a:ea typeface="+mj-ea"/>
                <a:cs typeface="+mj-cs"/>
              </a:rPr>
              <a:t> </a:t>
            </a:r>
            <a:endParaRPr lang="es-ES" sz="2400" dirty="0">
              <a:latin typeface="+mj-lt"/>
              <a:ea typeface="+mj-ea"/>
              <a:cs typeface="+mj-cs"/>
            </a:endParaRPr>
          </a:p>
          <a:p>
            <a:pPr marL="457200" indent="-457200" algn="just">
              <a:buFont typeface="Arial" panose="020B0604020202020204" pitchFamily="34" charset="0"/>
              <a:buChar char="•"/>
            </a:pPr>
            <a:r>
              <a:rPr lang="es-ES" sz="2400" b="1" u="sng" dirty="0">
                <a:latin typeface="+mj-lt"/>
                <a:ea typeface="+mj-ea"/>
                <a:cs typeface="+mj-cs"/>
              </a:rPr>
              <a:t>Ficha de presentación</a:t>
            </a:r>
            <a:r>
              <a:rPr lang="es-ES" sz="2400" dirty="0">
                <a:latin typeface="+mj-lt"/>
                <a:ea typeface="+mj-ea"/>
                <a:cs typeface="+mj-cs"/>
              </a:rPr>
              <a:t>: formato sencillo en el cual  se describen los elementos principales de la experiencia y el eje temático del foro en el que se desarrolla.</a:t>
            </a:r>
          </a:p>
          <a:p>
            <a:pPr marL="457200" indent="-457200" algn="just">
              <a:buFont typeface="Arial" panose="020B0604020202020204" pitchFamily="34" charset="0"/>
              <a:buChar char="•"/>
            </a:pPr>
            <a:r>
              <a:rPr lang="es-ES" sz="2400" b="1" u="sng" dirty="0">
                <a:latin typeface="+mj-lt"/>
                <a:ea typeface="+mj-ea"/>
                <a:cs typeface="+mj-cs"/>
              </a:rPr>
              <a:t>Video:</a:t>
            </a:r>
            <a:r>
              <a:rPr lang="es-ES" sz="2400" dirty="0">
                <a:latin typeface="+mj-lt"/>
                <a:ea typeface="+mj-ea"/>
                <a:cs typeface="+mj-cs"/>
              </a:rPr>
              <a:t> grabación audiovisual de 8 a 10 minutos máximo, en la cual se recrean las acciones de la experiencia.</a:t>
            </a:r>
          </a:p>
        </p:txBody>
      </p:sp>
      <p:pic>
        <p:nvPicPr>
          <p:cNvPr id="10" name="Imagen 5"/>
          <p:cNvPicPr/>
          <p:nvPr/>
        </p:nvPicPr>
        <p:blipFill rotWithShape="1">
          <a:blip r:embed="rId4">
            <a:extLst>
              <a:ext uri="{28A0092B-C50C-407E-A947-70E740481C1C}">
                <a14:useLocalDpi xmlns:a14="http://schemas.microsoft.com/office/drawing/2010/main" val="0"/>
              </a:ext>
            </a:extLst>
          </a:blip>
          <a:srcRect l="22234" t="72449" r="31941" b="10948"/>
          <a:stretch/>
        </p:blipFill>
        <p:spPr bwMode="auto">
          <a:xfrm>
            <a:off x="8977777" y="6255327"/>
            <a:ext cx="3215569" cy="602673"/>
          </a:xfrm>
          <a:prstGeom prst="rect">
            <a:avLst/>
          </a:prstGeom>
          <a:ln>
            <a:noFill/>
          </a:ln>
          <a:extLst>
            <a:ext uri="{53640926-AAD7-44D8-BBD7-CCE9431645EC}">
              <a14:shadowObscured xmlns:a14="http://schemas.microsoft.com/office/drawing/2010/main"/>
            </a:ext>
          </a:extLst>
        </p:spPr>
      </p:pic>
      <p:pic>
        <p:nvPicPr>
          <p:cNvPr id="11" name="Imagen 10"/>
          <p:cNvPicPr/>
          <p:nvPr/>
        </p:nvPicPr>
        <p:blipFill rotWithShape="1">
          <a:blip r:embed="rId5">
            <a:extLst>
              <a:ext uri="{28A0092B-C50C-407E-A947-70E740481C1C}">
                <a14:useLocalDpi xmlns:a14="http://schemas.microsoft.com/office/drawing/2010/main" val="0"/>
              </a:ext>
            </a:extLst>
          </a:blip>
          <a:srcRect/>
          <a:stretch/>
        </p:blipFill>
        <p:spPr bwMode="auto">
          <a:xfrm>
            <a:off x="10310123" y="105254"/>
            <a:ext cx="1508760" cy="1260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91578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28618" y="1361680"/>
            <a:ext cx="10393261" cy="4893647"/>
          </a:xfrm>
          <a:prstGeom prst="rect">
            <a:avLst/>
          </a:prstGeom>
        </p:spPr>
        <p:txBody>
          <a:bodyPr wrap="square">
            <a:spAutoFit/>
          </a:bodyPr>
          <a:lstStyle/>
          <a:p>
            <a:pPr algn="just"/>
            <a:r>
              <a:rPr lang="es-CO" sz="2400" dirty="0"/>
              <a:t>La evaluación de las experiencias está a cargo de las Secretarías de Educación y tiene tres momentos: </a:t>
            </a:r>
          </a:p>
          <a:p>
            <a:pPr algn="just"/>
            <a:endParaRPr lang="es-CO" sz="2400" dirty="0"/>
          </a:p>
          <a:p>
            <a:pPr marL="342900" indent="-342900" algn="just">
              <a:buFont typeface="Arial" panose="020B0604020202020204" pitchFamily="34" charset="0"/>
              <a:buChar char="•"/>
            </a:pPr>
            <a:r>
              <a:rPr lang="es-CO" sz="2400" b="1" i="1" u="sng" dirty="0"/>
              <a:t>Momento 1:</a:t>
            </a:r>
            <a:r>
              <a:rPr lang="es-CO" sz="2400" dirty="0"/>
              <a:t> Evaluación de las experiencias que presenten los establecimientos educativos antes del foro territorial. </a:t>
            </a:r>
          </a:p>
          <a:p>
            <a:pPr marL="342900" indent="-342900" algn="just">
              <a:buFont typeface="Arial" panose="020B0604020202020204" pitchFamily="34" charset="0"/>
              <a:buChar char="•"/>
            </a:pPr>
            <a:r>
              <a:rPr lang="es-CO" sz="2400" b="1" i="1" u="sng" dirty="0"/>
              <a:t>Momento 2:</a:t>
            </a:r>
            <a:r>
              <a:rPr lang="es-CO" sz="2400" dirty="0"/>
              <a:t> Selección de las experiencias que mejor cumplen con los criterios establecidos en las rúbricas y que serán presentadas en el foro territorial. </a:t>
            </a:r>
          </a:p>
          <a:p>
            <a:pPr marL="342900" indent="-342900" algn="just">
              <a:buFont typeface="Arial" panose="020B0604020202020204" pitchFamily="34" charset="0"/>
              <a:buChar char="•"/>
            </a:pPr>
            <a:r>
              <a:rPr lang="es-CO" sz="2400" b="1" i="1" u="sng" dirty="0"/>
              <a:t>Momento  3</a:t>
            </a:r>
            <a:r>
              <a:rPr lang="es-CO" sz="2400" b="1" i="1" dirty="0"/>
              <a:t>:</a:t>
            </a:r>
            <a:r>
              <a:rPr lang="es-CO" sz="2400" dirty="0"/>
              <a:t> Al finalizar el foro territorial, y luego de la presentación oral y en video de las experiencias ante el Comité Evaluador, se seleccionará la experiencia que obtenga el mayor puntaje.</a:t>
            </a:r>
          </a:p>
          <a:p>
            <a:pPr algn="just"/>
            <a:endParaRPr lang="es-CO" sz="2400" dirty="0"/>
          </a:p>
          <a:p>
            <a:pPr algn="just"/>
            <a:r>
              <a:rPr lang="es-CO" sz="2400" dirty="0"/>
              <a:t>Para la evaluación de las experiencias la Secretaría de Educación se sugiere utilizar las rúbricas propuestas por el MEN para calificarlas. </a:t>
            </a:r>
          </a:p>
        </p:txBody>
      </p:sp>
      <p:sp>
        <p:nvSpPr>
          <p:cNvPr id="8" name="7 Rectángulo"/>
          <p:cNvSpPr/>
          <p:nvPr/>
        </p:nvSpPr>
        <p:spPr>
          <a:xfrm>
            <a:off x="228618" y="276909"/>
            <a:ext cx="7171450" cy="646331"/>
          </a:xfrm>
          <a:prstGeom prst="rect">
            <a:avLst/>
          </a:prstGeom>
        </p:spPr>
        <p:txBody>
          <a:bodyPr wrap="none">
            <a:spAutoFit/>
          </a:bodyPr>
          <a:lstStyle/>
          <a:p>
            <a:r>
              <a:rPr lang="es-CO" sz="3600" b="1" dirty="0">
                <a:solidFill>
                  <a:schemeClr val="accent5">
                    <a:lumMod val="75000"/>
                  </a:schemeClr>
                </a:solidFill>
                <a:latin typeface="+mj-lt"/>
                <a:ea typeface="+mj-ea"/>
                <a:cs typeface="+mj-cs"/>
              </a:rPr>
              <a:t>¿Cómo se evalúan las experiencias?</a:t>
            </a:r>
          </a:p>
        </p:txBody>
      </p:sp>
      <p:pic>
        <p:nvPicPr>
          <p:cNvPr id="7" name="Imagen 5"/>
          <p:cNvPicPr/>
          <p:nvPr/>
        </p:nvPicPr>
        <p:blipFill rotWithShape="1">
          <a:blip r:embed="rId2">
            <a:extLst>
              <a:ext uri="{28A0092B-C50C-407E-A947-70E740481C1C}">
                <a14:useLocalDpi xmlns:a14="http://schemas.microsoft.com/office/drawing/2010/main" val="0"/>
              </a:ext>
            </a:extLst>
          </a:blip>
          <a:srcRect l="22234" t="72449" r="31941" b="10948"/>
          <a:stretch/>
        </p:blipFill>
        <p:spPr bwMode="auto">
          <a:xfrm>
            <a:off x="8977777" y="6255327"/>
            <a:ext cx="3215569" cy="602673"/>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3">
            <a:extLst>
              <a:ext uri="{28A0092B-C50C-407E-A947-70E740481C1C}">
                <a14:useLocalDpi xmlns:a14="http://schemas.microsoft.com/office/drawing/2010/main" val="0"/>
              </a:ext>
            </a:extLst>
          </a:blip>
          <a:srcRect/>
          <a:stretch/>
        </p:blipFill>
        <p:spPr bwMode="auto">
          <a:xfrm>
            <a:off x="10310123" y="105254"/>
            <a:ext cx="1508760" cy="1260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63912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32272" y="2095083"/>
            <a:ext cx="9315450" cy="3046988"/>
          </a:xfrm>
          <a:prstGeom prst="rect">
            <a:avLst/>
          </a:prstGeom>
        </p:spPr>
        <p:txBody>
          <a:bodyPr wrap="square">
            <a:spAutoFit/>
          </a:bodyPr>
          <a:lstStyle/>
          <a:p>
            <a:pPr marL="457200" indent="-457200" algn="just">
              <a:buFont typeface="Arial" panose="020B0604020202020204" pitchFamily="34" charset="0"/>
              <a:buChar char="•"/>
            </a:pPr>
            <a:r>
              <a:rPr lang="es-CO" sz="2400" dirty="0">
                <a:latin typeface="+mj-lt"/>
                <a:ea typeface="+mj-ea"/>
                <a:cs typeface="+mj-cs"/>
              </a:rPr>
              <a:t>El Ministerio de Educación Nacional invitará a un (1) representante de la experiencia a participar en el Foro Central.</a:t>
            </a:r>
          </a:p>
          <a:p>
            <a:pPr marL="457200" indent="-457200" algn="just">
              <a:buFont typeface="Arial" panose="020B0604020202020204" pitchFamily="34" charset="0"/>
              <a:buChar char="•"/>
            </a:pPr>
            <a:r>
              <a:rPr lang="es-CO" sz="2400" dirty="0">
                <a:latin typeface="+mj-lt"/>
                <a:ea typeface="+mj-ea"/>
                <a:cs typeface="+mj-cs"/>
              </a:rPr>
              <a:t>Para la presentación de la experiencia, el representante de la misma dispondrá de 20 minutos en los cuales se espera logre compartir el trabajo realizado de la manera más didáctica, lúdica, interactiva y amena posible.  </a:t>
            </a:r>
          </a:p>
          <a:p>
            <a:pPr marL="457200" indent="-457200" algn="just">
              <a:buFont typeface="Arial" panose="020B0604020202020204" pitchFamily="34" charset="0"/>
              <a:buChar char="•"/>
            </a:pPr>
            <a:r>
              <a:rPr lang="es-CO" sz="2400" dirty="0">
                <a:latin typeface="+mj-lt"/>
                <a:ea typeface="+mj-ea"/>
                <a:cs typeface="+mj-cs"/>
              </a:rPr>
              <a:t>Se sugiere que la presentación se  complemente con ayudas didácticas entre las cuales puede incluirse un video.</a:t>
            </a:r>
            <a:endParaRPr lang="es-CO" sz="2400" dirty="0"/>
          </a:p>
        </p:txBody>
      </p:sp>
      <p:sp>
        <p:nvSpPr>
          <p:cNvPr id="2" name="CuadroTexto 1"/>
          <p:cNvSpPr txBox="1"/>
          <p:nvPr/>
        </p:nvSpPr>
        <p:spPr>
          <a:xfrm>
            <a:off x="232271" y="382034"/>
            <a:ext cx="9315450" cy="646331"/>
          </a:xfrm>
          <a:prstGeom prst="rect">
            <a:avLst/>
          </a:prstGeom>
          <a:noFill/>
        </p:spPr>
        <p:txBody>
          <a:bodyPr wrap="square" rtlCol="0">
            <a:spAutoFit/>
          </a:bodyPr>
          <a:lstStyle/>
          <a:p>
            <a:r>
              <a:rPr lang="es-CO" sz="3600" b="1" dirty="0">
                <a:solidFill>
                  <a:schemeClr val="accent5">
                    <a:lumMod val="75000"/>
                  </a:schemeClr>
                </a:solidFill>
              </a:rPr>
              <a:t>Movilización de experiencias a Foro Central</a:t>
            </a:r>
          </a:p>
        </p:txBody>
      </p:sp>
      <p:pic>
        <p:nvPicPr>
          <p:cNvPr id="7" name="Imagen 5"/>
          <p:cNvPicPr/>
          <p:nvPr/>
        </p:nvPicPr>
        <p:blipFill rotWithShape="1">
          <a:blip r:embed="rId2">
            <a:extLst>
              <a:ext uri="{28A0092B-C50C-407E-A947-70E740481C1C}">
                <a14:useLocalDpi xmlns:a14="http://schemas.microsoft.com/office/drawing/2010/main" val="0"/>
              </a:ext>
            </a:extLst>
          </a:blip>
          <a:srcRect l="22234" t="72449" r="31941" b="10948"/>
          <a:stretch/>
        </p:blipFill>
        <p:spPr bwMode="auto">
          <a:xfrm>
            <a:off x="8977777" y="6255327"/>
            <a:ext cx="3215569" cy="602673"/>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3">
            <a:extLst>
              <a:ext uri="{28A0092B-C50C-407E-A947-70E740481C1C}">
                <a14:useLocalDpi xmlns:a14="http://schemas.microsoft.com/office/drawing/2010/main" val="0"/>
              </a:ext>
            </a:extLst>
          </a:blip>
          <a:srcRect/>
          <a:stretch/>
        </p:blipFill>
        <p:spPr bwMode="auto">
          <a:xfrm>
            <a:off x="10310123" y="105254"/>
            <a:ext cx="1508760" cy="1260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83201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80293" y="1366245"/>
            <a:ext cx="7974474" cy="4955203"/>
          </a:xfrm>
          <a:prstGeom prst="rect">
            <a:avLst/>
          </a:prstGeom>
        </p:spPr>
        <p:txBody>
          <a:bodyPr wrap="square">
            <a:spAutoFit/>
          </a:bodyPr>
          <a:lstStyle/>
          <a:p>
            <a:pPr marL="457200" indent="-457200" algn="just">
              <a:buFont typeface="Arial" panose="020B0604020202020204" pitchFamily="34" charset="0"/>
              <a:buChar char="•"/>
            </a:pPr>
            <a:r>
              <a:rPr lang="es-ES" sz="2400" dirty="0">
                <a:latin typeface="+mj-lt"/>
                <a:ea typeface="+mj-ea"/>
                <a:cs typeface="+mj-cs"/>
              </a:rPr>
              <a:t>El Ministerio de Educación ha previsto la realización de posforos, en seis (6) entidades territoriales certificadas, en los que el reto de una educación para la paz en la escuela sea relevante desde los diversos territorios, contextos y realidades locales. </a:t>
            </a:r>
          </a:p>
          <a:p>
            <a:pPr marL="457200" indent="-457200" algn="just">
              <a:buFont typeface="Arial" panose="020B0604020202020204" pitchFamily="34" charset="0"/>
              <a:buChar char="•"/>
            </a:pPr>
            <a:r>
              <a:rPr lang="es-ES" sz="2400" dirty="0">
                <a:latin typeface="+mj-lt"/>
                <a:ea typeface="+mj-ea"/>
                <a:cs typeface="+mj-cs"/>
              </a:rPr>
              <a:t>En los posforos, expertos nacionales desarrollarán talleres dirigidos a docentes y directivos docentes para profundizar en los ejes del FE 2017, presentando herramientas pedagógicas que contribuyan al diseño o consolidación de currículos de educación para la paz o e</a:t>
            </a:r>
            <a:r>
              <a:rPr lang="es-CO" sz="2400" dirty="0" err="1">
                <a:latin typeface="+mj-lt"/>
                <a:ea typeface="+mj-ea"/>
                <a:cs typeface="+mj-cs"/>
              </a:rPr>
              <a:t>xperiencias</a:t>
            </a:r>
            <a:r>
              <a:rPr lang="es-CO" sz="2400" dirty="0">
                <a:latin typeface="+mj-lt"/>
                <a:ea typeface="+mj-ea"/>
                <a:cs typeface="+mj-cs"/>
              </a:rPr>
              <a:t> de educación para la paz que involucran a la comunidad y responden a problemáticas del territorio.</a:t>
            </a:r>
          </a:p>
          <a:p>
            <a:pPr algn="just"/>
            <a:r>
              <a:rPr lang="es-ES" sz="2800" dirty="0">
                <a:latin typeface="+mj-lt"/>
                <a:ea typeface="+mj-ea"/>
                <a:cs typeface="+mj-cs"/>
              </a:rPr>
              <a:t> </a:t>
            </a:r>
            <a:endParaRPr lang="es-CO" dirty="0"/>
          </a:p>
        </p:txBody>
      </p:sp>
      <p:sp>
        <p:nvSpPr>
          <p:cNvPr id="2" name="CuadroTexto 1"/>
          <p:cNvSpPr txBox="1"/>
          <p:nvPr/>
        </p:nvSpPr>
        <p:spPr>
          <a:xfrm>
            <a:off x="400050" y="411480"/>
            <a:ext cx="6309360" cy="646331"/>
          </a:xfrm>
          <a:prstGeom prst="rect">
            <a:avLst/>
          </a:prstGeom>
          <a:noFill/>
        </p:spPr>
        <p:txBody>
          <a:bodyPr wrap="square" rtlCol="0">
            <a:spAutoFit/>
          </a:bodyPr>
          <a:lstStyle/>
          <a:p>
            <a:r>
              <a:rPr lang="es-CO" sz="3600" b="1" dirty="0">
                <a:solidFill>
                  <a:schemeClr val="accent5">
                    <a:lumMod val="75000"/>
                  </a:schemeClr>
                </a:solidFill>
              </a:rPr>
              <a:t>Realización </a:t>
            </a:r>
            <a:r>
              <a:rPr lang="es-CO" sz="3600" b="1" dirty="0" err="1">
                <a:solidFill>
                  <a:schemeClr val="accent5">
                    <a:lumMod val="75000"/>
                  </a:schemeClr>
                </a:solidFill>
              </a:rPr>
              <a:t>posforos</a:t>
            </a:r>
            <a:endParaRPr lang="es-CO" sz="3600" b="1" dirty="0">
              <a:solidFill>
                <a:schemeClr val="accent5">
                  <a:lumMod val="75000"/>
                </a:schemeClr>
              </a:solidFill>
            </a:endParaRPr>
          </a:p>
        </p:txBody>
      </p:sp>
      <p:pic>
        <p:nvPicPr>
          <p:cNvPr id="7" name="Imagen 5"/>
          <p:cNvPicPr/>
          <p:nvPr/>
        </p:nvPicPr>
        <p:blipFill rotWithShape="1">
          <a:blip r:embed="rId2">
            <a:extLst>
              <a:ext uri="{28A0092B-C50C-407E-A947-70E740481C1C}">
                <a14:useLocalDpi xmlns:a14="http://schemas.microsoft.com/office/drawing/2010/main" val="0"/>
              </a:ext>
            </a:extLst>
          </a:blip>
          <a:srcRect l="22234" t="72449" r="31941" b="10948"/>
          <a:stretch/>
        </p:blipFill>
        <p:spPr bwMode="auto">
          <a:xfrm>
            <a:off x="8977777" y="6255327"/>
            <a:ext cx="3215569" cy="602673"/>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3">
            <a:extLst>
              <a:ext uri="{28A0092B-C50C-407E-A947-70E740481C1C}">
                <a14:useLocalDpi xmlns:a14="http://schemas.microsoft.com/office/drawing/2010/main" val="0"/>
              </a:ext>
            </a:extLst>
          </a:blip>
          <a:srcRect/>
          <a:stretch/>
        </p:blipFill>
        <p:spPr bwMode="auto">
          <a:xfrm>
            <a:off x="10310123" y="105254"/>
            <a:ext cx="1508760" cy="1260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82969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5492" y="276909"/>
            <a:ext cx="6309360" cy="646331"/>
          </a:xfrm>
          <a:prstGeom prst="rect">
            <a:avLst/>
          </a:prstGeom>
          <a:noFill/>
        </p:spPr>
        <p:txBody>
          <a:bodyPr wrap="square" rtlCol="0">
            <a:spAutoFit/>
          </a:bodyPr>
          <a:lstStyle/>
          <a:p>
            <a:r>
              <a:rPr lang="es-CO" sz="3600" b="1" dirty="0">
                <a:solidFill>
                  <a:schemeClr val="accent5">
                    <a:lumMod val="75000"/>
                  </a:schemeClr>
                </a:solidFill>
              </a:rPr>
              <a:t>Cronograma</a:t>
            </a:r>
          </a:p>
        </p:txBody>
      </p:sp>
      <p:graphicFrame>
        <p:nvGraphicFramePr>
          <p:cNvPr id="3" name="Tabla 2"/>
          <p:cNvGraphicFramePr>
            <a:graphicFrameLocks noGrp="1"/>
          </p:cNvGraphicFramePr>
          <p:nvPr>
            <p:extLst>
              <p:ext uri="{D42A27DB-BD31-4B8C-83A1-F6EECF244321}">
                <p14:modId xmlns:p14="http://schemas.microsoft.com/office/powerpoint/2010/main" val="2158186968"/>
              </p:ext>
            </p:extLst>
          </p:nvPr>
        </p:nvGraphicFramePr>
        <p:xfrm>
          <a:off x="554284" y="1089713"/>
          <a:ext cx="9375029" cy="5165614"/>
        </p:xfrm>
        <a:graphic>
          <a:graphicData uri="http://schemas.openxmlformats.org/drawingml/2006/table">
            <a:tbl>
              <a:tblPr firstRow="1" firstCol="1" bandRow="1">
                <a:tableStyleId>{5C22544A-7EE6-4342-B048-85BDC9FD1C3A}</a:tableStyleId>
              </a:tblPr>
              <a:tblGrid>
                <a:gridCol w="4676477">
                  <a:extLst>
                    <a:ext uri="{9D8B030D-6E8A-4147-A177-3AD203B41FA5}">
                      <a16:colId xmlns:a16="http://schemas.microsoft.com/office/drawing/2014/main" xmlns="" val="2447841062"/>
                    </a:ext>
                  </a:extLst>
                </a:gridCol>
                <a:gridCol w="4698552">
                  <a:extLst>
                    <a:ext uri="{9D8B030D-6E8A-4147-A177-3AD203B41FA5}">
                      <a16:colId xmlns:a16="http://schemas.microsoft.com/office/drawing/2014/main" xmlns="" val="3170835231"/>
                    </a:ext>
                  </a:extLst>
                </a:gridCol>
              </a:tblGrid>
              <a:tr h="424436">
                <a:tc>
                  <a:txBody>
                    <a:bodyPr/>
                    <a:lstStyle/>
                    <a:p>
                      <a:pPr algn="ctr">
                        <a:spcAft>
                          <a:spcPts val="0"/>
                        </a:spcAft>
                      </a:pPr>
                      <a:r>
                        <a:rPr lang="es-CO" sz="2400" dirty="0">
                          <a:effectLst/>
                        </a:rPr>
                        <a:t>FECHAS</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CO" sz="2400">
                          <a:effectLst/>
                        </a:rPr>
                        <a:t>ACTIVIDADES</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0365577"/>
                  </a:ext>
                </a:extLst>
              </a:tr>
              <a:tr h="848873">
                <a:tc>
                  <a:txBody>
                    <a:bodyPr/>
                    <a:lstStyle/>
                    <a:p>
                      <a:pPr algn="ctr">
                        <a:spcAft>
                          <a:spcPts val="0"/>
                        </a:spcAft>
                      </a:pPr>
                      <a:r>
                        <a:rPr lang="es-CO" sz="2400" dirty="0">
                          <a:effectLst/>
                        </a:rPr>
                        <a:t>1 de mayo a 31 de agosto</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CO" sz="2400" dirty="0">
                          <a:effectLst/>
                        </a:rPr>
                        <a:t>Desarrollo de los Foros Territoriales en cada Secretaría de Educación</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62105679"/>
                  </a:ext>
                </a:extLst>
              </a:tr>
              <a:tr h="1273309">
                <a:tc>
                  <a:txBody>
                    <a:bodyPr/>
                    <a:lstStyle/>
                    <a:p>
                      <a:pPr algn="ctr">
                        <a:spcAft>
                          <a:spcPts val="0"/>
                        </a:spcAft>
                      </a:pPr>
                      <a:r>
                        <a:rPr lang="es-CO" sz="2400" dirty="0">
                          <a:effectLst/>
                        </a:rPr>
                        <a:t>25 de septiembre</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CO" sz="2400" dirty="0">
                          <a:effectLst/>
                        </a:rPr>
                        <a:t>Envío de invitaciones y orientaciones para la participación de las experiencias seleccionadas en el Evento Central 2017.</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46726395"/>
                  </a:ext>
                </a:extLst>
              </a:tr>
              <a:tr h="424436">
                <a:tc>
                  <a:txBody>
                    <a:bodyPr/>
                    <a:lstStyle/>
                    <a:p>
                      <a:pPr algn="ctr">
                        <a:spcAft>
                          <a:spcPts val="0"/>
                        </a:spcAft>
                      </a:pPr>
                      <a:r>
                        <a:rPr lang="es-CO" sz="2400" dirty="0">
                          <a:effectLst/>
                        </a:rPr>
                        <a:t>10, 11 y 12 de octubre</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CO" sz="2400" dirty="0">
                          <a:effectLst/>
                        </a:rPr>
                        <a:t>Foro Educativo Nacional 2017 – Evento Central</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35553453"/>
                  </a:ext>
                </a:extLst>
              </a:tr>
              <a:tr h="424436">
                <a:tc>
                  <a:txBody>
                    <a:bodyPr/>
                    <a:lstStyle/>
                    <a:p>
                      <a:pPr algn="ctr">
                        <a:spcAft>
                          <a:spcPts val="0"/>
                        </a:spcAft>
                      </a:pPr>
                      <a:r>
                        <a:rPr lang="es-CO" sz="2400">
                          <a:effectLst/>
                        </a:rPr>
                        <a:t>17 de octubre a 10 de noviembre</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CO" sz="2400" dirty="0">
                          <a:effectLst/>
                        </a:rPr>
                        <a:t>Realización de Posforos.</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75594800"/>
                  </a:ext>
                </a:extLst>
              </a:tr>
              <a:tr h="848873">
                <a:tc>
                  <a:txBody>
                    <a:bodyPr/>
                    <a:lstStyle/>
                    <a:p>
                      <a:pPr algn="ctr">
                        <a:spcAft>
                          <a:spcPts val="0"/>
                        </a:spcAft>
                      </a:pPr>
                      <a:r>
                        <a:rPr lang="es-CO" sz="2400" dirty="0">
                          <a:effectLst/>
                        </a:rPr>
                        <a:t>17 de octubre a 30 de noviembre</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CO" sz="2400" dirty="0">
                          <a:effectLst/>
                        </a:rPr>
                        <a:t>Elaboración de memorias del Foro Educativo.</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29386985"/>
                  </a:ext>
                </a:extLst>
              </a:tr>
              <a:tr h="424436">
                <a:tc>
                  <a:txBody>
                    <a:bodyPr/>
                    <a:lstStyle/>
                    <a:p>
                      <a:pPr algn="ctr">
                        <a:spcAft>
                          <a:spcPts val="0"/>
                        </a:spcAft>
                      </a:pPr>
                      <a:r>
                        <a:rPr lang="es-CO" sz="2400" dirty="0">
                          <a:effectLst/>
                        </a:rPr>
                        <a:t>Diciembre</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CO" sz="2400" dirty="0">
                          <a:effectLst/>
                        </a:rPr>
                        <a:t>Divulgación de memorias</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33395133"/>
                  </a:ext>
                </a:extLst>
              </a:tr>
            </a:tbl>
          </a:graphicData>
        </a:graphic>
      </p:graphicFrame>
      <p:pic>
        <p:nvPicPr>
          <p:cNvPr id="6" name="Imagen 5"/>
          <p:cNvPicPr/>
          <p:nvPr/>
        </p:nvPicPr>
        <p:blipFill rotWithShape="1">
          <a:blip r:embed="rId2">
            <a:extLst>
              <a:ext uri="{28A0092B-C50C-407E-A947-70E740481C1C}">
                <a14:useLocalDpi xmlns:a14="http://schemas.microsoft.com/office/drawing/2010/main" val="0"/>
              </a:ext>
            </a:extLst>
          </a:blip>
          <a:srcRect l="22234" t="72449" r="31941" b="10948"/>
          <a:stretch/>
        </p:blipFill>
        <p:spPr bwMode="auto">
          <a:xfrm>
            <a:off x="8977777" y="6255327"/>
            <a:ext cx="3215569" cy="602673"/>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3">
            <a:extLst>
              <a:ext uri="{28A0092B-C50C-407E-A947-70E740481C1C}">
                <a14:useLocalDpi xmlns:a14="http://schemas.microsoft.com/office/drawing/2010/main" val="0"/>
              </a:ext>
            </a:extLst>
          </a:blip>
          <a:srcRect/>
          <a:stretch/>
        </p:blipFill>
        <p:spPr bwMode="auto">
          <a:xfrm>
            <a:off x="10310123" y="105254"/>
            <a:ext cx="1508760" cy="1260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39256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p:nvPr/>
        </p:nvPicPr>
        <p:blipFill rotWithShape="1">
          <a:blip r:embed="rId2">
            <a:extLst>
              <a:ext uri="{28A0092B-C50C-407E-A947-70E740481C1C}">
                <a14:useLocalDpi xmlns:a14="http://schemas.microsoft.com/office/drawing/2010/main" val="0"/>
              </a:ext>
            </a:extLst>
          </a:blip>
          <a:srcRect l="19782" t="21763" r="21101" b="29830"/>
          <a:stretch/>
        </p:blipFill>
        <p:spPr bwMode="auto">
          <a:xfrm>
            <a:off x="12135" y="228600"/>
            <a:ext cx="12179865" cy="5810250"/>
          </a:xfrm>
          <a:prstGeom prst="rect">
            <a:avLst/>
          </a:prstGeom>
          <a:ln>
            <a:noFill/>
          </a:ln>
          <a:extLst>
            <a:ext uri="{53640926-AAD7-44D8-BBD7-CCE9431645EC}">
              <a14:shadowObscured xmlns:a14="http://schemas.microsoft.com/office/drawing/2010/main"/>
            </a:ext>
          </a:extLst>
        </p:spPr>
      </p:pic>
      <p:sp>
        <p:nvSpPr>
          <p:cNvPr id="16" name="Rectangle 12"/>
          <p:cNvSpPr>
            <a:spLocks noChangeArrowheads="1"/>
          </p:cNvSpPr>
          <p:nvPr/>
        </p:nvSpPr>
        <p:spPr bwMode="auto">
          <a:xfrm>
            <a:off x="0" y="-1802725"/>
            <a:ext cx="219932"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0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800" b="0" i="0" u="none" strike="noStrike" cap="none" normalizeH="0" baseline="0" dirty="0">
                <a:ln>
                  <a:noFill/>
                </a:ln>
                <a:solidFill>
                  <a:schemeClr val="tx1"/>
                </a:solidFill>
                <a:effectLst/>
                <a:latin typeface="Myriad Pro"/>
                <a:ea typeface="Myriad Pro"/>
                <a:cs typeface="Times New Roman" panose="02020603050405020304" pitchFamily="18" charset="0"/>
              </a:rPr>
              <a:t> </a:t>
            </a:r>
            <a:endParaRPr kumimoji="0" lang="es-CO" altLang="es-CO" sz="1100" b="0" i="0" u="none" strike="noStrike" cap="none" normalizeH="0" baseline="0" dirty="0">
              <a:ln>
                <a:noFill/>
              </a:ln>
              <a:solidFill>
                <a:schemeClr val="tx1"/>
              </a:solidFill>
              <a:effectLst/>
            </a:endParaRPr>
          </a:p>
        </p:txBody>
      </p:sp>
      <p:pic>
        <p:nvPicPr>
          <p:cNvPr id="8" name="Imagen 5"/>
          <p:cNvPicPr/>
          <p:nvPr/>
        </p:nvPicPr>
        <p:blipFill rotWithShape="1">
          <a:blip r:embed="rId3">
            <a:extLst>
              <a:ext uri="{28A0092B-C50C-407E-A947-70E740481C1C}">
                <a14:useLocalDpi xmlns:a14="http://schemas.microsoft.com/office/drawing/2010/main" val="0"/>
              </a:ext>
            </a:extLst>
          </a:blip>
          <a:srcRect l="22234" t="72449" r="31941" b="10948"/>
          <a:stretch/>
        </p:blipFill>
        <p:spPr bwMode="auto">
          <a:xfrm>
            <a:off x="8977777" y="6255327"/>
            <a:ext cx="3215569" cy="602673"/>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4">
            <a:extLst>
              <a:ext uri="{28A0092B-C50C-407E-A947-70E740481C1C}">
                <a14:useLocalDpi xmlns:a14="http://schemas.microsoft.com/office/drawing/2010/main" val="0"/>
              </a:ext>
            </a:extLst>
          </a:blip>
          <a:srcRect/>
          <a:stretch/>
        </p:blipFill>
        <p:spPr bwMode="auto">
          <a:xfrm>
            <a:off x="10310123" y="105254"/>
            <a:ext cx="1508760" cy="1260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97783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465" y="423891"/>
            <a:ext cx="11489635" cy="1325563"/>
          </a:xfrm>
          <a:effectLst>
            <a:outerShdw blurRad="50800" dist="38100" dir="10800000" algn="r" rotWithShape="0">
              <a:prstClr val="black">
                <a:alpha val="40000"/>
              </a:prstClr>
            </a:outerShdw>
          </a:effectLst>
        </p:spPr>
        <p:txBody>
          <a:bodyPr>
            <a:normAutofit/>
          </a:bodyPr>
          <a:lstStyle/>
          <a:p>
            <a:pPr algn="ctr"/>
            <a:r>
              <a:rPr lang="es-CO" sz="4400" b="1" dirty="0"/>
              <a:t>FORO EDUCATIVO NACIONAL</a:t>
            </a:r>
            <a:r>
              <a:rPr lang="es-CO" sz="4400" dirty="0"/>
              <a:t/>
            </a:r>
            <a:br>
              <a:rPr lang="es-CO" sz="4400" dirty="0"/>
            </a:br>
            <a:endParaRPr lang="es-CO" sz="4400"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3899937" y="1353364"/>
            <a:ext cx="3897630" cy="3586090"/>
          </a:xfrm>
          <a:prstGeom prst="ellipse">
            <a:avLst/>
          </a:prstGeom>
          <a:ln w="31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n 5"/>
          <p:cNvPicPr/>
          <p:nvPr/>
        </p:nvPicPr>
        <p:blipFill rotWithShape="1">
          <a:blip r:embed="rId3">
            <a:extLst>
              <a:ext uri="{28A0092B-C50C-407E-A947-70E740481C1C}">
                <a14:useLocalDpi xmlns:a14="http://schemas.microsoft.com/office/drawing/2010/main" val="0"/>
              </a:ext>
            </a:extLst>
          </a:blip>
          <a:srcRect l="22234" t="72449" r="31941" b="10948"/>
          <a:stretch/>
        </p:blipFill>
        <p:spPr bwMode="auto">
          <a:xfrm>
            <a:off x="8977777" y="6369627"/>
            <a:ext cx="3215569" cy="488373"/>
          </a:xfrm>
          <a:prstGeom prst="rect">
            <a:avLst/>
          </a:prstGeom>
          <a:ln>
            <a:noFill/>
          </a:ln>
          <a:extLst>
            <a:ext uri="{53640926-AAD7-44D8-BBD7-CCE9431645EC}">
              <a14:shadowObscured xmlns:a14="http://schemas.microsoft.com/office/drawing/2010/main"/>
            </a:ext>
          </a:extLst>
        </p:spPr>
      </p:pic>
      <p:sp>
        <p:nvSpPr>
          <p:cNvPr id="7" name="6 Rectángulo"/>
          <p:cNvSpPr/>
          <p:nvPr/>
        </p:nvSpPr>
        <p:spPr>
          <a:xfrm>
            <a:off x="1304793" y="5079335"/>
            <a:ext cx="9559636" cy="1477328"/>
          </a:xfrm>
          <a:prstGeom prst="rect">
            <a:avLst/>
          </a:prstGeom>
          <a:effectLst>
            <a:outerShdw blurRad="50800" dist="38100" dir="2700000" algn="tl" rotWithShape="0">
              <a:prstClr val="black">
                <a:alpha val="40000"/>
              </a:prstClr>
            </a:outerShdw>
          </a:effectLst>
        </p:spPr>
        <p:txBody>
          <a:bodyPr wrap="square">
            <a:spAutoFit/>
          </a:bodyPr>
          <a:lstStyle/>
          <a:p>
            <a:pPr algn="ctr"/>
            <a:r>
              <a:rPr lang="es-CO" sz="3600" b="1" dirty="0"/>
              <a:t>“Educación para la paz: escuelas, comunidades y territorios”.</a:t>
            </a:r>
            <a:r>
              <a:rPr lang="es-CO" dirty="0"/>
              <a:t/>
            </a:r>
            <a:br>
              <a:rPr lang="es-CO" dirty="0"/>
            </a:br>
            <a:endParaRPr lang="es-CO" dirty="0"/>
          </a:p>
        </p:txBody>
      </p:sp>
      <p:pic>
        <p:nvPicPr>
          <p:cNvPr id="8" name="Imagen 5"/>
          <p:cNvPicPr/>
          <p:nvPr/>
        </p:nvPicPr>
        <p:blipFill rotWithShape="1">
          <a:blip r:embed="rId3">
            <a:extLst>
              <a:ext uri="{28A0092B-C50C-407E-A947-70E740481C1C}">
                <a14:useLocalDpi xmlns:a14="http://schemas.microsoft.com/office/drawing/2010/main" val="0"/>
              </a:ext>
            </a:extLst>
          </a:blip>
          <a:srcRect l="22234" t="72449" r="31941" b="10948"/>
          <a:stretch/>
        </p:blipFill>
        <p:spPr bwMode="auto">
          <a:xfrm>
            <a:off x="8977777" y="6255327"/>
            <a:ext cx="3215569" cy="602673"/>
          </a:xfrm>
          <a:prstGeom prst="rect">
            <a:avLst/>
          </a:prstGeom>
          <a:ln>
            <a:noFill/>
          </a:ln>
          <a:extLst>
            <a:ext uri="{53640926-AAD7-44D8-BBD7-CCE9431645EC}">
              <a14:shadowObscured xmlns:a14="http://schemas.microsoft.com/office/drawing/2010/main"/>
            </a:ext>
          </a:extLst>
        </p:spPr>
      </p:pic>
      <p:pic>
        <p:nvPicPr>
          <p:cNvPr id="10" name="Imagen 9"/>
          <p:cNvPicPr/>
          <p:nvPr/>
        </p:nvPicPr>
        <p:blipFill rotWithShape="1">
          <a:blip r:embed="rId4">
            <a:extLst>
              <a:ext uri="{28A0092B-C50C-407E-A947-70E740481C1C}">
                <a14:useLocalDpi xmlns:a14="http://schemas.microsoft.com/office/drawing/2010/main" val="0"/>
              </a:ext>
            </a:extLst>
          </a:blip>
          <a:srcRect/>
          <a:stretch/>
        </p:blipFill>
        <p:spPr bwMode="auto">
          <a:xfrm>
            <a:off x="10310123" y="105254"/>
            <a:ext cx="1508760" cy="1260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45403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308608" y="410323"/>
            <a:ext cx="5383531" cy="1024194"/>
          </a:xfrm>
          <a:effectLst>
            <a:glow rad="139700">
              <a:schemeClr val="accent4">
                <a:satMod val="175000"/>
                <a:alpha val="40000"/>
              </a:schemeClr>
            </a:glow>
            <a:outerShdw blurRad="50800" dist="38100" dir="2700000" algn="tl" rotWithShape="0">
              <a:prstClr val="black">
                <a:alpha val="40000"/>
              </a:prstClr>
            </a:outerShdw>
          </a:effectLst>
        </p:spPr>
        <p:txBody>
          <a:bodyPr>
            <a:noAutofit/>
          </a:bodyPr>
          <a:lstStyle/>
          <a:p>
            <a:r>
              <a:rPr lang="es-CO" sz="1800" b="1" dirty="0">
                <a:solidFill>
                  <a:schemeClr val="tx1"/>
                </a:solidFill>
              </a:rPr>
              <a:t/>
            </a:r>
            <a:br>
              <a:rPr lang="es-CO" sz="1800" b="1" dirty="0">
                <a:solidFill>
                  <a:schemeClr val="tx1"/>
                </a:solidFill>
              </a:rPr>
            </a:br>
            <a:r>
              <a:rPr lang="es-CO" sz="3600" b="1" dirty="0">
                <a:solidFill>
                  <a:schemeClr val="accent5">
                    <a:lumMod val="75000"/>
                  </a:schemeClr>
                </a:solidFill>
              </a:rPr>
              <a:t>Momentos del taller:</a:t>
            </a:r>
            <a:r>
              <a:rPr lang="es-CO" sz="1800" b="1" dirty="0">
                <a:solidFill>
                  <a:schemeClr val="tx1"/>
                </a:solidFill>
              </a:rPr>
              <a:t/>
            </a:r>
            <a:br>
              <a:rPr lang="es-CO" sz="1800" b="1" dirty="0">
                <a:solidFill>
                  <a:schemeClr val="tx1"/>
                </a:solidFill>
              </a:rPr>
            </a:br>
            <a:endParaRPr lang="es-CO" sz="1800" dirty="0">
              <a:solidFill>
                <a:schemeClr val="tx1"/>
              </a:solidFill>
            </a:endParaRPr>
          </a:p>
        </p:txBody>
      </p:sp>
      <p:sp>
        <p:nvSpPr>
          <p:cNvPr id="3" name="Rectángulo 2"/>
          <p:cNvSpPr/>
          <p:nvPr/>
        </p:nvSpPr>
        <p:spPr>
          <a:xfrm>
            <a:off x="308608" y="2390007"/>
            <a:ext cx="7663134" cy="2308324"/>
          </a:xfrm>
          <a:prstGeom prst="rect">
            <a:avLst/>
          </a:prstGeom>
        </p:spPr>
        <p:txBody>
          <a:bodyPr wrap="square">
            <a:spAutoFit/>
          </a:bodyPr>
          <a:lstStyle/>
          <a:p>
            <a:r>
              <a:rPr lang="es-CO" sz="2400" dirty="0">
                <a:latin typeface="+mj-lt"/>
                <a:ea typeface="+mj-ea"/>
                <a:cs typeface="+mj-cs"/>
              </a:rPr>
              <a:t>1. ¿Qué es el  Foro Educativo Nacional (FEN) 2017?</a:t>
            </a:r>
          </a:p>
          <a:p>
            <a:r>
              <a:rPr lang="es-CO" sz="2400" dirty="0">
                <a:latin typeface="+mj-lt"/>
                <a:ea typeface="+mj-ea"/>
                <a:cs typeface="+mj-cs"/>
              </a:rPr>
              <a:t>2. Orientaciones conceptuales del FEN.</a:t>
            </a:r>
          </a:p>
          <a:p>
            <a:r>
              <a:rPr lang="es-CO" sz="2400" dirty="0">
                <a:latin typeface="+mj-lt"/>
                <a:ea typeface="+mj-ea"/>
                <a:cs typeface="+mj-cs"/>
              </a:rPr>
              <a:t>3. Orientaciones metodológicas del FEN.</a:t>
            </a:r>
          </a:p>
          <a:p>
            <a:r>
              <a:rPr lang="es-CO" sz="2400" dirty="0">
                <a:latin typeface="+mj-lt"/>
                <a:ea typeface="+mj-ea"/>
                <a:cs typeface="+mj-cs"/>
              </a:rPr>
              <a:t>4. Herramientas para el desarrollo de los Foros Territoriales.</a:t>
            </a:r>
          </a:p>
          <a:p>
            <a:r>
              <a:rPr lang="es-CO" sz="2400" dirty="0">
                <a:latin typeface="+mj-lt"/>
                <a:ea typeface="+mj-ea"/>
                <a:cs typeface="+mj-cs"/>
              </a:rPr>
              <a:t>5. Evento Central y </a:t>
            </a:r>
            <a:r>
              <a:rPr lang="es-CO" sz="2400" dirty="0" err="1">
                <a:latin typeface="+mj-lt"/>
                <a:ea typeface="+mj-ea"/>
                <a:cs typeface="+mj-cs"/>
              </a:rPr>
              <a:t>Posforos</a:t>
            </a:r>
            <a:r>
              <a:rPr lang="es-CO" sz="2400" dirty="0">
                <a:latin typeface="+mj-lt"/>
                <a:ea typeface="+mj-ea"/>
                <a:cs typeface="+mj-cs"/>
              </a:rPr>
              <a:t>.</a:t>
            </a:r>
          </a:p>
          <a:p>
            <a:r>
              <a:rPr lang="es-CO" sz="2400" dirty="0">
                <a:latin typeface="+mj-lt"/>
                <a:ea typeface="+mj-ea"/>
                <a:cs typeface="+mj-cs"/>
              </a:rPr>
              <a:t>6. Cierre y compromisos.  </a:t>
            </a:r>
          </a:p>
        </p:txBody>
      </p:sp>
      <p:pic>
        <p:nvPicPr>
          <p:cNvPr id="9" name="Imagen 5"/>
          <p:cNvPicPr/>
          <p:nvPr/>
        </p:nvPicPr>
        <p:blipFill rotWithShape="1">
          <a:blip r:embed="rId2">
            <a:extLst>
              <a:ext uri="{28A0092B-C50C-407E-A947-70E740481C1C}">
                <a14:useLocalDpi xmlns:a14="http://schemas.microsoft.com/office/drawing/2010/main" val="0"/>
              </a:ext>
            </a:extLst>
          </a:blip>
          <a:srcRect l="22234" t="72449" r="31941" b="10948"/>
          <a:stretch/>
        </p:blipFill>
        <p:spPr bwMode="auto">
          <a:xfrm>
            <a:off x="8977777" y="6255327"/>
            <a:ext cx="3215569" cy="602673"/>
          </a:xfrm>
          <a:prstGeom prst="rect">
            <a:avLst/>
          </a:prstGeom>
          <a:ln>
            <a:noFill/>
          </a:ln>
          <a:extLst>
            <a:ext uri="{53640926-AAD7-44D8-BBD7-CCE9431645EC}">
              <a14:shadowObscured xmlns:a14="http://schemas.microsoft.com/office/drawing/2010/main"/>
            </a:ext>
          </a:extLst>
        </p:spPr>
      </p:pic>
      <p:pic>
        <p:nvPicPr>
          <p:cNvPr id="10" name="Imagen 9"/>
          <p:cNvPicPr/>
          <p:nvPr/>
        </p:nvPicPr>
        <p:blipFill rotWithShape="1">
          <a:blip r:embed="rId3">
            <a:extLst>
              <a:ext uri="{28A0092B-C50C-407E-A947-70E740481C1C}">
                <a14:useLocalDpi xmlns:a14="http://schemas.microsoft.com/office/drawing/2010/main" val="0"/>
              </a:ext>
            </a:extLst>
          </a:blip>
          <a:srcRect/>
          <a:stretch/>
        </p:blipFill>
        <p:spPr bwMode="auto">
          <a:xfrm>
            <a:off x="10310123" y="105254"/>
            <a:ext cx="1508760" cy="1260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96713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609" y="351600"/>
            <a:ext cx="5383531" cy="689478"/>
          </a:xfrm>
          <a:effectLst>
            <a:glow rad="139700">
              <a:schemeClr val="accent4">
                <a:satMod val="175000"/>
                <a:alpha val="40000"/>
              </a:schemeClr>
            </a:glow>
            <a:outerShdw blurRad="50800" dist="38100" dir="2700000" algn="tl" rotWithShape="0">
              <a:prstClr val="black">
                <a:alpha val="40000"/>
              </a:prstClr>
            </a:outerShdw>
          </a:effectLst>
        </p:spPr>
        <p:txBody>
          <a:bodyPr>
            <a:noAutofit/>
          </a:bodyPr>
          <a:lstStyle/>
          <a:p>
            <a:pPr algn="just"/>
            <a:r>
              <a:rPr lang="es-CO" sz="1800" b="1" dirty="0">
                <a:solidFill>
                  <a:schemeClr val="tx1"/>
                </a:solidFill>
              </a:rPr>
              <a:t/>
            </a:r>
            <a:br>
              <a:rPr lang="es-CO" sz="1800" b="1" dirty="0">
                <a:solidFill>
                  <a:schemeClr val="tx1"/>
                </a:solidFill>
              </a:rPr>
            </a:br>
            <a:r>
              <a:rPr lang="es-CO" sz="1800" b="1" dirty="0">
                <a:solidFill>
                  <a:schemeClr val="tx1"/>
                </a:solidFill>
              </a:rPr>
              <a:t/>
            </a:r>
            <a:br>
              <a:rPr lang="es-CO" sz="1800" b="1" dirty="0">
                <a:solidFill>
                  <a:schemeClr val="tx1"/>
                </a:solidFill>
              </a:rPr>
            </a:br>
            <a:r>
              <a:rPr lang="es-CO" sz="3600" b="1" dirty="0">
                <a:solidFill>
                  <a:schemeClr val="accent5">
                    <a:lumMod val="75000"/>
                  </a:schemeClr>
                </a:solidFill>
              </a:rPr>
              <a:t>Educación para la paz</a:t>
            </a:r>
            <a:r>
              <a:rPr lang="es-CO" sz="1800" dirty="0">
                <a:solidFill>
                  <a:schemeClr val="tx1"/>
                </a:solidFill>
              </a:rPr>
              <a:t/>
            </a:r>
            <a:br>
              <a:rPr lang="es-CO" sz="1800" dirty="0">
                <a:solidFill>
                  <a:schemeClr val="tx1"/>
                </a:solidFill>
              </a:rPr>
            </a:br>
            <a:r>
              <a:rPr lang="es-CO" sz="1800" dirty="0">
                <a:solidFill>
                  <a:schemeClr val="tx1"/>
                </a:solidFill>
              </a:rPr>
              <a:t/>
            </a:r>
            <a:br>
              <a:rPr lang="es-CO" sz="1800" dirty="0">
                <a:solidFill>
                  <a:schemeClr val="tx1"/>
                </a:solidFill>
              </a:rPr>
            </a:br>
            <a:endParaRPr lang="es-CO" sz="1800" dirty="0">
              <a:solidFill>
                <a:schemeClr val="tx1"/>
              </a:solidFill>
            </a:endParaRPr>
          </a:p>
        </p:txBody>
      </p:sp>
      <p:sp>
        <p:nvSpPr>
          <p:cNvPr id="7" name="Marcador de contenido 2"/>
          <p:cNvSpPr>
            <a:spLocks noGrp="1"/>
          </p:cNvSpPr>
          <p:nvPr>
            <p:ph idx="1"/>
          </p:nvPr>
        </p:nvSpPr>
        <p:spPr>
          <a:xfrm>
            <a:off x="308609" y="1506242"/>
            <a:ext cx="9571839" cy="4609089"/>
          </a:xfrm>
        </p:spPr>
        <p:txBody>
          <a:bodyPr>
            <a:noAutofit/>
          </a:bodyPr>
          <a:lstStyle/>
          <a:p>
            <a:pPr algn="just">
              <a:lnSpc>
                <a:spcPct val="100000"/>
              </a:lnSpc>
              <a:spcBef>
                <a:spcPts val="0"/>
              </a:spcBef>
            </a:pPr>
            <a:r>
              <a:rPr lang="es-CO" sz="2400" dirty="0">
                <a:solidFill>
                  <a:schemeClr val="tx1"/>
                </a:solidFill>
                <a:latin typeface="+mj-lt"/>
                <a:ea typeface="+mj-ea"/>
                <a:cs typeface="+mj-cs"/>
              </a:rPr>
              <a:t>La Educación para la Paz está directamente asociada a la formación ciudadana. </a:t>
            </a:r>
          </a:p>
          <a:p>
            <a:pPr algn="just">
              <a:lnSpc>
                <a:spcPct val="100000"/>
              </a:lnSpc>
              <a:spcBef>
                <a:spcPts val="0"/>
              </a:spcBef>
            </a:pPr>
            <a:endParaRPr lang="es-CO" sz="2400" dirty="0">
              <a:solidFill>
                <a:schemeClr val="tx1"/>
              </a:solidFill>
              <a:latin typeface="+mj-lt"/>
              <a:ea typeface="+mj-ea"/>
              <a:cs typeface="+mj-cs"/>
            </a:endParaRPr>
          </a:p>
          <a:p>
            <a:pPr algn="just">
              <a:lnSpc>
                <a:spcPct val="100000"/>
              </a:lnSpc>
              <a:spcBef>
                <a:spcPts val="0"/>
              </a:spcBef>
            </a:pPr>
            <a:r>
              <a:rPr lang="es-CO" sz="2400" dirty="0">
                <a:solidFill>
                  <a:schemeClr val="tx1"/>
                </a:solidFill>
                <a:latin typeface="+mj-lt"/>
                <a:ea typeface="+mj-ea"/>
                <a:cs typeface="+mj-cs"/>
              </a:rPr>
              <a:t>Incluye el enfoque de educación para la convivencia pacífica, pero va más allá abarcando otros aspectos cruciales de la ciudadanía. </a:t>
            </a:r>
          </a:p>
          <a:p>
            <a:pPr algn="just">
              <a:lnSpc>
                <a:spcPct val="100000"/>
              </a:lnSpc>
              <a:spcBef>
                <a:spcPts val="0"/>
              </a:spcBef>
            </a:pPr>
            <a:endParaRPr lang="es-CO" sz="2400" dirty="0">
              <a:solidFill>
                <a:schemeClr val="tx1"/>
              </a:solidFill>
              <a:latin typeface="+mj-lt"/>
              <a:ea typeface="+mj-ea"/>
              <a:cs typeface="+mj-cs"/>
            </a:endParaRPr>
          </a:p>
          <a:p>
            <a:pPr algn="just">
              <a:lnSpc>
                <a:spcPct val="100000"/>
              </a:lnSpc>
              <a:spcBef>
                <a:spcPts val="0"/>
              </a:spcBef>
            </a:pPr>
            <a:r>
              <a:rPr lang="es-CO" sz="2400" dirty="0">
                <a:solidFill>
                  <a:schemeClr val="tx1"/>
                </a:solidFill>
                <a:latin typeface="+mj-lt"/>
                <a:ea typeface="+mj-ea"/>
                <a:cs typeface="+mj-cs"/>
              </a:rPr>
              <a:t>Busca contribuir a la reducción de las inequidades, discriminaciones y vulneraciones de derechos en la sociedad, al promover la formación de ciudadanos activos, que se comprometan en iniciativas de acción colectiva que generen, por medios pacíficos y democráticos, cambios en aquello que consideren injusto de sus contextos cercanos y en la sociedad en general.</a:t>
            </a:r>
            <a:endParaRPr lang="es-CO" sz="2400" dirty="0"/>
          </a:p>
        </p:txBody>
      </p:sp>
      <p:pic>
        <p:nvPicPr>
          <p:cNvPr id="8" name="Imagen 5"/>
          <p:cNvPicPr/>
          <p:nvPr/>
        </p:nvPicPr>
        <p:blipFill rotWithShape="1">
          <a:blip r:embed="rId2">
            <a:extLst>
              <a:ext uri="{28A0092B-C50C-407E-A947-70E740481C1C}">
                <a14:useLocalDpi xmlns:a14="http://schemas.microsoft.com/office/drawing/2010/main" val="0"/>
              </a:ext>
            </a:extLst>
          </a:blip>
          <a:srcRect l="22234" t="72449" r="31941" b="10948"/>
          <a:stretch/>
        </p:blipFill>
        <p:spPr bwMode="auto">
          <a:xfrm>
            <a:off x="8977777" y="6255327"/>
            <a:ext cx="3215569" cy="602673"/>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3">
            <a:extLst>
              <a:ext uri="{28A0092B-C50C-407E-A947-70E740481C1C}">
                <a14:useLocalDpi xmlns:a14="http://schemas.microsoft.com/office/drawing/2010/main" val="0"/>
              </a:ext>
            </a:extLst>
          </a:blip>
          <a:srcRect/>
          <a:stretch/>
        </p:blipFill>
        <p:spPr bwMode="auto">
          <a:xfrm>
            <a:off x="10310123" y="105254"/>
            <a:ext cx="1508760" cy="1260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70047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2004" y="1948826"/>
            <a:ext cx="6464609" cy="3453684"/>
          </a:xfrm>
        </p:spPr>
        <p:txBody>
          <a:bodyPr>
            <a:normAutofit/>
          </a:bodyPr>
          <a:lstStyle/>
          <a:p>
            <a:pPr marL="0" lvl="0" indent="0" algn="just">
              <a:buNone/>
            </a:pPr>
            <a:r>
              <a:rPr lang="es-ES" sz="2400" dirty="0">
                <a:solidFill>
                  <a:schemeClr val="tx1"/>
                </a:solidFill>
                <a:latin typeface="+mj-lt"/>
                <a:ea typeface="+mj-ea"/>
                <a:cs typeface="+mj-cs"/>
              </a:rPr>
              <a:t>Eje temático 1:</a:t>
            </a:r>
          </a:p>
          <a:p>
            <a:pPr algn="just"/>
            <a:r>
              <a:rPr lang="es-ES" sz="2400" dirty="0">
                <a:solidFill>
                  <a:schemeClr val="tx1"/>
                </a:solidFill>
                <a:latin typeface="+mj-lt"/>
                <a:ea typeface="+mj-ea"/>
                <a:cs typeface="+mj-cs"/>
              </a:rPr>
              <a:t>Currículos que contribuyen a la educación para la paz en la escuela. </a:t>
            </a:r>
          </a:p>
          <a:p>
            <a:pPr marL="0" lvl="0" indent="0" algn="just">
              <a:buNone/>
            </a:pPr>
            <a:endParaRPr lang="es-ES" sz="2400" dirty="0">
              <a:solidFill>
                <a:schemeClr val="tx1"/>
              </a:solidFill>
              <a:latin typeface="+mj-lt"/>
              <a:ea typeface="+mj-ea"/>
              <a:cs typeface="+mj-cs"/>
            </a:endParaRPr>
          </a:p>
          <a:p>
            <a:pPr marL="0" indent="0" algn="just">
              <a:buNone/>
            </a:pPr>
            <a:r>
              <a:rPr lang="es-ES" sz="2400" dirty="0">
                <a:solidFill>
                  <a:schemeClr val="tx1"/>
                </a:solidFill>
                <a:latin typeface="+mj-lt"/>
                <a:ea typeface="+mj-ea"/>
                <a:cs typeface="+mj-cs"/>
              </a:rPr>
              <a:t>Eje temático 2:</a:t>
            </a:r>
          </a:p>
          <a:p>
            <a:pPr lvl="0" algn="just"/>
            <a:r>
              <a:rPr lang="es-ES" sz="2400" dirty="0">
                <a:solidFill>
                  <a:schemeClr val="tx1"/>
                </a:solidFill>
                <a:latin typeface="+mj-lt"/>
                <a:ea typeface="+mj-ea"/>
                <a:cs typeface="+mj-cs"/>
              </a:rPr>
              <a:t>Escuelas y territorios: Experiencias de educación para la paz que involucran a la comunidad y responden a problemáticas del territorio.</a:t>
            </a:r>
            <a:endParaRPr lang="es-CO" dirty="0"/>
          </a:p>
        </p:txBody>
      </p:sp>
      <p:sp>
        <p:nvSpPr>
          <p:cNvPr id="6" name="Título 1"/>
          <p:cNvSpPr>
            <a:spLocks noGrp="1"/>
          </p:cNvSpPr>
          <p:nvPr>
            <p:ph type="title"/>
          </p:nvPr>
        </p:nvSpPr>
        <p:spPr>
          <a:xfrm>
            <a:off x="302004" y="311237"/>
            <a:ext cx="5663109" cy="849024"/>
          </a:xfrm>
        </p:spPr>
        <p:txBody>
          <a:bodyPr>
            <a:noAutofit/>
          </a:bodyPr>
          <a:lstStyle/>
          <a:p>
            <a:r>
              <a:rPr lang="es-CO" sz="3600" b="1" dirty="0">
                <a:solidFill>
                  <a:schemeClr val="accent5">
                    <a:lumMod val="75000"/>
                  </a:schemeClr>
                </a:solidFill>
              </a:rPr>
              <a:t>Ejes temáticos</a:t>
            </a:r>
          </a:p>
        </p:txBody>
      </p:sp>
      <p:pic>
        <p:nvPicPr>
          <p:cNvPr id="11" name="Imagen 5"/>
          <p:cNvPicPr/>
          <p:nvPr/>
        </p:nvPicPr>
        <p:blipFill rotWithShape="1">
          <a:blip r:embed="rId2">
            <a:extLst>
              <a:ext uri="{28A0092B-C50C-407E-A947-70E740481C1C}">
                <a14:useLocalDpi xmlns:a14="http://schemas.microsoft.com/office/drawing/2010/main" val="0"/>
              </a:ext>
            </a:extLst>
          </a:blip>
          <a:srcRect l="22234" t="72449" r="31941" b="10948"/>
          <a:stretch/>
        </p:blipFill>
        <p:spPr bwMode="auto">
          <a:xfrm>
            <a:off x="8977777" y="6255327"/>
            <a:ext cx="3215569" cy="602673"/>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3">
            <a:extLst>
              <a:ext uri="{28A0092B-C50C-407E-A947-70E740481C1C}">
                <a14:useLocalDpi xmlns:a14="http://schemas.microsoft.com/office/drawing/2010/main" val="0"/>
              </a:ext>
            </a:extLst>
          </a:blip>
          <a:srcRect/>
          <a:stretch/>
        </p:blipFill>
        <p:spPr bwMode="auto">
          <a:xfrm>
            <a:off x="10310123" y="105254"/>
            <a:ext cx="1508760" cy="1260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53705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14426" y="1613314"/>
            <a:ext cx="8744348" cy="3645293"/>
          </a:xfrm>
          <a:prstGeom prst="rect">
            <a:avLst/>
          </a:prstGeom>
        </p:spPr>
        <p:txBody>
          <a:bodyPr wrap="square">
            <a:spAutoFit/>
          </a:bodyPr>
          <a:lstStyle/>
          <a:p>
            <a:pPr marL="342900" indent="-342900" algn="just">
              <a:lnSpc>
                <a:spcPct val="80000"/>
              </a:lnSpc>
              <a:buFont typeface="Arial" panose="020B0604020202020204" pitchFamily="34" charset="0"/>
              <a:buChar char="•"/>
            </a:pPr>
            <a:r>
              <a:rPr lang="es-CO" sz="2400" b="1" u="sng" dirty="0">
                <a:latin typeface="+mj-lt"/>
                <a:ea typeface="+mj-ea"/>
                <a:cs typeface="+mj-cs"/>
              </a:rPr>
              <a:t>Foros territoriales</a:t>
            </a:r>
            <a:r>
              <a:rPr lang="es-CO" sz="2400" dirty="0">
                <a:latin typeface="+mj-lt"/>
                <a:ea typeface="+mj-ea"/>
                <a:cs typeface="+mj-cs"/>
              </a:rPr>
              <a:t>: Corresponden a la realización de los eventos en cada SE y en los cuales se presentan las experiencias que cumplen con los criterios establecidos y se selecciona aquella que participará en el evento central. </a:t>
            </a:r>
          </a:p>
          <a:p>
            <a:pPr marL="342900" indent="-342900" algn="just">
              <a:lnSpc>
                <a:spcPct val="80000"/>
              </a:lnSpc>
              <a:buFont typeface="Arial" panose="020B0604020202020204" pitchFamily="34" charset="0"/>
              <a:buChar char="•"/>
            </a:pPr>
            <a:endParaRPr lang="es-CO" sz="2400" dirty="0">
              <a:latin typeface="+mj-lt"/>
              <a:ea typeface="+mj-ea"/>
              <a:cs typeface="+mj-cs"/>
            </a:endParaRPr>
          </a:p>
          <a:p>
            <a:pPr marL="342900" indent="-342900" algn="just">
              <a:lnSpc>
                <a:spcPct val="80000"/>
              </a:lnSpc>
              <a:buFont typeface="Arial" panose="020B0604020202020204" pitchFamily="34" charset="0"/>
              <a:buChar char="•"/>
            </a:pPr>
            <a:r>
              <a:rPr lang="es-CO" sz="2400" b="1" u="sng" dirty="0">
                <a:latin typeface="+mj-lt"/>
                <a:ea typeface="+mj-ea"/>
                <a:cs typeface="+mj-cs"/>
              </a:rPr>
              <a:t>Evento central</a:t>
            </a:r>
            <a:r>
              <a:rPr lang="es-CO" sz="2400" dirty="0">
                <a:latin typeface="+mj-lt"/>
                <a:ea typeface="+mj-ea"/>
                <a:cs typeface="+mj-cs"/>
              </a:rPr>
              <a:t>: Es el encuentro nacional que reúne tanto a las experiencias de los EE seleccionadas en los foros territoriales como a otras reconocidas por su impacto a nivel territorial. </a:t>
            </a:r>
          </a:p>
          <a:p>
            <a:pPr marL="342900" indent="-342900" algn="just">
              <a:lnSpc>
                <a:spcPct val="80000"/>
              </a:lnSpc>
              <a:buFont typeface="Arial" panose="020B0604020202020204" pitchFamily="34" charset="0"/>
              <a:buChar char="•"/>
            </a:pPr>
            <a:endParaRPr lang="es-CO" sz="2400" dirty="0">
              <a:latin typeface="+mj-lt"/>
              <a:ea typeface="+mj-ea"/>
              <a:cs typeface="+mj-cs"/>
            </a:endParaRPr>
          </a:p>
          <a:p>
            <a:pPr marL="342900" indent="-342900" algn="just">
              <a:lnSpc>
                <a:spcPct val="80000"/>
              </a:lnSpc>
              <a:buFont typeface="Arial" panose="020B0604020202020204" pitchFamily="34" charset="0"/>
              <a:buChar char="•"/>
            </a:pPr>
            <a:r>
              <a:rPr lang="es-CO" sz="2400" b="1" u="sng" dirty="0">
                <a:effectLst>
                  <a:outerShdw blurRad="38100" dist="38100" dir="2700000" algn="tl">
                    <a:srgbClr val="000000">
                      <a:alpha val="43137"/>
                    </a:srgbClr>
                  </a:outerShdw>
                </a:effectLst>
                <a:latin typeface="+mj-lt"/>
                <a:ea typeface="+mj-ea"/>
                <a:cs typeface="+mj-cs"/>
              </a:rPr>
              <a:t>Pos foros</a:t>
            </a:r>
            <a:r>
              <a:rPr lang="es-CO" sz="2400" dirty="0">
                <a:latin typeface="+mj-lt"/>
                <a:ea typeface="+mj-ea"/>
                <a:cs typeface="+mj-cs"/>
              </a:rPr>
              <a:t>: Son talleres a nivel territorial en los que se brindan herramientas a directivos y docentes en el marco de los ejes temáticos del foro. </a:t>
            </a:r>
            <a:endParaRPr lang="es-CO" sz="2400" b="1" dirty="0">
              <a:latin typeface="+mj-lt"/>
              <a:ea typeface="+mj-ea"/>
              <a:cs typeface="+mj-cs"/>
            </a:endParaRPr>
          </a:p>
        </p:txBody>
      </p:sp>
      <p:sp>
        <p:nvSpPr>
          <p:cNvPr id="7" name="6 Rectángulo"/>
          <p:cNvSpPr/>
          <p:nvPr/>
        </p:nvSpPr>
        <p:spPr>
          <a:xfrm>
            <a:off x="114426" y="381621"/>
            <a:ext cx="5458546" cy="646331"/>
          </a:xfrm>
          <a:prstGeom prst="rect">
            <a:avLst/>
          </a:prstGeom>
        </p:spPr>
        <p:txBody>
          <a:bodyPr wrap="none">
            <a:spAutoFit/>
          </a:bodyPr>
          <a:lstStyle/>
          <a:p>
            <a:r>
              <a:rPr lang="es-CO" sz="3600" b="1" dirty="0">
                <a:solidFill>
                  <a:schemeClr val="accent5">
                    <a:lumMod val="75000"/>
                  </a:schemeClr>
                </a:solidFill>
              </a:rPr>
              <a:t>Etapas del Foro Educativo</a:t>
            </a:r>
            <a:r>
              <a:rPr lang="es-CO" sz="3200" b="1" dirty="0">
                <a:solidFill>
                  <a:schemeClr val="accent5">
                    <a:lumMod val="75000"/>
                  </a:schemeClr>
                </a:solidFill>
              </a:rPr>
              <a:t>:</a:t>
            </a:r>
          </a:p>
        </p:txBody>
      </p:sp>
      <p:pic>
        <p:nvPicPr>
          <p:cNvPr id="8" name="Imagen 5"/>
          <p:cNvPicPr/>
          <p:nvPr/>
        </p:nvPicPr>
        <p:blipFill rotWithShape="1">
          <a:blip r:embed="rId2">
            <a:extLst>
              <a:ext uri="{28A0092B-C50C-407E-A947-70E740481C1C}">
                <a14:useLocalDpi xmlns:a14="http://schemas.microsoft.com/office/drawing/2010/main" val="0"/>
              </a:ext>
            </a:extLst>
          </a:blip>
          <a:srcRect l="22234" t="72449" r="31941" b="10948"/>
          <a:stretch/>
        </p:blipFill>
        <p:spPr bwMode="auto">
          <a:xfrm>
            <a:off x="8977777" y="6255327"/>
            <a:ext cx="3215569" cy="602673"/>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3">
            <a:extLst>
              <a:ext uri="{28A0092B-C50C-407E-A947-70E740481C1C}">
                <a14:useLocalDpi xmlns:a14="http://schemas.microsoft.com/office/drawing/2010/main" val="0"/>
              </a:ext>
            </a:extLst>
          </a:blip>
          <a:srcRect/>
          <a:stretch/>
        </p:blipFill>
        <p:spPr bwMode="auto">
          <a:xfrm>
            <a:off x="10310123" y="105254"/>
            <a:ext cx="1508760" cy="1260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3458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92803" y="1929660"/>
            <a:ext cx="7818539" cy="3342453"/>
          </a:xfrm>
          <a:prstGeom prst="rect">
            <a:avLst/>
          </a:prstGeom>
        </p:spPr>
        <p:txBody>
          <a:bodyPr wrap="square">
            <a:spAutoFit/>
          </a:bodyPr>
          <a:lstStyle/>
          <a:p>
            <a:pPr algn="just">
              <a:lnSpc>
                <a:spcPct val="80000"/>
              </a:lnSpc>
            </a:pPr>
            <a:endParaRPr lang="es-CO" sz="2400" b="1" dirty="0">
              <a:latin typeface="+mj-lt"/>
              <a:ea typeface="+mj-ea"/>
              <a:cs typeface="+mj-cs"/>
            </a:endParaRPr>
          </a:p>
          <a:p>
            <a:pPr marL="342900" indent="-342900" algn="just">
              <a:lnSpc>
                <a:spcPct val="80000"/>
              </a:lnSpc>
              <a:buFont typeface="Arial" panose="020B0604020202020204" pitchFamily="34" charset="0"/>
              <a:buChar char="•"/>
            </a:pPr>
            <a:r>
              <a:rPr lang="es-CO" sz="2400" dirty="0">
                <a:latin typeface="+mj-lt"/>
                <a:ea typeface="+mj-ea"/>
                <a:cs typeface="+mj-cs"/>
              </a:rPr>
              <a:t>Directivos, docentes, familias y estudiantes de establecimientos educativos, escuelas normales superiores y centros de educación infantil ,en donde los diversos liderazgos de los miembros de la  comunidad educativa  hacen posible la construcción de una educación para la paz.</a:t>
            </a:r>
          </a:p>
          <a:p>
            <a:pPr marL="342900" indent="-342900" algn="just">
              <a:lnSpc>
                <a:spcPct val="80000"/>
              </a:lnSpc>
              <a:buFont typeface="Arial" panose="020B0604020202020204" pitchFamily="34" charset="0"/>
              <a:buChar char="•"/>
            </a:pPr>
            <a:endParaRPr lang="es-CO" sz="2400" dirty="0">
              <a:latin typeface="+mj-lt"/>
              <a:ea typeface="+mj-ea"/>
              <a:cs typeface="+mj-cs"/>
            </a:endParaRPr>
          </a:p>
          <a:p>
            <a:pPr marL="342900" indent="-342900" algn="just">
              <a:lnSpc>
                <a:spcPct val="80000"/>
              </a:lnSpc>
              <a:buFont typeface="Arial" panose="020B0604020202020204" pitchFamily="34" charset="0"/>
              <a:buChar char="•"/>
            </a:pPr>
            <a:r>
              <a:rPr lang="es-CO" sz="2400" dirty="0">
                <a:latin typeface="+mj-lt"/>
                <a:ea typeface="+mj-ea"/>
                <a:cs typeface="+mj-cs"/>
              </a:rPr>
              <a:t>Grupos de comunidades étnicas que desarrollan proyectos educativos en las escuelas hacia una educación para la paz.  </a:t>
            </a:r>
          </a:p>
        </p:txBody>
      </p:sp>
      <p:sp>
        <p:nvSpPr>
          <p:cNvPr id="2" name="Rectángulo 1"/>
          <p:cNvSpPr/>
          <p:nvPr/>
        </p:nvSpPr>
        <p:spPr>
          <a:xfrm>
            <a:off x="192803" y="592441"/>
            <a:ext cx="9365064" cy="590931"/>
          </a:xfrm>
          <a:prstGeom prst="rect">
            <a:avLst/>
          </a:prstGeom>
        </p:spPr>
        <p:txBody>
          <a:bodyPr wrap="none">
            <a:spAutoFit/>
          </a:bodyPr>
          <a:lstStyle/>
          <a:p>
            <a:pPr algn="just" defTabSz="914400">
              <a:lnSpc>
                <a:spcPct val="90000"/>
              </a:lnSpc>
              <a:spcBef>
                <a:spcPct val="0"/>
              </a:spcBef>
            </a:pPr>
            <a:r>
              <a:rPr lang="es-CO" sz="3600" b="1" dirty="0">
                <a:solidFill>
                  <a:schemeClr val="accent5">
                    <a:lumMod val="75000"/>
                  </a:schemeClr>
                </a:solidFill>
                <a:latin typeface="+mj-lt"/>
                <a:ea typeface="+mj-ea"/>
                <a:cs typeface="+mj-cs"/>
              </a:rPr>
              <a:t>¿Quiénes pueden presentar experiencias?           </a:t>
            </a:r>
          </a:p>
        </p:txBody>
      </p:sp>
      <p:pic>
        <p:nvPicPr>
          <p:cNvPr id="7" name="Imagen 5"/>
          <p:cNvPicPr/>
          <p:nvPr/>
        </p:nvPicPr>
        <p:blipFill rotWithShape="1">
          <a:blip r:embed="rId2">
            <a:extLst>
              <a:ext uri="{28A0092B-C50C-407E-A947-70E740481C1C}">
                <a14:useLocalDpi xmlns:a14="http://schemas.microsoft.com/office/drawing/2010/main" val="0"/>
              </a:ext>
            </a:extLst>
          </a:blip>
          <a:srcRect l="22234" t="72449" r="31941" b="10948"/>
          <a:stretch/>
        </p:blipFill>
        <p:spPr bwMode="auto">
          <a:xfrm>
            <a:off x="8977777" y="6255327"/>
            <a:ext cx="3215569" cy="602673"/>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3">
            <a:extLst>
              <a:ext uri="{28A0092B-C50C-407E-A947-70E740481C1C}">
                <a14:useLocalDpi xmlns:a14="http://schemas.microsoft.com/office/drawing/2010/main" val="0"/>
              </a:ext>
            </a:extLst>
          </a:blip>
          <a:srcRect/>
          <a:stretch/>
        </p:blipFill>
        <p:spPr bwMode="auto">
          <a:xfrm>
            <a:off x="10310123" y="105254"/>
            <a:ext cx="1508760" cy="1260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41905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92947" y="2731333"/>
            <a:ext cx="7835318" cy="2456057"/>
          </a:xfrm>
          <a:prstGeom prst="rect">
            <a:avLst/>
          </a:prstGeom>
        </p:spPr>
        <p:txBody>
          <a:bodyPr wrap="square">
            <a:spAutoFit/>
          </a:bodyPr>
          <a:lstStyle/>
          <a:p>
            <a:pPr algn="just">
              <a:lnSpc>
                <a:spcPct val="80000"/>
              </a:lnSpc>
            </a:pPr>
            <a:endParaRPr lang="es-CO" sz="2400" dirty="0">
              <a:latin typeface="+mj-lt"/>
              <a:ea typeface="+mj-ea"/>
              <a:cs typeface="+mj-cs"/>
            </a:endParaRPr>
          </a:p>
          <a:p>
            <a:pPr marL="342900" indent="-342900" algn="just">
              <a:lnSpc>
                <a:spcPct val="80000"/>
              </a:lnSpc>
              <a:buFont typeface="Arial" panose="020B0604020202020204" pitchFamily="34" charset="0"/>
              <a:buChar char="•"/>
            </a:pPr>
            <a:r>
              <a:rPr lang="es-CO" sz="2400" u="sng" dirty="0">
                <a:latin typeface="+mj-lt"/>
                <a:ea typeface="+mj-ea"/>
                <a:cs typeface="+mj-cs"/>
              </a:rPr>
              <a:t>Eje No. 1:</a:t>
            </a:r>
            <a:r>
              <a:rPr lang="es-CO" sz="2400" dirty="0">
                <a:latin typeface="+mj-lt"/>
                <a:ea typeface="+mj-ea"/>
                <a:cs typeface="+mj-cs"/>
              </a:rPr>
              <a:t> De aula o institucionales. </a:t>
            </a:r>
          </a:p>
          <a:p>
            <a:pPr marL="342900" indent="-342900" algn="just">
              <a:lnSpc>
                <a:spcPct val="80000"/>
              </a:lnSpc>
              <a:buFont typeface="Arial" panose="020B0604020202020204" pitchFamily="34" charset="0"/>
              <a:buChar char="•"/>
            </a:pPr>
            <a:endParaRPr lang="es-CO" sz="2400" dirty="0">
              <a:latin typeface="+mj-lt"/>
              <a:ea typeface="+mj-ea"/>
              <a:cs typeface="+mj-cs"/>
            </a:endParaRPr>
          </a:p>
          <a:p>
            <a:pPr marL="342900" indent="-342900" algn="just">
              <a:lnSpc>
                <a:spcPct val="80000"/>
              </a:lnSpc>
              <a:buFont typeface="Arial" panose="020B0604020202020204" pitchFamily="34" charset="0"/>
              <a:buChar char="•"/>
            </a:pPr>
            <a:r>
              <a:rPr lang="es-CO" sz="2400" u="sng" dirty="0">
                <a:latin typeface="+mj-lt"/>
                <a:ea typeface="+mj-ea"/>
                <a:cs typeface="+mj-cs"/>
              </a:rPr>
              <a:t>Eje No. 2:</a:t>
            </a:r>
            <a:r>
              <a:rPr lang="es-CO" sz="2400" dirty="0">
                <a:latin typeface="+mj-lt"/>
                <a:ea typeface="+mj-ea"/>
                <a:cs typeface="+mj-cs"/>
              </a:rPr>
              <a:t> Involucran el aula o la institución; se caracterizan por su proyección comunitaria en el territorio al que pertenecen.</a:t>
            </a:r>
          </a:p>
          <a:p>
            <a:pPr algn="just">
              <a:lnSpc>
                <a:spcPct val="80000"/>
              </a:lnSpc>
            </a:pPr>
            <a:endParaRPr lang="es-CO" sz="2400" dirty="0">
              <a:latin typeface="+mj-lt"/>
              <a:ea typeface="+mj-ea"/>
              <a:cs typeface="+mj-cs"/>
            </a:endParaRPr>
          </a:p>
          <a:p>
            <a:pPr algn="just">
              <a:lnSpc>
                <a:spcPct val="80000"/>
              </a:lnSpc>
            </a:pPr>
            <a:endParaRPr lang="es-CO" sz="2400" dirty="0">
              <a:latin typeface="+mj-lt"/>
              <a:ea typeface="+mj-ea"/>
              <a:cs typeface="+mj-cs"/>
            </a:endParaRPr>
          </a:p>
        </p:txBody>
      </p:sp>
      <p:sp>
        <p:nvSpPr>
          <p:cNvPr id="2" name="Rectángulo 1"/>
          <p:cNvSpPr/>
          <p:nvPr/>
        </p:nvSpPr>
        <p:spPr>
          <a:xfrm>
            <a:off x="-392833" y="821480"/>
            <a:ext cx="10978394" cy="1089529"/>
          </a:xfrm>
          <a:prstGeom prst="rect">
            <a:avLst/>
          </a:prstGeom>
        </p:spPr>
        <p:txBody>
          <a:bodyPr wrap="square">
            <a:spAutoFit/>
          </a:bodyPr>
          <a:lstStyle/>
          <a:p>
            <a:pPr algn="ctr" defTabSz="914400">
              <a:lnSpc>
                <a:spcPct val="90000"/>
              </a:lnSpc>
              <a:spcBef>
                <a:spcPct val="0"/>
              </a:spcBef>
            </a:pPr>
            <a:r>
              <a:rPr lang="es-CO" sz="3600" b="1" dirty="0">
                <a:solidFill>
                  <a:schemeClr val="accent5">
                    <a:lumMod val="75000"/>
                  </a:schemeClr>
                </a:solidFill>
                <a:latin typeface="+mj-lt"/>
                <a:ea typeface="+mj-ea"/>
                <a:cs typeface="+mj-cs"/>
              </a:rPr>
              <a:t>¿ Cuales son los escenarios en los cuales se pueden presentar las  experiencias? </a:t>
            </a:r>
          </a:p>
        </p:txBody>
      </p:sp>
      <p:pic>
        <p:nvPicPr>
          <p:cNvPr id="7" name="Imagen 5"/>
          <p:cNvPicPr/>
          <p:nvPr/>
        </p:nvPicPr>
        <p:blipFill rotWithShape="1">
          <a:blip r:embed="rId2">
            <a:extLst>
              <a:ext uri="{28A0092B-C50C-407E-A947-70E740481C1C}">
                <a14:useLocalDpi xmlns:a14="http://schemas.microsoft.com/office/drawing/2010/main" val="0"/>
              </a:ext>
            </a:extLst>
          </a:blip>
          <a:srcRect l="22234" t="72449" r="31941" b="10948"/>
          <a:stretch/>
        </p:blipFill>
        <p:spPr bwMode="auto">
          <a:xfrm>
            <a:off x="8977777" y="6255327"/>
            <a:ext cx="3215569" cy="602673"/>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3">
            <a:extLst>
              <a:ext uri="{28A0092B-C50C-407E-A947-70E740481C1C}">
                <a14:useLocalDpi xmlns:a14="http://schemas.microsoft.com/office/drawing/2010/main" val="0"/>
              </a:ext>
            </a:extLst>
          </a:blip>
          <a:srcRect/>
          <a:stretch/>
        </p:blipFill>
        <p:spPr bwMode="auto">
          <a:xfrm>
            <a:off x="10310123" y="105254"/>
            <a:ext cx="1508760" cy="1260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86898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76169" y="1140081"/>
            <a:ext cx="11148967" cy="5115246"/>
          </a:xfrm>
          <a:prstGeom prst="rect">
            <a:avLst/>
          </a:prstGeom>
        </p:spPr>
        <p:txBody>
          <a:bodyPr wrap="square">
            <a:spAutoFit/>
          </a:bodyPr>
          <a:lstStyle/>
          <a:p>
            <a:pPr algn="just">
              <a:lnSpc>
                <a:spcPct val="80000"/>
              </a:lnSpc>
            </a:pPr>
            <a:r>
              <a:rPr lang="es-ES" sz="2400" dirty="0">
                <a:latin typeface="+mj-lt"/>
                <a:ea typeface="+mj-ea"/>
                <a:cs typeface="+mj-cs"/>
              </a:rPr>
              <a:t>Aula: </a:t>
            </a:r>
          </a:p>
          <a:p>
            <a:pPr algn="just">
              <a:lnSpc>
                <a:spcPct val="80000"/>
              </a:lnSpc>
            </a:pPr>
            <a:endParaRPr lang="es-CO" sz="2400" dirty="0">
              <a:latin typeface="+mj-lt"/>
              <a:ea typeface="+mj-ea"/>
              <a:cs typeface="+mj-cs"/>
            </a:endParaRPr>
          </a:p>
          <a:p>
            <a:pPr marL="342900" indent="-342900" algn="just">
              <a:lnSpc>
                <a:spcPct val="80000"/>
              </a:lnSpc>
              <a:buFont typeface="Arial" panose="020B0604020202020204" pitchFamily="34" charset="0"/>
              <a:buChar char="•"/>
            </a:pPr>
            <a:r>
              <a:rPr lang="es-CO" sz="2400" dirty="0">
                <a:latin typeface="+mj-lt"/>
                <a:ea typeface="+mj-ea"/>
                <a:cs typeface="+mj-cs"/>
              </a:rPr>
              <a:t>Incorporación de una educación para la paz en cualquier área o áreas, o en proyectos pedagógicos,  desarrollando competencias básicas y ciudadanas.</a:t>
            </a:r>
          </a:p>
          <a:p>
            <a:pPr algn="just">
              <a:lnSpc>
                <a:spcPct val="80000"/>
              </a:lnSpc>
            </a:pPr>
            <a:endParaRPr lang="es-CO" sz="2400" dirty="0">
              <a:latin typeface="+mj-lt"/>
              <a:ea typeface="+mj-ea"/>
              <a:cs typeface="+mj-cs"/>
            </a:endParaRPr>
          </a:p>
          <a:p>
            <a:pPr algn="just">
              <a:lnSpc>
                <a:spcPct val="80000"/>
              </a:lnSpc>
            </a:pPr>
            <a:r>
              <a:rPr lang="es-CO" sz="2400" dirty="0">
                <a:latin typeface="+mj-lt"/>
                <a:ea typeface="+mj-ea"/>
                <a:cs typeface="+mj-cs"/>
              </a:rPr>
              <a:t>Institucional: </a:t>
            </a:r>
          </a:p>
          <a:p>
            <a:pPr algn="just">
              <a:lnSpc>
                <a:spcPct val="80000"/>
              </a:lnSpc>
            </a:pPr>
            <a:endParaRPr lang="es-CO" sz="2400" dirty="0">
              <a:latin typeface="+mj-lt"/>
              <a:ea typeface="+mj-ea"/>
              <a:cs typeface="+mj-cs"/>
            </a:endParaRPr>
          </a:p>
          <a:p>
            <a:pPr marL="342900" indent="-342900" algn="just">
              <a:lnSpc>
                <a:spcPct val="80000"/>
              </a:lnSpc>
              <a:buFont typeface="Arial" panose="020B0604020202020204" pitchFamily="34" charset="0"/>
              <a:buChar char="•"/>
            </a:pPr>
            <a:r>
              <a:rPr lang="es-CO" sz="2400" dirty="0">
                <a:latin typeface="+mj-lt"/>
                <a:ea typeface="+mj-ea"/>
                <a:cs typeface="+mj-cs"/>
              </a:rPr>
              <a:t>Incorporación de una educación para la paz en proyectos pedagógicos que trascienden el aula para involucran otros ambientes, instancias de participación, actores de la comunidad educativa y actividades alternativas del establecimiento educativo.</a:t>
            </a:r>
          </a:p>
          <a:p>
            <a:pPr algn="just">
              <a:lnSpc>
                <a:spcPct val="80000"/>
              </a:lnSpc>
            </a:pPr>
            <a:endParaRPr lang="es-CO" sz="2400" dirty="0">
              <a:latin typeface="+mj-lt"/>
              <a:ea typeface="+mj-ea"/>
              <a:cs typeface="+mj-cs"/>
            </a:endParaRPr>
          </a:p>
          <a:p>
            <a:pPr algn="just">
              <a:lnSpc>
                <a:spcPct val="80000"/>
              </a:lnSpc>
            </a:pPr>
            <a:r>
              <a:rPr lang="es-CO" sz="2400" dirty="0">
                <a:latin typeface="+mj-lt"/>
                <a:ea typeface="+mj-ea"/>
                <a:cs typeface="+mj-cs"/>
              </a:rPr>
              <a:t>Territorial :</a:t>
            </a:r>
          </a:p>
          <a:p>
            <a:pPr algn="just">
              <a:lnSpc>
                <a:spcPct val="80000"/>
              </a:lnSpc>
            </a:pPr>
            <a:endParaRPr lang="es-CO" sz="2400" dirty="0">
              <a:latin typeface="+mj-lt"/>
              <a:ea typeface="+mj-ea"/>
              <a:cs typeface="+mj-cs"/>
            </a:endParaRPr>
          </a:p>
          <a:p>
            <a:pPr marL="342900" indent="-342900" algn="just">
              <a:lnSpc>
                <a:spcPct val="80000"/>
              </a:lnSpc>
              <a:buFont typeface="Arial" panose="020B0604020202020204" pitchFamily="34" charset="0"/>
              <a:buChar char="•"/>
            </a:pPr>
            <a:r>
              <a:rPr lang="es-CO" sz="2400" dirty="0">
                <a:latin typeface="+mj-lt"/>
                <a:ea typeface="+mj-ea"/>
                <a:cs typeface="+mj-cs"/>
              </a:rPr>
              <a:t>Proyectos pedagógicos que reconocen el contexto comunitario y el territorio como ambientes para educar para la paz mediante proyectos que buscan transformar el entorno y las condiciones de vida de sus </a:t>
            </a:r>
            <a:r>
              <a:rPr lang="es-CO" sz="2400" dirty="0" smtClean="0">
                <a:latin typeface="+mj-lt"/>
                <a:ea typeface="+mj-ea"/>
                <a:cs typeface="+mj-cs"/>
              </a:rPr>
              <a:t>habitantes. </a:t>
            </a:r>
            <a:endParaRPr lang="es-CO" sz="2400" dirty="0">
              <a:latin typeface="+mj-lt"/>
              <a:ea typeface="+mj-ea"/>
              <a:cs typeface="+mj-cs"/>
            </a:endParaRPr>
          </a:p>
        </p:txBody>
      </p:sp>
      <p:sp>
        <p:nvSpPr>
          <p:cNvPr id="2" name="Rectángulo 1"/>
          <p:cNvSpPr/>
          <p:nvPr/>
        </p:nvSpPr>
        <p:spPr>
          <a:xfrm>
            <a:off x="0" y="477356"/>
            <a:ext cx="2440092" cy="546625"/>
          </a:xfrm>
          <a:prstGeom prst="rect">
            <a:avLst/>
          </a:prstGeom>
        </p:spPr>
        <p:txBody>
          <a:bodyPr wrap="none">
            <a:spAutoFit/>
          </a:bodyPr>
          <a:lstStyle/>
          <a:p>
            <a:pPr algn="just">
              <a:lnSpc>
                <a:spcPct val="80000"/>
              </a:lnSpc>
            </a:pPr>
            <a:r>
              <a:rPr lang="es-CO" sz="3600" b="1" dirty="0">
                <a:solidFill>
                  <a:schemeClr val="accent5">
                    <a:lumMod val="75000"/>
                  </a:schemeClr>
                </a:solidFill>
                <a:latin typeface="+mj-lt"/>
                <a:ea typeface="+mj-ea"/>
                <a:cs typeface="+mj-cs"/>
              </a:rPr>
              <a:t>Escenarios:</a:t>
            </a:r>
          </a:p>
        </p:txBody>
      </p:sp>
      <p:pic>
        <p:nvPicPr>
          <p:cNvPr id="7" name="Imagen 5"/>
          <p:cNvPicPr/>
          <p:nvPr/>
        </p:nvPicPr>
        <p:blipFill rotWithShape="1">
          <a:blip r:embed="rId2">
            <a:extLst>
              <a:ext uri="{28A0092B-C50C-407E-A947-70E740481C1C}">
                <a14:useLocalDpi xmlns:a14="http://schemas.microsoft.com/office/drawing/2010/main" val="0"/>
              </a:ext>
            </a:extLst>
          </a:blip>
          <a:srcRect l="22234" t="72449" r="31941" b="10948"/>
          <a:stretch/>
        </p:blipFill>
        <p:spPr bwMode="auto">
          <a:xfrm>
            <a:off x="8977777" y="6255327"/>
            <a:ext cx="3215569" cy="602673"/>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3">
            <a:extLst>
              <a:ext uri="{28A0092B-C50C-407E-A947-70E740481C1C}">
                <a14:useLocalDpi xmlns:a14="http://schemas.microsoft.com/office/drawing/2010/main" val="0"/>
              </a:ext>
            </a:extLst>
          </a:blip>
          <a:srcRect/>
          <a:stretch/>
        </p:blipFill>
        <p:spPr bwMode="auto">
          <a:xfrm>
            <a:off x="10310123" y="105254"/>
            <a:ext cx="1508760" cy="1260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8463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undidad">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TM04033923[[fn=Profundidad]]</Template>
  <TotalTime>2878</TotalTime>
  <Words>930</Words>
  <Application>Microsoft Office PowerPoint</Application>
  <PresentationFormat>Personalizado</PresentationFormat>
  <Paragraphs>118</Paragraphs>
  <Slides>16</Slides>
  <Notes>0</Notes>
  <HiddenSlides>1</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Profundidad</vt:lpstr>
      <vt:lpstr>MINISTERIO DE  EDUCACIÓN NACIONAL  DIRECCIÓN DE CALIDAD PARA LA EDUCACIÓN     PREESCOLAR BÁSICA Y MEDI A </vt:lpstr>
      <vt:lpstr>FORO EDUCATIVO NACIONAL </vt:lpstr>
      <vt:lpstr> Momentos del taller: </vt:lpstr>
      <vt:lpstr>  Educación para la paz  </vt:lpstr>
      <vt:lpstr>Ejes temáticos</vt:lpstr>
      <vt:lpstr>Presentación de PowerPoint</vt:lpstr>
      <vt:lpstr>Presentación de PowerPoint</vt:lpstr>
      <vt:lpstr>Presentación de PowerPoint</vt:lpstr>
      <vt:lpstr>Presentación de PowerPoint</vt:lpstr>
      <vt:lpstr>¿Qué esperamos ver en las experiencias?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DE EDUCACIÓN NACIONAL DIRECCION DE CALIDAD PARA LA EDUCACION PREESCOLAR BASICA Y MEDIA</dc:title>
  <dc:creator>Juan Pablo  Alfonso</dc:creator>
  <cp:lastModifiedBy>Amalia Galeano Cabarca</cp:lastModifiedBy>
  <cp:revision>107</cp:revision>
  <dcterms:created xsi:type="dcterms:W3CDTF">2017-04-25T12:44:39Z</dcterms:created>
  <dcterms:modified xsi:type="dcterms:W3CDTF">2017-05-11T15:23:13Z</dcterms:modified>
</cp:coreProperties>
</file>