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61" r:id="rId3"/>
    <p:sldId id="257" r:id="rId4"/>
    <p:sldId id="268" r:id="rId5"/>
    <p:sldId id="267" r:id="rId6"/>
    <p:sldId id="274" r:id="rId7"/>
    <p:sldId id="275" r:id="rId8"/>
    <p:sldId id="269" r:id="rId9"/>
    <p:sldId id="277" r:id="rId10"/>
    <p:sldId id="278" r:id="rId11"/>
    <p:sldId id="279" r:id="rId12"/>
    <p:sldId id="280" r:id="rId13"/>
    <p:sldId id="270" r:id="rId14"/>
    <p:sldId id="281" r:id="rId15"/>
    <p:sldId id="282" r:id="rId16"/>
    <p:sldId id="271" r:id="rId17"/>
    <p:sldId id="298" r:id="rId18"/>
    <p:sldId id="286" r:id="rId19"/>
    <p:sldId id="287" r:id="rId20"/>
    <p:sldId id="272" r:id="rId21"/>
    <p:sldId id="302" r:id="rId22"/>
    <p:sldId id="303" r:id="rId23"/>
    <p:sldId id="304" r:id="rId24"/>
    <p:sldId id="273" r:id="rId25"/>
    <p:sldId id="299" r:id="rId26"/>
    <p:sldId id="300" r:id="rId27"/>
    <p:sldId id="301" r:id="rId28"/>
    <p:sldId id="297" r:id="rId29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cfes" initials="i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7" autoAdjust="0"/>
    <p:restoredTop sz="94631"/>
  </p:normalViewPr>
  <p:slideViewPr>
    <p:cSldViewPr>
      <p:cViewPr varScale="1">
        <p:scale>
          <a:sx n="69" d="100"/>
          <a:sy n="69" d="100"/>
        </p:scale>
        <p:origin x="1380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ES" dirty="0"/>
            <a:t>Prueba estandarizada </a:t>
          </a:r>
          <a:r>
            <a:rPr lang="es-ES" dirty="0" smtClean="0"/>
            <a:t>de la OCDE.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evalúa?</a:t>
          </a:r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Las </a:t>
          </a:r>
          <a:r>
            <a:rPr lang="es-CO" dirty="0"/>
            <a:t>competencias de los estudiantes de 15 años en las áreas de lectura, matemáticas y ciencias. Además, este año incluirá un nuevo componente: Competencia Global.</a:t>
          </a:r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284D5040-58A6-4C4D-BD98-A4343867178B}">
      <dgm:prSet/>
      <dgm:spPr/>
      <dgm:t>
        <a:bodyPr/>
        <a:lstStyle/>
        <a:p>
          <a:r>
            <a:rPr lang="es-CO" dirty="0"/>
            <a:t>La prueba incluye cuestionarios de contexto para estudiantes y rectores.</a:t>
          </a:r>
        </a:p>
      </dgm:t>
    </dgm:pt>
    <dgm:pt modelId="{724FB374-AD7A-494E-AE46-C6D79AB967E1}" type="parTrans" cxnId="{9AB1D590-94EC-4997-AEB8-582B369B8CC6}">
      <dgm:prSet/>
      <dgm:spPr/>
      <dgm:t>
        <a:bodyPr/>
        <a:lstStyle/>
        <a:p>
          <a:endParaRPr lang="es-CO"/>
        </a:p>
      </dgm:t>
    </dgm:pt>
    <dgm:pt modelId="{6BC5D1BB-D2A0-4FD0-9947-677AB67E474B}" type="sibTrans" cxnId="{9AB1D590-94EC-4997-AEB8-582B369B8CC6}">
      <dgm:prSet/>
      <dgm:spPr/>
      <dgm:t>
        <a:bodyPr/>
        <a:lstStyle/>
        <a:p>
          <a:endParaRPr lang="es-CO"/>
        </a:p>
      </dgm:t>
    </dgm:pt>
    <dgm:pt modelId="{1FF4BA77-CAA7-4239-8401-1A328350D7A3}">
      <dgm:prSet phldrT="[Texto]"/>
      <dgm:spPr/>
      <dgm:t>
        <a:bodyPr/>
        <a:lstStyle/>
        <a:p>
          <a:r>
            <a:rPr lang="es-ES" dirty="0" smtClean="0"/>
            <a:t>Referente </a:t>
          </a:r>
          <a:r>
            <a:rPr lang="es-ES" dirty="0"/>
            <a:t>internacional de evaluación de la calidad educativa.</a:t>
          </a:r>
          <a:endParaRPr lang="es-CO" dirty="0"/>
        </a:p>
      </dgm:t>
    </dgm:pt>
    <dgm:pt modelId="{B6DB3B3F-CAAB-4BA3-94F1-E460BC2BCC0F}" type="parTrans" cxnId="{4A2A8C24-9E75-43B0-AA6B-1D1F85FECE0B}">
      <dgm:prSet/>
      <dgm:spPr/>
      <dgm:t>
        <a:bodyPr/>
        <a:lstStyle/>
        <a:p>
          <a:endParaRPr lang="es-ES"/>
        </a:p>
      </dgm:t>
    </dgm:pt>
    <dgm:pt modelId="{BB3DDB82-A04D-420B-AE06-6A3F735034F9}" type="sibTrans" cxnId="{4A2A8C24-9E75-43B0-AA6B-1D1F85FECE0B}">
      <dgm:prSet/>
      <dgm:spPr/>
      <dgm:t>
        <a:bodyPr/>
        <a:lstStyle/>
        <a:p>
          <a:endParaRPr lang="es-ES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ES" dirty="0"/>
            <a:t>Los resultados que entrega la prueba son utilizados para medir el desarrollo educativo del país y proponer políticas educativas que nos permitan </a:t>
          </a:r>
          <a:r>
            <a:rPr lang="es-ES" dirty="0" smtClean="0"/>
            <a:t>mejorar.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9AB1D590-94EC-4997-AEB8-582B369B8CC6}" srcId="{A1E5E439-481E-4933-AEDE-EBEF319ED94D}" destId="{284D5040-58A6-4C4D-BD98-A4343867178B}" srcOrd="1" destOrd="0" parTransId="{724FB374-AD7A-494E-AE46-C6D79AB967E1}" sibTransId="{6BC5D1BB-D2A0-4FD0-9947-677AB67E474B}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4A2A8C24-9E75-43B0-AA6B-1D1F85FECE0B}" srcId="{1D283C69-55F2-4732-9BE7-B725D203B02D}" destId="{1FF4BA77-CAA7-4239-8401-1A328350D7A3}" srcOrd="1" destOrd="0" parTransId="{B6DB3B3F-CAAB-4BA3-94F1-E460BC2BCC0F}" sibTransId="{BB3DDB82-A04D-420B-AE06-6A3F735034F9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6B992429-333D-4F8E-9D19-36C9818FD3E6}" type="presOf" srcId="{1FF4BA77-CAA7-4239-8401-1A328350D7A3}" destId="{A37D8084-AD04-460B-9234-CDBA1C075B5A}" srcOrd="0" destOrd="1" presId="urn:microsoft.com/office/officeart/2005/8/layout/vList5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AABF773A-2EC6-4B05-9080-1F4668221522}" type="presOf" srcId="{284D5040-58A6-4C4D-BD98-A4343867178B}" destId="{0BBE2F77-A6A0-4D97-921B-1D373DCA3614}" srcOrd="0" destOrd="1" presId="urn:microsoft.com/office/officeart/2005/8/layout/vList5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ES" dirty="0"/>
            <a:t>Prueba estandarizada </a:t>
          </a:r>
          <a:r>
            <a:rPr lang="es-ES" dirty="0" smtClean="0"/>
            <a:t>de la OCDE que evalúa la calidad educativa en un colegio particular, siguiendo los mismos estándares de PISA y manteniendo la comparabilidad con su escala de resultados.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evalúa?</a:t>
          </a:r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Las </a:t>
          </a:r>
          <a:r>
            <a:rPr lang="es-CO" dirty="0"/>
            <a:t>competencias de los estudiantes de 15 años en las áreas de lectura, matemáticas y ciencias. </a:t>
          </a:r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284D5040-58A6-4C4D-BD98-A4343867178B}">
      <dgm:prSet/>
      <dgm:spPr/>
      <dgm:t>
        <a:bodyPr/>
        <a:lstStyle/>
        <a:p>
          <a:r>
            <a:rPr lang="es-CO" dirty="0"/>
            <a:t>La prueba incluye cuestionarios de contexto para estudiantes y rectores.</a:t>
          </a:r>
        </a:p>
      </dgm:t>
    </dgm:pt>
    <dgm:pt modelId="{724FB374-AD7A-494E-AE46-C6D79AB967E1}" type="parTrans" cxnId="{9AB1D590-94EC-4997-AEB8-582B369B8CC6}">
      <dgm:prSet/>
      <dgm:spPr/>
      <dgm:t>
        <a:bodyPr/>
        <a:lstStyle/>
        <a:p>
          <a:endParaRPr lang="es-CO"/>
        </a:p>
      </dgm:t>
    </dgm:pt>
    <dgm:pt modelId="{6BC5D1BB-D2A0-4FD0-9947-677AB67E474B}" type="sibTrans" cxnId="{9AB1D590-94EC-4997-AEB8-582B369B8CC6}">
      <dgm:prSet/>
      <dgm:spPr/>
      <dgm:t>
        <a:bodyPr/>
        <a:lstStyle/>
        <a:p>
          <a:endParaRPr lang="es-CO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ES" dirty="0"/>
            <a:t>Los resultados que entrega la prueba son utilizados para medir el desarrollo educativo </a:t>
          </a:r>
          <a:r>
            <a:rPr lang="es-ES" dirty="0" smtClean="0"/>
            <a:t>de un colegio particular y sirven como insumo para la elaboración de planes de mejoramiento.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9AB1D590-94EC-4997-AEB8-582B369B8CC6}" srcId="{A1E5E439-481E-4933-AEDE-EBEF319ED94D}" destId="{284D5040-58A6-4C4D-BD98-A4343867178B}" srcOrd="1" destOrd="0" parTransId="{724FB374-AD7A-494E-AE46-C6D79AB967E1}" sibTransId="{6BC5D1BB-D2A0-4FD0-9947-677AB67E474B}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AABF773A-2EC6-4B05-9080-1F4668221522}" type="presOf" srcId="{284D5040-58A6-4C4D-BD98-A4343867178B}" destId="{0BBE2F77-A6A0-4D97-921B-1D373DCA3614}" srcOrd="0" destOrd="1" presId="urn:microsoft.com/office/officeart/2005/8/layout/vList5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ES" dirty="0" smtClean="0"/>
            <a:t>Encuesta de la </a:t>
          </a:r>
          <a:r>
            <a:rPr lang="es-CO" dirty="0" smtClean="0"/>
            <a:t>OCDE que permite examinar la enseñanza y los ambientes de aprendizaje de los colegios de distintos países y economías </a:t>
          </a:r>
          <a:r>
            <a:rPr lang="es-ES" dirty="0" smtClean="0"/>
            <a:t>alrededor del mundo.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</a:t>
          </a:r>
          <a:r>
            <a:rPr lang="es-CO" dirty="0" smtClean="0"/>
            <a:t>información recolecta?</a:t>
          </a:r>
          <a:endParaRPr lang="es-CO" dirty="0"/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La encuesta se enfoca en temas como:</a:t>
          </a:r>
          <a:endParaRPr lang="es-CO" dirty="0"/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CO" dirty="0" smtClean="0"/>
            <a:t>Ofrece información para identificar componentes que tienen influencia sobre las prácticas educativas, las metodologías de enseñanza y el ambiente escolar en la educación básica </a:t>
          </a:r>
          <a:r>
            <a:rPr lang="es-ES" dirty="0" smtClean="0"/>
            <a:t>secundaria desde una perspectiva internacional.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51CBC687-A691-4328-8DE3-D9E6EC3D0EE6}">
      <dgm:prSet phldrT="[Texto]"/>
      <dgm:spPr/>
      <dgm:t>
        <a:bodyPr/>
        <a:lstStyle/>
        <a:p>
          <a:r>
            <a:rPr lang="es-CO" dirty="0" smtClean="0"/>
            <a:t>Entorno de aprendizaje.</a:t>
          </a:r>
          <a:endParaRPr lang="es-CO" dirty="0"/>
        </a:p>
      </dgm:t>
    </dgm:pt>
    <dgm:pt modelId="{14A5B7AD-9AB1-49A1-B8CB-7EBC2665EC3B}" type="parTrans" cxnId="{06563D25-2468-4F25-92E8-4189B88C6368}">
      <dgm:prSet/>
      <dgm:spPr/>
    </dgm:pt>
    <dgm:pt modelId="{1AB2CE9B-E82E-4037-BCEB-9C8528FC7A3B}" type="sibTrans" cxnId="{06563D25-2468-4F25-92E8-4189B88C6368}">
      <dgm:prSet/>
      <dgm:spPr/>
    </dgm:pt>
    <dgm:pt modelId="{3721404D-4AF2-4437-94F8-99BE06B6023F}">
      <dgm:prSet phldrT="[Texto]"/>
      <dgm:spPr/>
      <dgm:t>
        <a:bodyPr/>
        <a:lstStyle/>
        <a:p>
          <a:r>
            <a:rPr lang="es-CO" dirty="0" smtClean="0"/>
            <a:t>Liderazgo escolar</a:t>
          </a:r>
          <a:endParaRPr lang="es-CO" dirty="0"/>
        </a:p>
      </dgm:t>
    </dgm:pt>
    <dgm:pt modelId="{59EA55A6-72D0-44F0-87D3-DAA206FC4D2A}" type="parTrans" cxnId="{AB00D17F-4E72-4191-89FC-FAF62426FBD5}">
      <dgm:prSet/>
      <dgm:spPr/>
    </dgm:pt>
    <dgm:pt modelId="{9A2FC063-5086-4C7B-A7E5-792FDC6FE63B}" type="sibTrans" cxnId="{AB00D17F-4E72-4191-89FC-FAF62426FBD5}">
      <dgm:prSet/>
      <dgm:spPr/>
    </dgm:pt>
    <dgm:pt modelId="{8ACBBAF0-C67B-442E-AE67-E990CDA75B58}">
      <dgm:prSet phldrT="[Texto]"/>
      <dgm:spPr/>
      <dgm:t>
        <a:bodyPr/>
        <a:lstStyle/>
        <a:p>
          <a:r>
            <a:rPr lang="es-CO" dirty="0" smtClean="0"/>
            <a:t>Calidad de las prácticas educativas.</a:t>
          </a:r>
          <a:endParaRPr lang="es-CO" dirty="0"/>
        </a:p>
      </dgm:t>
    </dgm:pt>
    <dgm:pt modelId="{22AD9652-2D18-4638-B151-F3AAC9B85601}" type="parTrans" cxnId="{1AF0C1F4-1468-424C-A4C6-2B3E816DF978}">
      <dgm:prSet/>
      <dgm:spPr/>
    </dgm:pt>
    <dgm:pt modelId="{9DD26381-86D4-4095-8A52-173E983B341C}" type="sibTrans" cxnId="{1AF0C1F4-1468-424C-A4C6-2B3E816DF978}">
      <dgm:prSet/>
      <dgm:spPr/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AF0C1F4-1468-424C-A4C6-2B3E816DF978}" srcId="{A3DD4413-419B-4735-B3F6-C7A7E76541DB}" destId="{8ACBBAF0-C67B-442E-AE67-E990CDA75B58}" srcOrd="0" destOrd="0" parTransId="{22AD9652-2D18-4638-B151-F3AAC9B85601}" sibTransId="{9DD26381-86D4-4095-8A52-173E983B341C}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F830436-1D1E-4350-BA94-60A7E35D85B3}" type="presOf" srcId="{51CBC687-A691-4328-8DE3-D9E6EC3D0EE6}" destId="{0BBE2F77-A6A0-4D97-921B-1D373DCA3614}" srcOrd="0" destOrd="2" presId="urn:microsoft.com/office/officeart/2005/8/layout/vList5"/>
    <dgm:cxn modelId="{9C328327-3A60-4C69-A231-A1430281F725}" type="presOf" srcId="{8ACBBAF0-C67B-442E-AE67-E990CDA75B58}" destId="{0BBE2F77-A6A0-4D97-921B-1D373DCA3614}" srcOrd="0" destOrd="1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06563D25-2468-4F25-92E8-4189B88C6368}" srcId="{A3DD4413-419B-4735-B3F6-C7A7E76541DB}" destId="{51CBC687-A691-4328-8DE3-D9E6EC3D0EE6}" srcOrd="1" destOrd="0" parTransId="{14A5B7AD-9AB1-49A1-B8CB-7EBC2665EC3B}" sibTransId="{1AB2CE9B-E82E-4037-BCEB-9C8528FC7A3B}"/>
    <dgm:cxn modelId="{09A53849-8E59-4747-A1BA-9F021D436F5F}" type="presOf" srcId="{3721404D-4AF2-4437-94F8-99BE06B6023F}" destId="{0BBE2F77-A6A0-4D97-921B-1D373DCA3614}" srcOrd="0" destOrd="3" presId="urn:microsoft.com/office/officeart/2005/8/layout/vList5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AB00D17F-4E72-4191-89FC-FAF62426FBD5}" srcId="{A3DD4413-419B-4735-B3F6-C7A7E76541DB}" destId="{3721404D-4AF2-4437-94F8-99BE06B6023F}" srcOrd="2" destOrd="0" parTransId="{59EA55A6-72D0-44F0-87D3-DAA206FC4D2A}" sibTransId="{9A2FC063-5086-4C7B-A7E5-792FDC6FE63B}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CO" dirty="0" smtClean="0"/>
            <a:t>El enlace TALIS-PISA Link permite que los rectores y profesores de una </a:t>
          </a:r>
          <a:r>
            <a:rPr lang="es-CO" dirty="0" err="1" smtClean="0"/>
            <a:t>submuestra</a:t>
          </a:r>
          <a:r>
            <a:rPr lang="es-CO" dirty="0" smtClean="0"/>
            <a:t> de PISA contesten las encuestas de TALIS y brinden su opinión sobre distintos temas relacionados con las prácticas de enseñanza y los ambientes de aprendizaje en los colegios.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</a:t>
          </a:r>
          <a:r>
            <a:rPr lang="es-CO" dirty="0" smtClean="0"/>
            <a:t>información recolecta?</a:t>
          </a:r>
          <a:endParaRPr lang="es-CO" dirty="0"/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Reúne información sobre las estrategias de enseñanza y las características del colegio, del salón de clase y de los resultados de los estudiantes.</a:t>
          </a:r>
          <a:endParaRPr lang="es-CO" dirty="0"/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CO" dirty="0" smtClean="0"/>
            <a:t>TALIS-PISA Link le da </a:t>
          </a:r>
          <a:r>
            <a:rPr lang="es-ES" dirty="0" smtClean="0"/>
            <a:t>a los maestros una </a:t>
          </a:r>
          <a:r>
            <a:rPr lang="es-CO" dirty="0" smtClean="0"/>
            <a:t>voz propia para expresar sus posturas sobre las metodologías de enseñanza y el ambiente escolar.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CO" dirty="0" smtClean="0"/>
            <a:t>Es el primer estudio en video sobre las prácticas de enseñanza y es liderado por la OCDE, en conjunto con otras organizaciones </a:t>
          </a:r>
          <a:r>
            <a:rPr lang="es-ES" dirty="0" smtClean="0"/>
            <a:t>internacionales.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evalúa?</a:t>
          </a:r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La variedad de prácticas de enseñanza dentro de cada país participante.</a:t>
          </a:r>
          <a:endParaRPr lang="es-CO" dirty="0"/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CO" dirty="0" smtClean="0"/>
            <a:t>Permite entender qué aspectos de la enseñanza están relacionados con el aprendizaje de los estudiantes y </a:t>
          </a:r>
          <a:r>
            <a:rPr lang="es-ES" dirty="0" smtClean="0"/>
            <a:t>otros resultados no cognitivos.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0298D370-FA8D-4F97-97BB-C89B02F81BA6}">
      <dgm:prSet phldrT="[Texto]"/>
      <dgm:spPr/>
      <dgm:t>
        <a:bodyPr/>
        <a:lstStyle/>
        <a:p>
          <a:r>
            <a:rPr lang="es-CO" dirty="0" smtClean="0"/>
            <a:t>Brinda evidencia sobre cómo enseñan los profesores en nuestro país y cómo estas metodologías pueden ayudarnos a mejorar el </a:t>
          </a:r>
          <a:r>
            <a:rPr lang="es-ES" dirty="0" smtClean="0"/>
            <a:t>rendimiento de nuestros estudiantes.</a:t>
          </a:r>
          <a:endParaRPr lang="es-ES" dirty="0"/>
        </a:p>
      </dgm:t>
    </dgm:pt>
    <dgm:pt modelId="{398A8B71-5190-4C9F-B70B-2B75454E2C6A}" type="parTrans" cxnId="{F6AA5355-CF11-4357-8861-8945E68D7EF4}">
      <dgm:prSet/>
      <dgm:spPr/>
      <dgm:t>
        <a:bodyPr/>
        <a:lstStyle/>
        <a:p>
          <a:endParaRPr lang="es-ES"/>
        </a:p>
      </dgm:t>
    </dgm:pt>
    <dgm:pt modelId="{ECB7C9E7-2B60-4DE5-B046-100AF9D7912B}" type="sibTrans" cxnId="{F6AA5355-CF11-4357-8861-8945E68D7EF4}">
      <dgm:prSet/>
      <dgm:spPr/>
      <dgm:t>
        <a:bodyPr/>
        <a:lstStyle/>
        <a:p>
          <a:endParaRPr lang="es-ES"/>
        </a:p>
      </dgm:t>
    </dgm:pt>
    <dgm:pt modelId="{F545A2CD-8E74-4ABF-89AD-523DD6E386CA}">
      <dgm:prSet phldrT="[Texto]"/>
      <dgm:spPr/>
      <dgm:t>
        <a:bodyPr/>
        <a:lstStyle/>
        <a:p>
          <a:r>
            <a:rPr lang="es-CO" dirty="0" smtClean="0"/>
            <a:t>Aspectos de “</a:t>
          </a:r>
          <a:r>
            <a:rPr lang="es-CO" dirty="0" err="1" smtClean="0"/>
            <a:t>good</a:t>
          </a:r>
          <a:r>
            <a:rPr lang="es-CO" dirty="0" smtClean="0"/>
            <a:t> </a:t>
          </a:r>
          <a:r>
            <a:rPr lang="es-CO" dirty="0" err="1" smtClean="0"/>
            <a:t>teaching</a:t>
          </a:r>
          <a:r>
            <a:rPr lang="es-CO" dirty="0" smtClean="0"/>
            <a:t>” y su relación con los resultados de aprendizaje.</a:t>
          </a:r>
          <a:endParaRPr lang="es-CO" dirty="0"/>
        </a:p>
      </dgm:t>
    </dgm:pt>
    <dgm:pt modelId="{815493E0-BF42-47E1-9115-A611BA934CA9}" type="parTrans" cxnId="{BD24DA02-E7B2-4DCC-92A9-BA82698A300A}">
      <dgm:prSet/>
      <dgm:spPr/>
      <dgm:t>
        <a:bodyPr/>
        <a:lstStyle/>
        <a:p>
          <a:endParaRPr lang="es-ES"/>
        </a:p>
      </dgm:t>
    </dgm:pt>
    <dgm:pt modelId="{5443436F-F2CC-40CC-B90A-5DC29DB48159}" type="sibTrans" cxnId="{BD24DA02-E7B2-4DCC-92A9-BA82698A300A}">
      <dgm:prSet/>
      <dgm:spPr/>
      <dgm:t>
        <a:bodyPr/>
        <a:lstStyle/>
        <a:p>
          <a:endParaRPr lang="es-ES"/>
        </a:p>
      </dgm:t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BD24DA02-E7B2-4DCC-92A9-BA82698A300A}" srcId="{A1E5E439-481E-4933-AEDE-EBEF319ED94D}" destId="{F545A2CD-8E74-4ABF-89AD-523DD6E386CA}" srcOrd="1" destOrd="0" parTransId="{815493E0-BF42-47E1-9115-A611BA934CA9}" sibTransId="{5443436F-F2CC-40CC-B90A-5DC29DB48159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F6AA5355-CF11-4357-8861-8945E68D7EF4}" srcId="{37516E3A-0641-4827-8C88-63351442F2E9}" destId="{0298D370-FA8D-4F97-97BB-C89B02F81BA6}" srcOrd="1" destOrd="0" parTransId="{398A8B71-5190-4C9F-B70B-2B75454E2C6A}" sibTransId="{ECB7C9E7-2B60-4DE5-B046-100AF9D7912B}"/>
    <dgm:cxn modelId="{2046F934-4EC2-4F19-BC0F-FD11B6822D9B}" type="presOf" srcId="{F545A2CD-8E74-4ABF-89AD-523DD6E386CA}" destId="{0BBE2F77-A6A0-4D97-921B-1D373DCA3614}" srcOrd="0" destOrd="1" presId="urn:microsoft.com/office/officeart/2005/8/layout/vList5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BC6BF2B1-D45F-40E8-AD5C-37966F94C4D1}" type="presOf" srcId="{0298D370-FA8D-4F97-97BB-C89B02F81BA6}" destId="{A7AA24F0-7667-42F5-8C29-6D12141C2E42}" srcOrd="0" destOrd="1" presId="urn:microsoft.com/office/officeart/2005/8/layout/vList5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7DFCAC5-9663-4A3D-A0C6-A3983B53D1E6}" type="doc">
      <dgm:prSet loTypeId="urn:microsoft.com/office/officeart/2005/8/layout/vList5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O"/>
        </a:p>
      </dgm:t>
    </dgm:pt>
    <dgm:pt modelId="{1D283C69-55F2-4732-9BE7-B725D203B02D}">
      <dgm:prSet phldrT="[Texto]"/>
      <dgm:spPr/>
      <dgm:t>
        <a:bodyPr/>
        <a:lstStyle/>
        <a:p>
          <a:r>
            <a:rPr lang="es-CO" dirty="0"/>
            <a:t>¿Qué es?</a:t>
          </a:r>
        </a:p>
      </dgm:t>
    </dgm:pt>
    <dgm:pt modelId="{0FA9DA28-74DB-4A48-8046-D32774D7EB6C}" type="parTrans" cxnId="{06DA76E0-CB76-4457-9968-72BAFA201A57}">
      <dgm:prSet/>
      <dgm:spPr/>
      <dgm:t>
        <a:bodyPr/>
        <a:lstStyle/>
        <a:p>
          <a:endParaRPr lang="es-CO"/>
        </a:p>
      </dgm:t>
    </dgm:pt>
    <dgm:pt modelId="{111D44FF-0349-4384-B37D-E32BD241AEF3}" type="sibTrans" cxnId="{06DA76E0-CB76-4457-9968-72BAFA201A57}">
      <dgm:prSet/>
      <dgm:spPr/>
      <dgm:t>
        <a:bodyPr/>
        <a:lstStyle/>
        <a:p>
          <a:endParaRPr lang="es-CO"/>
        </a:p>
      </dgm:t>
    </dgm:pt>
    <dgm:pt modelId="{23312909-80E4-4208-B934-B58784CD1760}">
      <dgm:prSet phldrT="[Texto]"/>
      <dgm:spPr/>
      <dgm:t>
        <a:bodyPr/>
        <a:lstStyle/>
        <a:p>
          <a:r>
            <a:rPr lang="es-ES" dirty="0"/>
            <a:t>Prueba estandarizada </a:t>
          </a:r>
          <a:r>
            <a:rPr lang="es-ES" dirty="0" smtClean="0"/>
            <a:t>de la UNESCO.</a:t>
          </a:r>
          <a:endParaRPr lang="es-CO" dirty="0"/>
        </a:p>
      </dgm:t>
    </dgm:pt>
    <dgm:pt modelId="{EF692ED0-BE2D-4A33-8BE1-CE9ED97EE3FA}" type="parTrans" cxnId="{71BD442F-662B-4485-993F-CB99A3E94D78}">
      <dgm:prSet/>
      <dgm:spPr/>
      <dgm:t>
        <a:bodyPr/>
        <a:lstStyle/>
        <a:p>
          <a:endParaRPr lang="es-CO"/>
        </a:p>
      </dgm:t>
    </dgm:pt>
    <dgm:pt modelId="{41E7AD1E-1741-4360-BDBF-086D1E6B3E6B}" type="sibTrans" cxnId="{71BD442F-662B-4485-993F-CB99A3E94D78}">
      <dgm:prSet/>
      <dgm:spPr/>
      <dgm:t>
        <a:bodyPr/>
        <a:lstStyle/>
        <a:p>
          <a:endParaRPr lang="es-CO"/>
        </a:p>
      </dgm:t>
    </dgm:pt>
    <dgm:pt modelId="{A1E5E439-481E-4933-AEDE-EBEF319ED94D}">
      <dgm:prSet phldrT="[Texto]"/>
      <dgm:spPr/>
      <dgm:t>
        <a:bodyPr/>
        <a:lstStyle/>
        <a:p>
          <a:r>
            <a:rPr lang="es-CO" dirty="0"/>
            <a:t>¿Qué evalúa?</a:t>
          </a:r>
        </a:p>
      </dgm:t>
    </dgm:pt>
    <dgm:pt modelId="{9E9F50B3-D80A-472B-BC4A-56D6A3FD6D97}" type="parTrans" cxnId="{4A948847-7E05-42E1-BD0A-DDA4EA336527}">
      <dgm:prSet/>
      <dgm:spPr/>
      <dgm:t>
        <a:bodyPr/>
        <a:lstStyle/>
        <a:p>
          <a:endParaRPr lang="es-CO"/>
        </a:p>
      </dgm:t>
    </dgm:pt>
    <dgm:pt modelId="{FC5C468E-9C78-4F30-A290-C59DCCDC9951}" type="sibTrans" cxnId="{4A948847-7E05-42E1-BD0A-DDA4EA336527}">
      <dgm:prSet/>
      <dgm:spPr/>
      <dgm:t>
        <a:bodyPr/>
        <a:lstStyle/>
        <a:p>
          <a:endParaRPr lang="es-CO"/>
        </a:p>
      </dgm:t>
    </dgm:pt>
    <dgm:pt modelId="{A3DD4413-419B-4735-B3F6-C7A7E76541DB}">
      <dgm:prSet phldrT="[Texto]"/>
      <dgm:spPr/>
      <dgm:t>
        <a:bodyPr/>
        <a:lstStyle/>
        <a:p>
          <a:r>
            <a:rPr lang="es-CO" dirty="0" smtClean="0"/>
            <a:t>Competencias en lenguaje, matemáticas y ciencias dentro del ciclo de educación básica (primaria y secundaria).</a:t>
          </a:r>
          <a:endParaRPr lang="es-CO" dirty="0"/>
        </a:p>
      </dgm:t>
    </dgm:pt>
    <dgm:pt modelId="{64EA4AFF-8FA8-425B-BA68-A854639331D4}" type="parTrans" cxnId="{79F3EA9A-F257-47CD-90B3-3A9646A56074}">
      <dgm:prSet/>
      <dgm:spPr/>
      <dgm:t>
        <a:bodyPr/>
        <a:lstStyle/>
        <a:p>
          <a:endParaRPr lang="es-CO"/>
        </a:p>
      </dgm:t>
    </dgm:pt>
    <dgm:pt modelId="{C0550741-92DD-4814-8E87-E71FDCEAD859}" type="sibTrans" cxnId="{79F3EA9A-F257-47CD-90B3-3A9646A56074}">
      <dgm:prSet/>
      <dgm:spPr/>
      <dgm:t>
        <a:bodyPr/>
        <a:lstStyle/>
        <a:p>
          <a:endParaRPr lang="es-CO"/>
        </a:p>
      </dgm:t>
    </dgm:pt>
    <dgm:pt modelId="{1FF4BA77-CAA7-4239-8401-1A328350D7A3}">
      <dgm:prSet phldrT="[Texto]"/>
      <dgm:spPr/>
      <dgm:t>
        <a:bodyPr/>
        <a:lstStyle/>
        <a:p>
          <a:r>
            <a:rPr lang="es-ES" dirty="0" smtClean="0"/>
            <a:t>Referente </a:t>
          </a:r>
          <a:r>
            <a:rPr lang="es-ES" dirty="0"/>
            <a:t>internacional de evaluación de la calidad </a:t>
          </a:r>
          <a:r>
            <a:rPr lang="es-ES" dirty="0" smtClean="0"/>
            <a:t>educativa en países de Latinoamérica y el Caribe.</a:t>
          </a:r>
          <a:endParaRPr lang="es-CO" dirty="0"/>
        </a:p>
      </dgm:t>
    </dgm:pt>
    <dgm:pt modelId="{B6DB3B3F-CAAB-4BA3-94F1-E460BC2BCC0F}" type="parTrans" cxnId="{4A2A8C24-9E75-43B0-AA6B-1D1F85FECE0B}">
      <dgm:prSet/>
      <dgm:spPr/>
      <dgm:t>
        <a:bodyPr/>
        <a:lstStyle/>
        <a:p>
          <a:endParaRPr lang="es-ES"/>
        </a:p>
      </dgm:t>
    </dgm:pt>
    <dgm:pt modelId="{BB3DDB82-A04D-420B-AE06-6A3F735034F9}" type="sibTrans" cxnId="{4A2A8C24-9E75-43B0-AA6B-1D1F85FECE0B}">
      <dgm:prSet/>
      <dgm:spPr/>
      <dgm:t>
        <a:bodyPr/>
        <a:lstStyle/>
        <a:p>
          <a:endParaRPr lang="es-ES"/>
        </a:p>
      </dgm:t>
    </dgm:pt>
    <dgm:pt modelId="{37516E3A-0641-4827-8C88-63351442F2E9}">
      <dgm:prSet phldrT="[Texto]"/>
      <dgm:spPr/>
      <dgm:t>
        <a:bodyPr/>
        <a:lstStyle/>
        <a:p>
          <a:r>
            <a:rPr lang="es-CO" dirty="0" smtClean="0"/>
            <a:t>¿Por qué es importante?</a:t>
          </a:r>
          <a:endParaRPr lang="es-CO" dirty="0"/>
        </a:p>
      </dgm:t>
    </dgm:pt>
    <dgm:pt modelId="{00ADCD6A-8063-4067-BF44-EFEE8F5E12F0}" type="parTrans" cxnId="{F20C6368-8360-463E-AB6E-53E654CD6F75}">
      <dgm:prSet/>
      <dgm:spPr/>
      <dgm:t>
        <a:bodyPr/>
        <a:lstStyle/>
        <a:p>
          <a:endParaRPr lang="es-ES"/>
        </a:p>
      </dgm:t>
    </dgm:pt>
    <dgm:pt modelId="{DCAADDC3-3CCC-4DA3-A368-45562B47995B}" type="sibTrans" cxnId="{F20C6368-8360-463E-AB6E-53E654CD6F75}">
      <dgm:prSet/>
      <dgm:spPr/>
      <dgm:t>
        <a:bodyPr/>
        <a:lstStyle/>
        <a:p>
          <a:endParaRPr lang="es-ES"/>
        </a:p>
      </dgm:t>
    </dgm:pt>
    <dgm:pt modelId="{9DA7E7FF-03B1-4596-9758-6C8D0939FA2A}">
      <dgm:prSet phldrT="[Texto]"/>
      <dgm:spPr/>
      <dgm:t>
        <a:bodyPr/>
        <a:lstStyle/>
        <a:p>
          <a:r>
            <a:rPr lang="es-CO" dirty="0" smtClean="0"/>
            <a:t>Brinda información para tomar decisiones de política pública enfocadas en mejorar la calidad educativa a partir </a:t>
          </a:r>
          <a:r>
            <a:rPr lang="es-ES" dirty="0" smtClean="0"/>
            <a:t>del análisis de las características personales de los estudiantes, de sus hogares, de sus familias y de sus colegios </a:t>
          </a:r>
          <a:r>
            <a:rPr lang="es-CO" dirty="0" smtClean="0"/>
            <a:t>y su asociación con el rendimiento académico.</a:t>
          </a:r>
          <a:endParaRPr lang="es-ES" dirty="0"/>
        </a:p>
      </dgm:t>
    </dgm:pt>
    <dgm:pt modelId="{EF043A7A-FBB5-4BD8-A228-0F725B04F06C}" type="parTrans" cxnId="{3D13151B-F548-45E9-9799-22D47C294B2D}">
      <dgm:prSet/>
      <dgm:spPr/>
      <dgm:t>
        <a:bodyPr/>
        <a:lstStyle/>
        <a:p>
          <a:endParaRPr lang="es-ES"/>
        </a:p>
      </dgm:t>
    </dgm:pt>
    <dgm:pt modelId="{977CC6F6-138A-49D9-BA4D-B273BFB4A2E0}" type="sibTrans" cxnId="{3D13151B-F548-45E9-9799-22D47C294B2D}">
      <dgm:prSet/>
      <dgm:spPr/>
      <dgm:t>
        <a:bodyPr/>
        <a:lstStyle/>
        <a:p>
          <a:endParaRPr lang="es-ES"/>
        </a:p>
      </dgm:t>
    </dgm:pt>
    <dgm:pt modelId="{1930A27D-1DE5-47B8-A91E-0B13ACCB73E4}" type="pres">
      <dgm:prSet presAssocID="{07DFCAC5-9663-4A3D-A0C6-A3983B53D1E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EDB1C54A-75B1-4071-B81D-B6A3BF9D65B1}" type="pres">
      <dgm:prSet presAssocID="{1D283C69-55F2-4732-9BE7-B725D203B02D}" presName="linNode" presStyleCnt="0"/>
      <dgm:spPr/>
    </dgm:pt>
    <dgm:pt modelId="{911EAA0E-DA47-4CCC-9E4A-B63CACCD25FC}" type="pres">
      <dgm:prSet presAssocID="{1D283C69-55F2-4732-9BE7-B725D203B02D}" presName="parentText" presStyleLbl="node1" presStyleIdx="0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7D8084-AD04-460B-9234-CDBA1C075B5A}" type="pres">
      <dgm:prSet presAssocID="{1D283C69-55F2-4732-9BE7-B725D203B02D}" presName="descendantText" presStyleLbl="alignAccFollowNode1" presStyleIdx="0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4440FE6-CDF1-4E43-8405-5396118811A3}" type="pres">
      <dgm:prSet presAssocID="{111D44FF-0349-4384-B37D-E32BD241AEF3}" presName="sp" presStyleCnt="0"/>
      <dgm:spPr/>
    </dgm:pt>
    <dgm:pt modelId="{448FAB17-4FE6-4743-A82D-A560056A4FDB}" type="pres">
      <dgm:prSet presAssocID="{A1E5E439-481E-4933-AEDE-EBEF319ED94D}" presName="linNode" presStyleCnt="0"/>
      <dgm:spPr/>
    </dgm:pt>
    <dgm:pt modelId="{D5BB9D0F-B239-4195-B685-F13FB7A298E5}" type="pres">
      <dgm:prSet presAssocID="{A1E5E439-481E-4933-AEDE-EBEF319ED94D}" presName="parentText" presStyleLbl="node1" presStyleIdx="1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BBE2F77-A6A0-4D97-921B-1D373DCA3614}" type="pres">
      <dgm:prSet presAssocID="{A1E5E439-481E-4933-AEDE-EBEF319ED94D}" presName="descendantText" presStyleLbl="alignAccFollowNode1" presStyleIdx="1" presStyleCnt="3" custScaleX="10780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3B55CCC-D7C7-47BA-A3B4-B627E6D5A296}" type="pres">
      <dgm:prSet presAssocID="{FC5C468E-9C78-4F30-A290-C59DCCDC9951}" presName="sp" presStyleCnt="0"/>
      <dgm:spPr/>
    </dgm:pt>
    <dgm:pt modelId="{2599410D-55DE-4119-B2DE-EC5FD8E4AB56}" type="pres">
      <dgm:prSet presAssocID="{37516E3A-0641-4827-8C88-63351442F2E9}" presName="linNode" presStyleCnt="0"/>
      <dgm:spPr/>
    </dgm:pt>
    <dgm:pt modelId="{ACCFAEC5-07BE-4C64-8C59-CC619CEBA248}" type="pres">
      <dgm:prSet presAssocID="{37516E3A-0641-4827-8C88-63351442F2E9}" presName="parentText" presStyleLbl="node1" presStyleIdx="2" presStyleCnt="3" custScaleX="75696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7AA24F0-7667-42F5-8C29-6D12141C2E42}" type="pres">
      <dgm:prSet presAssocID="{37516E3A-0641-4827-8C88-63351442F2E9}" presName="descendantText" presStyleLbl="alignAccFollowNode1" presStyleIdx="2" presStyleCnt="3" custScaleX="10741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D13151B-F548-45E9-9799-22D47C294B2D}" srcId="{37516E3A-0641-4827-8C88-63351442F2E9}" destId="{9DA7E7FF-03B1-4596-9758-6C8D0939FA2A}" srcOrd="0" destOrd="0" parTransId="{EF043A7A-FBB5-4BD8-A228-0F725B04F06C}" sibTransId="{977CC6F6-138A-49D9-BA4D-B273BFB4A2E0}"/>
    <dgm:cxn modelId="{14C8E5A7-5C06-461A-95E0-C4C06587BB7B}" type="presOf" srcId="{1D283C69-55F2-4732-9BE7-B725D203B02D}" destId="{911EAA0E-DA47-4CCC-9E4A-B63CACCD25FC}" srcOrd="0" destOrd="0" presId="urn:microsoft.com/office/officeart/2005/8/layout/vList5"/>
    <dgm:cxn modelId="{9311BC1C-ADE0-4B08-AEF9-C5360B0FAFA0}" type="presOf" srcId="{A1E5E439-481E-4933-AEDE-EBEF319ED94D}" destId="{D5BB9D0F-B239-4195-B685-F13FB7A298E5}" srcOrd="0" destOrd="0" presId="urn:microsoft.com/office/officeart/2005/8/layout/vList5"/>
    <dgm:cxn modelId="{4A948847-7E05-42E1-BD0A-DDA4EA336527}" srcId="{07DFCAC5-9663-4A3D-A0C6-A3983B53D1E6}" destId="{A1E5E439-481E-4933-AEDE-EBEF319ED94D}" srcOrd="1" destOrd="0" parTransId="{9E9F50B3-D80A-472B-BC4A-56D6A3FD6D97}" sibTransId="{FC5C468E-9C78-4F30-A290-C59DCCDC9951}"/>
    <dgm:cxn modelId="{4A2A8C24-9E75-43B0-AA6B-1D1F85FECE0B}" srcId="{1D283C69-55F2-4732-9BE7-B725D203B02D}" destId="{1FF4BA77-CAA7-4239-8401-1A328350D7A3}" srcOrd="1" destOrd="0" parTransId="{B6DB3B3F-CAAB-4BA3-94F1-E460BC2BCC0F}" sibTransId="{BB3DDB82-A04D-420B-AE06-6A3F735034F9}"/>
    <dgm:cxn modelId="{71BD442F-662B-4485-993F-CB99A3E94D78}" srcId="{1D283C69-55F2-4732-9BE7-B725D203B02D}" destId="{23312909-80E4-4208-B934-B58784CD1760}" srcOrd="0" destOrd="0" parTransId="{EF692ED0-BE2D-4A33-8BE1-CE9ED97EE3FA}" sibTransId="{41E7AD1E-1741-4360-BDBF-086D1E6B3E6B}"/>
    <dgm:cxn modelId="{6B992429-333D-4F8E-9D19-36C9818FD3E6}" type="presOf" srcId="{1FF4BA77-CAA7-4239-8401-1A328350D7A3}" destId="{A37D8084-AD04-460B-9234-CDBA1C075B5A}" srcOrd="0" destOrd="1" presId="urn:microsoft.com/office/officeart/2005/8/layout/vList5"/>
    <dgm:cxn modelId="{BA29B29F-6422-4A1E-9BA9-615E474D1620}" type="presOf" srcId="{23312909-80E4-4208-B934-B58784CD1760}" destId="{A37D8084-AD04-460B-9234-CDBA1C075B5A}" srcOrd="0" destOrd="0" presId="urn:microsoft.com/office/officeart/2005/8/layout/vList5"/>
    <dgm:cxn modelId="{1EBDC09E-9C9E-499A-A637-6D08690BC5BD}" type="presOf" srcId="{07DFCAC5-9663-4A3D-A0C6-A3983B53D1E6}" destId="{1930A27D-1DE5-47B8-A91E-0B13ACCB73E4}" srcOrd="0" destOrd="0" presId="urn:microsoft.com/office/officeart/2005/8/layout/vList5"/>
    <dgm:cxn modelId="{79F3EA9A-F257-47CD-90B3-3A9646A56074}" srcId="{A1E5E439-481E-4933-AEDE-EBEF319ED94D}" destId="{A3DD4413-419B-4735-B3F6-C7A7E76541DB}" srcOrd="0" destOrd="0" parTransId="{64EA4AFF-8FA8-425B-BA68-A854639331D4}" sibTransId="{C0550741-92DD-4814-8E87-E71FDCEAD859}"/>
    <dgm:cxn modelId="{F5413DE2-1B3A-4EF0-A437-2D57703406D7}" type="presOf" srcId="{9DA7E7FF-03B1-4596-9758-6C8D0939FA2A}" destId="{A7AA24F0-7667-42F5-8C29-6D12141C2E42}" srcOrd="0" destOrd="0" presId="urn:microsoft.com/office/officeart/2005/8/layout/vList5"/>
    <dgm:cxn modelId="{AE389453-AFBD-4F85-9559-F82F251369EC}" type="presOf" srcId="{37516E3A-0641-4827-8C88-63351442F2E9}" destId="{ACCFAEC5-07BE-4C64-8C59-CC619CEBA248}" srcOrd="0" destOrd="0" presId="urn:microsoft.com/office/officeart/2005/8/layout/vList5"/>
    <dgm:cxn modelId="{06DA76E0-CB76-4457-9968-72BAFA201A57}" srcId="{07DFCAC5-9663-4A3D-A0C6-A3983B53D1E6}" destId="{1D283C69-55F2-4732-9BE7-B725D203B02D}" srcOrd="0" destOrd="0" parTransId="{0FA9DA28-74DB-4A48-8046-D32774D7EB6C}" sibTransId="{111D44FF-0349-4384-B37D-E32BD241AEF3}"/>
    <dgm:cxn modelId="{F20C6368-8360-463E-AB6E-53E654CD6F75}" srcId="{07DFCAC5-9663-4A3D-A0C6-A3983B53D1E6}" destId="{37516E3A-0641-4827-8C88-63351442F2E9}" srcOrd="2" destOrd="0" parTransId="{00ADCD6A-8063-4067-BF44-EFEE8F5E12F0}" sibTransId="{DCAADDC3-3CCC-4DA3-A368-45562B47995B}"/>
    <dgm:cxn modelId="{222AED3C-A730-437D-9A53-4396A19B58B2}" type="presOf" srcId="{A3DD4413-419B-4735-B3F6-C7A7E76541DB}" destId="{0BBE2F77-A6A0-4D97-921B-1D373DCA3614}" srcOrd="0" destOrd="0" presId="urn:microsoft.com/office/officeart/2005/8/layout/vList5"/>
    <dgm:cxn modelId="{14E90B3C-24A4-4FE3-B3ED-8D1C124B807C}" type="presParOf" srcId="{1930A27D-1DE5-47B8-A91E-0B13ACCB73E4}" destId="{EDB1C54A-75B1-4071-B81D-B6A3BF9D65B1}" srcOrd="0" destOrd="0" presId="urn:microsoft.com/office/officeart/2005/8/layout/vList5"/>
    <dgm:cxn modelId="{9F458A65-13BF-4ED4-8F0F-137DC7E178D8}" type="presParOf" srcId="{EDB1C54A-75B1-4071-B81D-B6A3BF9D65B1}" destId="{911EAA0E-DA47-4CCC-9E4A-B63CACCD25FC}" srcOrd="0" destOrd="0" presId="urn:microsoft.com/office/officeart/2005/8/layout/vList5"/>
    <dgm:cxn modelId="{B641158C-73A4-4309-A95B-85F653A6E3CE}" type="presParOf" srcId="{EDB1C54A-75B1-4071-B81D-B6A3BF9D65B1}" destId="{A37D8084-AD04-460B-9234-CDBA1C075B5A}" srcOrd="1" destOrd="0" presId="urn:microsoft.com/office/officeart/2005/8/layout/vList5"/>
    <dgm:cxn modelId="{8171D2B5-CC06-497A-AE71-FEE2825548B3}" type="presParOf" srcId="{1930A27D-1DE5-47B8-A91E-0B13ACCB73E4}" destId="{64440FE6-CDF1-4E43-8405-5396118811A3}" srcOrd="1" destOrd="0" presId="urn:microsoft.com/office/officeart/2005/8/layout/vList5"/>
    <dgm:cxn modelId="{49E6AE21-3554-4238-BABD-BFED05D91F93}" type="presParOf" srcId="{1930A27D-1DE5-47B8-A91E-0B13ACCB73E4}" destId="{448FAB17-4FE6-4743-A82D-A560056A4FDB}" srcOrd="2" destOrd="0" presId="urn:microsoft.com/office/officeart/2005/8/layout/vList5"/>
    <dgm:cxn modelId="{C78A46EF-B7A0-41A5-830A-16E7585B6AC3}" type="presParOf" srcId="{448FAB17-4FE6-4743-A82D-A560056A4FDB}" destId="{D5BB9D0F-B239-4195-B685-F13FB7A298E5}" srcOrd="0" destOrd="0" presId="urn:microsoft.com/office/officeart/2005/8/layout/vList5"/>
    <dgm:cxn modelId="{4EA5138B-EC17-4EA5-B4D1-95181EB70BAD}" type="presParOf" srcId="{448FAB17-4FE6-4743-A82D-A560056A4FDB}" destId="{0BBE2F77-A6A0-4D97-921B-1D373DCA3614}" srcOrd="1" destOrd="0" presId="urn:microsoft.com/office/officeart/2005/8/layout/vList5"/>
    <dgm:cxn modelId="{265FA895-DD52-4387-B571-84A987018EF9}" type="presParOf" srcId="{1930A27D-1DE5-47B8-A91E-0B13ACCB73E4}" destId="{D3B55CCC-D7C7-47BA-A3B4-B627E6D5A296}" srcOrd="3" destOrd="0" presId="urn:microsoft.com/office/officeart/2005/8/layout/vList5"/>
    <dgm:cxn modelId="{E3493237-5CED-41B3-8DC2-39FBA1238DE1}" type="presParOf" srcId="{1930A27D-1DE5-47B8-A91E-0B13ACCB73E4}" destId="{2599410D-55DE-4119-B2DE-EC5FD8E4AB56}" srcOrd="4" destOrd="0" presId="urn:microsoft.com/office/officeart/2005/8/layout/vList5"/>
    <dgm:cxn modelId="{517309D1-AF50-4249-9CD6-493532E30A49}" type="presParOf" srcId="{2599410D-55DE-4119-B2DE-EC5FD8E4AB56}" destId="{ACCFAEC5-07BE-4C64-8C59-CC619CEBA248}" srcOrd="0" destOrd="0" presId="urn:microsoft.com/office/officeart/2005/8/layout/vList5"/>
    <dgm:cxn modelId="{71D12B3D-31BA-4B52-B508-BC669A9563C0}" type="presParOf" srcId="{2599410D-55DE-4119-B2DE-EC5FD8E4AB56}" destId="{A7AA24F0-7667-42F5-8C29-6D12141C2E4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/>
            <a:t>Prueba estandarizada </a:t>
          </a:r>
          <a:r>
            <a:rPr lang="es-ES" sz="1400" kern="1200" dirty="0" smtClean="0"/>
            <a:t>de la OCDE.</a:t>
          </a:r>
          <a:endParaRPr lang="es-CO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Referente </a:t>
          </a:r>
          <a:r>
            <a:rPr lang="es-ES" sz="1400" kern="1200" dirty="0"/>
            <a:t>internacional de evaluación de la calidad educativa.</a:t>
          </a:r>
          <a:endParaRPr lang="es-CO" sz="14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/>
            <a:t>Las </a:t>
          </a:r>
          <a:r>
            <a:rPr lang="es-CO" sz="1400" kern="1200" dirty="0"/>
            <a:t>competencias de los estudiantes de 15 años en las áreas de lectura, matemáticas y ciencias. Además, este año incluirá un nuevo componente: Competencia Global.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/>
            <a:t>La prueba incluye cuestionarios de contexto para estudiantes y rectores.</a:t>
          </a:r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evalúa?</a:t>
          </a:r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/>
            <a:t>Los resultados que entrega la prueba son utilizados para medir el desarrollo educativo del país y proponer políticas educativas que nos permitan </a:t>
          </a:r>
          <a:r>
            <a:rPr lang="es-ES" sz="1400" kern="1200" dirty="0" smtClean="0"/>
            <a:t>mejorar.</a:t>
          </a:r>
          <a:endParaRPr lang="es-ES" sz="14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/>
            <a:t>Prueba estandarizada </a:t>
          </a:r>
          <a:r>
            <a:rPr lang="es-ES" sz="1600" kern="1200" dirty="0" smtClean="0"/>
            <a:t>de la OCDE que evalúa la calidad educativa en un colegio particular, siguiendo los mismos estándares de PISA y manteniendo la comparabilidad con su escala de resultados.</a:t>
          </a:r>
          <a:endParaRPr lang="es-CO" sz="16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 smtClean="0"/>
            <a:t>Las </a:t>
          </a:r>
          <a:r>
            <a:rPr lang="es-CO" sz="1600" kern="1200" dirty="0"/>
            <a:t>competencias de los estudiantes de 15 años en las áreas de lectura, matemáticas y ciencias.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600" kern="1200" dirty="0"/>
            <a:t>La prueba incluye cuestionarios de contexto para estudiantes y rectores.</a:t>
          </a:r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evalúa?</a:t>
          </a:r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600" kern="1200" dirty="0"/>
            <a:t>Los resultados que entrega la prueba son utilizados para medir el desarrollo educativo </a:t>
          </a:r>
          <a:r>
            <a:rPr lang="es-ES" sz="1600" kern="1200" dirty="0" smtClean="0"/>
            <a:t>de un colegio particular y sirven como insumo para la elaboración de planes de mejoramiento.</a:t>
          </a:r>
          <a:endParaRPr lang="es-ES" sz="16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500" kern="1200" dirty="0" smtClean="0"/>
            <a:t>Encuesta de la </a:t>
          </a:r>
          <a:r>
            <a:rPr lang="es-CO" sz="1500" kern="1200" dirty="0" smtClean="0"/>
            <a:t>OCDE que permite examinar la enseñanza y los ambientes de aprendizaje de los colegios de distintos países y economías </a:t>
          </a:r>
          <a:r>
            <a:rPr lang="es-ES" sz="1500" kern="1200" dirty="0" smtClean="0"/>
            <a:t>alrededor del mundo.</a:t>
          </a:r>
          <a:endParaRPr lang="es-CO" sz="15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La encuesta se enfoca en temas como:</a:t>
          </a:r>
          <a:endParaRPr lang="es-CO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Calidad de las prácticas educativas.</a:t>
          </a:r>
          <a:endParaRPr lang="es-CO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Entorno de aprendizaje.</a:t>
          </a:r>
          <a:endParaRPr lang="es-CO" sz="1500" kern="1200" dirty="0"/>
        </a:p>
        <a:p>
          <a:pPr marL="228600" lvl="2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Liderazgo escolar</a:t>
          </a:r>
          <a:endParaRPr lang="es-CO" sz="1500" kern="1200" dirty="0"/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</a:t>
          </a:r>
          <a:r>
            <a:rPr lang="es-CO" sz="2800" kern="1200" dirty="0" smtClean="0"/>
            <a:t>información recolecta?</a:t>
          </a:r>
          <a:endParaRPr lang="es-CO" sz="2800" kern="1200" dirty="0"/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Ofrece información para identificar componentes que tienen influencia sobre las prácticas educativas, las metodologías de enseñanza y el ambiente escolar en la educación básica </a:t>
          </a:r>
          <a:r>
            <a:rPr lang="es-ES" sz="1500" kern="1200" dirty="0" smtClean="0"/>
            <a:t>secundaria desde una perspectiva internacional.</a:t>
          </a:r>
          <a:endParaRPr lang="es-ES" sz="15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El enlace TALIS-PISA Link permite que los rectores y profesores de una </a:t>
          </a:r>
          <a:r>
            <a:rPr lang="es-CO" sz="1500" kern="1200" dirty="0" err="1" smtClean="0"/>
            <a:t>submuestra</a:t>
          </a:r>
          <a:r>
            <a:rPr lang="es-CO" sz="1500" kern="1200" dirty="0" smtClean="0"/>
            <a:t> de PISA contesten las encuestas de TALIS y brinden su opinión sobre distintos temas relacionados con las prácticas de enseñanza y los ambientes de aprendizaje en los colegios.</a:t>
          </a:r>
          <a:endParaRPr lang="es-CO" sz="15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Reúne información sobre las estrategias de enseñanza y las características del colegio, del salón de clase y de los resultados de los estudiantes.</a:t>
          </a:r>
          <a:endParaRPr lang="es-CO" sz="1500" kern="1200" dirty="0"/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</a:t>
          </a:r>
          <a:r>
            <a:rPr lang="es-CO" sz="2800" kern="1200" dirty="0" smtClean="0"/>
            <a:t>información recolecta?</a:t>
          </a:r>
          <a:endParaRPr lang="es-CO" sz="2800" kern="1200" dirty="0"/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500" kern="1200" dirty="0" smtClean="0"/>
            <a:t>TALIS-PISA Link le da </a:t>
          </a:r>
          <a:r>
            <a:rPr lang="es-ES" sz="1500" kern="1200" dirty="0" smtClean="0"/>
            <a:t>a los maestros una </a:t>
          </a:r>
          <a:r>
            <a:rPr lang="es-CO" sz="1500" kern="1200" dirty="0" smtClean="0"/>
            <a:t>voz propia para expresar sus posturas sobre las metodologías de enseñanza y el ambiente escolar.</a:t>
          </a:r>
          <a:endParaRPr lang="es-ES" sz="15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300" kern="1200" dirty="0" smtClean="0"/>
            <a:t>Es el primer estudio en video sobre las prácticas de enseñanza y es liderado por la OCDE, en conjunto con otras organizaciones </a:t>
          </a:r>
          <a:r>
            <a:rPr lang="es-ES" sz="1300" kern="1200" dirty="0" smtClean="0"/>
            <a:t>internacionales.</a:t>
          </a:r>
          <a:endParaRPr lang="es-CO" sz="13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300" kern="1200" dirty="0" smtClean="0"/>
            <a:t>La variedad de prácticas de enseñanza dentro de cada país participante.</a:t>
          </a:r>
          <a:endParaRPr lang="es-CO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300" kern="1200" dirty="0" smtClean="0"/>
            <a:t>Aspectos de “</a:t>
          </a:r>
          <a:r>
            <a:rPr lang="es-CO" sz="1300" kern="1200" dirty="0" err="1" smtClean="0"/>
            <a:t>good</a:t>
          </a:r>
          <a:r>
            <a:rPr lang="es-CO" sz="1300" kern="1200" dirty="0" smtClean="0"/>
            <a:t> </a:t>
          </a:r>
          <a:r>
            <a:rPr lang="es-CO" sz="1300" kern="1200" dirty="0" err="1" smtClean="0"/>
            <a:t>teaching</a:t>
          </a:r>
          <a:r>
            <a:rPr lang="es-CO" sz="1300" kern="1200" dirty="0" smtClean="0"/>
            <a:t>” y su relación con los resultados de aprendizaje.</a:t>
          </a:r>
          <a:endParaRPr lang="es-CO" sz="1300" kern="1200" dirty="0"/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evalúa?</a:t>
          </a:r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300" kern="1200" dirty="0" smtClean="0"/>
            <a:t>Permite entender qué aspectos de la enseñanza están relacionados con el aprendizaje de los estudiantes y </a:t>
          </a:r>
          <a:r>
            <a:rPr lang="es-ES" sz="1300" kern="1200" dirty="0" smtClean="0"/>
            <a:t>otros resultados no cognitivos.</a:t>
          </a:r>
          <a:endParaRPr lang="es-ES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300" kern="1200" dirty="0" smtClean="0"/>
            <a:t>Brinda evidencia sobre cómo enseñan los profesores en nuestro país y cómo estas metodologías pueden ayudarnos a mejorar el </a:t>
          </a:r>
          <a:r>
            <a:rPr lang="es-ES" sz="1300" kern="1200" dirty="0" smtClean="0"/>
            <a:t>rendimiento de nuestros estudiantes.</a:t>
          </a:r>
          <a:endParaRPr lang="es-ES" sz="13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7D8084-AD04-460B-9234-CDBA1C075B5A}">
      <dsp:nvSpPr>
        <dsp:cNvPr id="0" name=""/>
        <dsp:cNvSpPr/>
      </dsp:nvSpPr>
      <dsp:spPr>
        <a:xfrm rot="5400000">
          <a:off x="4656367" y="-2112251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/>
            <a:t>Prueba estandarizada </a:t>
          </a:r>
          <a:r>
            <a:rPr lang="es-ES" sz="1400" kern="1200" dirty="0" smtClean="0"/>
            <a:t>de la UNESCO.</a:t>
          </a:r>
          <a:endParaRPr lang="es-CO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400" kern="1200" dirty="0" smtClean="0"/>
            <a:t>Referente </a:t>
          </a:r>
          <a:r>
            <a:rPr lang="es-ES" sz="1400" kern="1200" dirty="0"/>
            <a:t>internacional de evaluación de la calidad </a:t>
          </a:r>
          <a:r>
            <a:rPr lang="es-ES" sz="1400" kern="1200" dirty="0" smtClean="0"/>
            <a:t>educativa en países de Latinoamérica y el Caribe.</a:t>
          </a:r>
          <a:endParaRPr lang="es-CO" sz="1400" kern="1200" dirty="0"/>
        </a:p>
      </dsp:txBody>
      <dsp:txXfrm rot="-5400000">
        <a:off x="2396986" y="203731"/>
        <a:ext cx="5621638" cy="1046274"/>
      </dsp:txXfrm>
    </dsp:sp>
    <dsp:sp modelId="{911EAA0E-DA47-4CCC-9E4A-B63CACCD25FC}">
      <dsp:nvSpPr>
        <dsp:cNvPr id="0" name=""/>
        <dsp:cNvSpPr/>
      </dsp:nvSpPr>
      <dsp:spPr>
        <a:xfrm>
          <a:off x="154374" y="2195"/>
          <a:ext cx="2242612" cy="1449345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es?</a:t>
          </a:r>
        </a:p>
      </dsp:txBody>
      <dsp:txXfrm>
        <a:off x="225125" y="72946"/>
        <a:ext cx="2101110" cy="1307843"/>
      </dsp:txXfrm>
    </dsp:sp>
    <dsp:sp modelId="{0BBE2F77-A6A0-4D97-921B-1D373DCA3614}">
      <dsp:nvSpPr>
        <dsp:cNvPr id="0" name=""/>
        <dsp:cNvSpPr/>
      </dsp:nvSpPr>
      <dsp:spPr>
        <a:xfrm rot="5400000">
          <a:off x="4656367" y="-590438"/>
          <a:ext cx="1159476" cy="5678239"/>
        </a:xfrm>
        <a:prstGeom prst="round2SameRect">
          <a:avLst/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/>
            <a:t>Competencias en lenguaje, matemáticas y ciencias dentro del ciclo de educación básica (primaria y secundaria).</a:t>
          </a:r>
          <a:endParaRPr lang="es-CO" sz="1400" kern="1200" dirty="0"/>
        </a:p>
      </dsp:txBody>
      <dsp:txXfrm rot="-5400000">
        <a:off x="2396986" y="1725544"/>
        <a:ext cx="5621638" cy="1046274"/>
      </dsp:txXfrm>
    </dsp:sp>
    <dsp:sp modelId="{D5BB9D0F-B239-4195-B685-F13FB7A298E5}">
      <dsp:nvSpPr>
        <dsp:cNvPr id="0" name=""/>
        <dsp:cNvSpPr/>
      </dsp:nvSpPr>
      <dsp:spPr>
        <a:xfrm>
          <a:off x="154374" y="1524008"/>
          <a:ext cx="2242612" cy="1449345"/>
        </a:xfrm>
        <a:prstGeom prst="roundRect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/>
            <a:t>¿Qué evalúa?</a:t>
          </a:r>
        </a:p>
      </dsp:txBody>
      <dsp:txXfrm>
        <a:off x="225125" y="1594759"/>
        <a:ext cx="2101110" cy="1307843"/>
      </dsp:txXfrm>
    </dsp:sp>
    <dsp:sp modelId="{A7AA24F0-7667-42F5-8C29-6D12141C2E42}">
      <dsp:nvSpPr>
        <dsp:cNvPr id="0" name=""/>
        <dsp:cNvSpPr/>
      </dsp:nvSpPr>
      <dsp:spPr>
        <a:xfrm rot="5400000">
          <a:off x="4646018" y="941723"/>
          <a:ext cx="1159476" cy="5657540"/>
        </a:xfrm>
        <a:prstGeom prst="round2Same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CO" sz="1400" kern="1200" dirty="0" smtClean="0"/>
            <a:t>Brinda información para tomar decisiones de política pública enfocadas en mejorar la calidad educativa a partir </a:t>
          </a:r>
          <a:r>
            <a:rPr lang="es-ES" sz="1400" kern="1200" dirty="0" smtClean="0"/>
            <a:t>del análisis de las características personales de los estudiantes, de sus hogares, de sus familias y de sus colegios </a:t>
          </a:r>
          <a:r>
            <a:rPr lang="es-CO" sz="1400" kern="1200" dirty="0" smtClean="0"/>
            <a:t>y su asociación con el rendimiento académico.</a:t>
          </a:r>
          <a:endParaRPr lang="es-ES" sz="1400" kern="1200" dirty="0"/>
        </a:p>
      </dsp:txBody>
      <dsp:txXfrm rot="-5400000">
        <a:off x="2396987" y="3247356"/>
        <a:ext cx="5600939" cy="1046274"/>
      </dsp:txXfrm>
    </dsp:sp>
    <dsp:sp modelId="{ACCFAEC5-07BE-4C64-8C59-CC619CEBA248}">
      <dsp:nvSpPr>
        <dsp:cNvPr id="0" name=""/>
        <dsp:cNvSpPr/>
      </dsp:nvSpPr>
      <dsp:spPr>
        <a:xfrm>
          <a:off x="154374" y="3045821"/>
          <a:ext cx="2242612" cy="1449345"/>
        </a:xfrm>
        <a:prstGeom prst="round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800" kern="1200" dirty="0" smtClean="0"/>
            <a:t>¿Por qué es importante?</a:t>
          </a:r>
          <a:endParaRPr lang="es-CO" sz="2800" kern="1200" dirty="0"/>
        </a:p>
      </dsp:txBody>
      <dsp:txXfrm>
        <a:off x="225125" y="3116572"/>
        <a:ext cx="2101110" cy="13078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A51F1-A752-4120-B493-78753704BD15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9171F-DFD6-4C19-B2F2-86462598E6EA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52906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19872" y="1916832"/>
            <a:ext cx="5400600" cy="1584176"/>
          </a:xfrm>
        </p:spPr>
        <p:txBody>
          <a:bodyPr>
            <a:noAutofit/>
          </a:bodyPr>
          <a:lstStyle>
            <a:lvl1pPr>
              <a:defRPr sz="3600">
                <a:solidFill>
                  <a:schemeClr val="tx2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>
            <a:noAutofit/>
          </a:bodyPr>
          <a:lstStyle>
            <a:lvl1pPr>
              <a:defRPr sz="3200"/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  <p:sp>
        <p:nvSpPr>
          <p:cNvPr id="7" name="1 Título"/>
          <p:cNvSpPr>
            <a:spLocks noGrp="1"/>
          </p:cNvSpPr>
          <p:nvPr>
            <p:ph type="ctrTitle"/>
          </p:nvPr>
        </p:nvSpPr>
        <p:spPr>
          <a:xfrm>
            <a:off x="3131840" y="1772816"/>
            <a:ext cx="4824536" cy="1584176"/>
          </a:xfrm>
        </p:spPr>
        <p:txBody>
          <a:bodyPr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E219CE-1509-4D4B-AA5B-19677155B97B}" type="datetimeFigureOut">
              <a:rPr lang="es-CO" smtClean="0"/>
              <a:pPr/>
              <a:t>12/03/2018</a:t>
            </a:fld>
            <a:endParaRPr lang="es-CO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071B2-81EA-48DD-A55C-6087BD845884}" type="slidenum">
              <a:rPr lang="es-CO" smtClean="0"/>
              <a:pPr/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pisaestablecimientos@icfes.gov.co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/>
              <a:t>Expedición Saber</a:t>
            </a:r>
            <a:br>
              <a:rPr lang="es-ES" dirty="0"/>
            </a:br>
            <a:r>
              <a:rPr lang="es-ES" dirty="0"/>
              <a:t>Pruebas internacionales 2017-2019</a:t>
            </a:r>
          </a:p>
        </p:txBody>
      </p:sp>
    </p:spTree>
    <p:extLst>
      <p:ext uri="{BB962C8B-B14F-4D97-AF65-F5344CB8AC3E}">
        <p14:creationId xmlns:p14="http://schemas.microsoft.com/office/powerpoint/2010/main" val="3598704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Generalidades del estudio principal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Dos aplicaciones programadas:</a:t>
            </a:r>
          </a:p>
          <a:p>
            <a:pPr lvl="1"/>
            <a:r>
              <a:rPr lang="es-CO" sz="2600" dirty="0" smtClean="0"/>
              <a:t>Abril 2018 (entre el 9 y el 13).</a:t>
            </a:r>
          </a:p>
          <a:p>
            <a:pPr lvl="1"/>
            <a:r>
              <a:rPr lang="es-CO" sz="2600" dirty="0" smtClean="0"/>
              <a:t>Octubre 2018.</a:t>
            </a:r>
          </a:p>
          <a:p>
            <a:r>
              <a:rPr lang="es-CO" sz="3000" dirty="0" smtClean="0"/>
              <a:t>Prueba en papel con una duración aproximada de 3 horas para los estudiantes.</a:t>
            </a:r>
          </a:p>
          <a:p>
            <a:r>
              <a:rPr lang="es-CO" sz="3000" dirty="0" smtClean="0"/>
              <a:t>Cuestionario de contexto con una duración de 30 minutos para los rectores.</a:t>
            </a:r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104479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¿En qué vamos?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59 colegios confirmados para la aplicación de abril 2018.</a:t>
            </a:r>
          </a:p>
          <a:p>
            <a:pPr lvl="1"/>
            <a:r>
              <a:rPr lang="es-CO" sz="2600" dirty="0" smtClean="0"/>
              <a:t>Recolección de listados de estudiantes.</a:t>
            </a:r>
          </a:p>
          <a:p>
            <a:pPr lvl="1"/>
            <a:r>
              <a:rPr lang="es-CO" sz="2600" dirty="0" smtClean="0"/>
              <a:t>Definición de </a:t>
            </a:r>
            <a:r>
              <a:rPr lang="es-CO" sz="2600" dirty="0"/>
              <a:t>fechas de aplicación en cada colegio.</a:t>
            </a:r>
          </a:p>
          <a:p>
            <a:pPr lvl="1"/>
            <a:endParaRPr lang="es-CO" sz="2600" dirty="0"/>
          </a:p>
        </p:txBody>
      </p:sp>
    </p:spTree>
    <p:extLst>
      <p:ext uri="{BB962C8B-B14F-4D97-AF65-F5344CB8AC3E}">
        <p14:creationId xmlns:p14="http://schemas.microsoft.com/office/powerpoint/2010/main" val="26255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Próxima aplicación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Colegios y Secretarías interesados en la aplicación de octubre, pueden escribirnos </a:t>
            </a:r>
            <a:r>
              <a:rPr lang="es-CO" sz="3000" dirty="0"/>
              <a:t>a </a:t>
            </a:r>
            <a:r>
              <a:rPr lang="es-CO" sz="3000" dirty="0" smtClean="0">
                <a:hlinkClick r:id="rId2"/>
              </a:rPr>
              <a:t>pisaestablecimientos@icfes.gov.co</a:t>
            </a:r>
            <a:r>
              <a:rPr lang="es-CO" sz="30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77587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TALIS</a:t>
            </a:r>
            <a:br>
              <a:rPr lang="es-CO" dirty="0"/>
            </a:br>
            <a:r>
              <a:rPr lang="es-CO" sz="3200" dirty="0"/>
              <a:t>Estudio Internacional de Enseñanza y Aprendizaje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31415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TALIS 2018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1664233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1603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Balance del estudio principal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Aplicación exitosa del estudio entre octubre, 2017 y enero, 2018.</a:t>
            </a:r>
          </a:p>
          <a:p>
            <a:r>
              <a:rPr lang="es-CO" sz="3000" dirty="0"/>
              <a:t>137 rectores y </a:t>
            </a:r>
            <a:r>
              <a:rPr lang="es-CO" sz="3000" dirty="0" smtClean="0"/>
              <a:t>2.403 profesores de los colegios seleccionados respondieron encuestas en línea con una duración aproximada de 45 minutos.</a:t>
            </a:r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33537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TALIS-PISA Link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14395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TALIS-PISA Link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8421367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451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Generalidades del estudio principal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Aplicación entre el 5 de marzo y el 31 de mayo, 2018.</a:t>
            </a:r>
          </a:p>
          <a:p>
            <a:r>
              <a:rPr lang="es-CO" sz="3000" dirty="0" smtClean="0"/>
              <a:t>156 colegios confirmaron su participación.</a:t>
            </a:r>
          </a:p>
          <a:p>
            <a:r>
              <a:rPr lang="es-CO" sz="3000" dirty="0" smtClean="0"/>
              <a:t>Aproximadamente 3.120 profesores y 156 rectores contestarán una encuesta en línea con una duración aproximada de 45 minutos.</a:t>
            </a:r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426831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¿En qué vamos?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69 colegios ya comenzaron a contestar las encuestas.</a:t>
            </a:r>
          </a:p>
          <a:p>
            <a:r>
              <a:rPr lang="es-CO" sz="3000" dirty="0" smtClean="0"/>
              <a:t>Recolección de listados de profesores en los colegios faltantes.</a:t>
            </a:r>
          </a:p>
          <a:p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78176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A8421E-6053-4A99-AA8D-804FB08EC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>
                <a:solidFill>
                  <a:schemeClr val="tx2"/>
                </a:solidFill>
              </a:rPr>
              <a:t>Expedición Saber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A8E9F26-B73F-49F1-905E-A951DD4610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CO" dirty="0"/>
              <a:t>Desde octubre de 2017 hasta agosto de 2019, Colombia participará en cinco pruebas y encuestas internacionales que evaluarán la calidad de la educación del país y permitirán analizar el nivel educativo colombiano comparado con otras naciones y economías. </a:t>
            </a:r>
            <a:r>
              <a:rPr lang="es-CO" dirty="0" smtClean="0"/>
              <a:t>Esto con el fin de llevar al país a </a:t>
            </a:r>
            <a:r>
              <a:rPr lang="es-CO" dirty="0"/>
              <a:t>ser </a:t>
            </a:r>
            <a:r>
              <a:rPr lang="es-CO" dirty="0" smtClean="0"/>
              <a:t>el mejor </a:t>
            </a:r>
            <a:r>
              <a:rPr lang="es-CO" dirty="0"/>
              <a:t>educado de América Latina en 2025.</a:t>
            </a:r>
          </a:p>
        </p:txBody>
      </p:sp>
    </p:spTree>
    <p:extLst>
      <p:ext uri="{BB962C8B-B14F-4D97-AF65-F5344CB8AC3E}">
        <p14:creationId xmlns:p14="http://schemas.microsoft.com/office/powerpoint/2010/main" val="1593719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Estudio TALIS basado en Video</a:t>
            </a:r>
          </a:p>
        </p:txBody>
      </p:sp>
    </p:spTree>
    <p:extLst>
      <p:ext uri="{BB962C8B-B14F-4D97-AF65-F5344CB8AC3E}">
        <p14:creationId xmlns:p14="http://schemas.microsoft.com/office/powerpoint/2010/main" val="410779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Estudio TALIS basado en video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9677805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1593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Generalidades del estudio principal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sz="3000" dirty="0" smtClean="0"/>
              <a:t>Aplicación entre octubre de 2017 y noviembre de 2018.</a:t>
            </a:r>
          </a:p>
          <a:p>
            <a:r>
              <a:rPr lang="es-CO" sz="3000" dirty="0" smtClean="0"/>
              <a:t>85 colegios.</a:t>
            </a:r>
          </a:p>
          <a:p>
            <a:r>
              <a:rPr lang="es-CO" sz="3000" dirty="0" smtClean="0"/>
              <a:t>Grabación de dos clases de ecuaciones cuadráticas por colegio.</a:t>
            </a:r>
          </a:p>
          <a:p>
            <a:r>
              <a:rPr lang="es-CO" sz="3000" dirty="0" smtClean="0"/>
              <a:t>Recolección de artefactos (material de clase).</a:t>
            </a:r>
          </a:p>
          <a:p>
            <a:r>
              <a:rPr lang="es-CO" sz="3000" dirty="0" smtClean="0"/>
              <a:t>Prueba cognitiva para estudiantes.</a:t>
            </a:r>
          </a:p>
          <a:p>
            <a:r>
              <a:rPr lang="es-CO" sz="3000" dirty="0" smtClean="0"/>
              <a:t>Cuestionarios de contexto para estudiantes y profesores.</a:t>
            </a:r>
          </a:p>
        </p:txBody>
      </p:sp>
    </p:spTree>
    <p:extLst>
      <p:ext uri="{BB962C8B-B14F-4D97-AF65-F5344CB8AC3E}">
        <p14:creationId xmlns:p14="http://schemas.microsoft.com/office/powerpoint/2010/main" val="37179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¿En qué vamos?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s-CO" sz="3000" dirty="0" smtClean="0"/>
              <a:t>Colegios que aplicaron en 2017: 7</a:t>
            </a:r>
          </a:p>
          <a:p>
            <a:endParaRPr lang="es-CO" sz="3000" dirty="0" smtClean="0"/>
          </a:p>
          <a:p>
            <a:r>
              <a:rPr lang="es-CO" sz="3000" dirty="0" smtClean="0"/>
              <a:t>Colegios que van a aplicar en 2018: 78</a:t>
            </a:r>
          </a:p>
          <a:p>
            <a:pPr lvl="1"/>
            <a:r>
              <a:rPr lang="es-CO" sz="2600" dirty="0" smtClean="0"/>
              <a:t>Contactados y con posible fecha de aplicación: 62</a:t>
            </a:r>
          </a:p>
          <a:p>
            <a:pPr lvl="2"/>
            <a:r>
              <a:rPr lang="es-CO" sz="2200" dirty="0" smtClean="0"/>
              <a:t>Aplicación en abril: 13</a:t>
            </a:r>
          </a:p>
          <a:p>
            <a:pPr lvl="3"/>
            <a:r>
              <a:rPr lang="es-CO" sz="1800" dirty="0" smtClean="0"/>
              <a:t>Con envío de información solicitada: 4</a:t>
            </a:r>
          </a:p>
          <a:p>
            <a:pPr lvl="1"/>
            <a:r>
              <a:rPr lang="es-CO" sz="2600" dirty="0" smtClean="0"/>
              <a:t>Con envío de información solicitada: 14</a:t>
            </a:r>
          </a:p>
          <a:p>
            <a:pPr lvl="1"/>
            <a:endParaRPr lang="es-CO" sz="2600" dirty="0"/>
          </a:p>
        </p:txBody>
      </p:sp>
    </p:spTree>
    <p:extLst>
      <p:ext uri="{BB962C8B-B14F-4D97-AF65-F5344CB8AC3E}">
        <p14:creationId xmlns:p14="http://schemas.microsoft.com/office/powerpoint/2010/main" val="379694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ERCE</a:t>
            </a:r>
            <a:br>
              <a:rPr lang="es-CO" dirty="0"/>
            </a:br>
            <a:r>
              <a:rPr lang="es-CO" sz="3200" dirty="0"/>
              <a:t>Estudio Regional Comparativo y </a:t>
            </a:r>
            <a:r>
              <a:rPr lang="es-CO" sz="3200" dirty="0" smtClean="0"/>
              <a:t>Explicativo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27620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ERCE 2019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2102351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93109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Generalidades del estudio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s-CO" sz="3000" dirty="0" smtClean="0"/>
              <a:t>Fecha de aplicación:</a:t>
            </a:r>
          </a:p>
          <a:p>
            <a:pPr lvl="1"/>
            <a:r>
              <a:rPr lang="es-CO" sz="2600" dirty="0" smtClean="0"/>
              <a:t>Prueba piloto: agosto de 2018</a:t>
            </a:r>
          </a:p>
          <a:p>
            <a:pPr lvl="1"/>
            <a:r>
              <a:rPr lang="es-CO" sz="2600" dirty="0" smtClean="0"/>
              <a:t>Estudio principal: septiembre de 2019</a:t>
            </a:r>
          </a:p>
          <a:p>
            <a:r>
              <a:rPr lang="es-CO" sz="3000" dirty="0" smtClean="0"/>
              <a:t>En Colombia, este </a:t>
            </a:r>
            <a:r>
              <a:rPr lang="es-CO" sz="3000" dirty="0"/>
              <a:t>estudio está dirigido a estudiantes de grado </a:t>
            </a:r>
            <a:r>
              <a:rPr lang="es-CO" sz="3000" dirty="0" smtClean="0"/>
              <a:t>tercero y sexto.</a:t>
            </a:r>
          </a:p>
          <a:p>
            <a:r>
              <a:rPr lang="es-CO" sz="3000" dirty="0" smtClean="0"/>
              <a:t>Prueba </a:t>
            </a:r>
            <a:r>
              <a:rPr lang="es-CO" sz="3000" dirty="0"/>
              <a:t>en </a:t>
            </a:r>
            <a:r>
              <a:rPr lang="es-CO" sz="3000" dirty="0" smtClean="0"/>
              <a:t>papel que medirá </a:t>
            </a:r>
            <a:r>
              <a:rPr lang="es-CO" sz="3000" dirty="0"/>
              <a:t>sus competencias en lenguaje (lectura </a:t>
            </a:r>
            <a:r>
              <a:rPr lang="es-CO" sz="3000" dirty="0" smtClean="0"/>
              <a:t>y escritura</a:t>
            </a:r>
            <a:r>
              <a:rPr lang="es-CO" sz="3000" dirty="0"/>
              <a:t>), matemáticas y ciencias (solo sexto</a:t>
            </a:r>
            <a:r>
              <a:rPr lang="es-CO" sz="3000" dirty="0" smtClean="0"/>
              <a:t>).</a:t>
            </a:r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87930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¿En qué vamos?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 anchor="t">
            <a:normAutofit/>
          </a:bodyPr>
          <a:lstStyle/>
          <a:p>
            <a:r>
              <a:rPr lang="es-CO" sz="3000" dirty="0" smtClean="0"/>
              <a:t>Revisión de marcos </a:t>
            </a:r>
            <a:r>
              <a:rPr lang="es-CO" sz="3000" dirty="0" err="1" smtClean="0"/>
              <a:t>muestrales</a:t>
            </a:r>
            <a:r>
              <a:rPr lang="es-CO" sz="3000" dirty="0" smtClean="0"/>
              <a:t> de los países participantes.</a:t>
            </a:r>
          </a:p>
          <a:p>
            <a:r>
              <a:rPr lang="es-CO" sz="3000" dirty="0" smtClean="0"/>
              <a:t>Definición con la UNESCO de los criterios de selección de la muestra.</a:t>
            </a:r>
          </a:p>
          <a:p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378778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Expedición Saber</a:t>
            </a:r>
            <a:br>
              <a:rPr lang="es-CO" dirty="0" smtClean="0"/>
            </a:br>
            <a:r>
              <a:rPr lang="es-CO" sz="3200" dirty="0" smtClean="0"/>
              <a:t>Porque la cima de la educación se alcanza entre todos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51283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CO" dirty="0" smtClean="0"/>
              <a:t>PISA 2018</a:t>
            </a:r>
          </a:p>
          <a:p>
            <a:r>
              <a:rPr lang="es-CO" dirty="0" smtClean="0"/>
              <a:t>PISA para Establecimientos Educativos</a:t>
            </a:r>
          </a:p>
          <a:p>
            <a:r>
              <a:rPr lang="es-CO" dirty="0" smtClean="0"/>
              <a:t>TALIS 2018</a:t>
            </a:r>
          </a:p>
          <a:p>
            <a:r>
              <a:rPr lang="es-CO" dirty="0" smtClean="0"/>
              <a:t>TALIS-PISA Link </a:t>
            </a:r>
          </a:p>
          <a:p>
            <a:r>
              <a:rPr lang="es-CO" dirty="0" smtClean="0"/>
              <a:t>Estudio TALIS basado en Video</a:t>
            </a:r>
          </a:p>
          <a:p>
            <a:r>
              <a:rPr lang="es-CO" dirty="0" smtClean="0"/>
              <a:t>ERCE 2019</a:t>
            </a:r>
            <a:endParaRPr lang="es-CO" dirty="0"/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44A8421E-6053-4A99-AA8D-804FB08EC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52934"/>
          </a:xfrm>
        </p:spPr>
        <p:txBody>
          <a:bodyPr/>
          <a:lstStyle/>
          <a:p>
            <a:r>
              <a:rPr lang="es-CO" dirty="0">
                <a:solidFill>
                  <a:schemeClr val="tx2"/>
                </a:solidFill>
              </a:rPr>
              <a:t>Expedición Saber</a:t>
            </a:r>
          </a:p>
        </p:txBody>
      </p:sp>
    </p:spTree>
    <p:extLst>
      <p:ext uri="{BB962C8B-B14F-4D97-AF65-F5344CB8AC3E}">
        <p14:creationId xmlns:p14="http://schemas.microsoft.com/office/powerpoint/2010/main" val="2642669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 smtClean="0"/>
              <a:t>PISA 2018</a:t>
            </a:r>
            <a:r>
              <a:rPr lang="es-CO" dirty="0"/>
              <a:t/>
            </a:r>
            <a:br>
              <a:rPr lang="es-CO" dirty="0"/>
            </a:br>
            <a:r>
              <a:rPr lang="es-CO" sz="3200" dirty="0"/>
              <a:t>Programa Internacional para la Evaluación de </a:t>
            </a:r>
            <a:r>
              <a:rPr lang="es-CO" sz="3200" dirty="0" smtClean="0"/>
              <a:t>Estudiantes</a:t>
            </a:r>
            <a:endParaRPr lang="es-ES" sz="3200" dirty="0"/>
          </a:p>
        </p:txBody>
      </p:sp>
    </p:spTree>
    <p:extLst>
      <p:ext uri="{BB962C8B-B14F-4D97-AF65-F5344CB8AC3E}">
        <p14:creationId xmlns:p14="http://schemas.microsoft.com/office/powerpoint/2010/main" val="122573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PISA 2018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0645196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2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Generalidades del estudio principal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CO" sz="3000" dirty="0" smtClean="0"/>
              <a:t>Aplicación entre el 23 de abril y el 18 de mayo, 2018.</a:t>
            </a:r>
          </a:p>
          <a:p>
            <a:r>
              <a:rPr lang="es-CO" sz="3000" dirty="0" smtClean="0"/>
              <a:t>Prueba en USB con una duración aproximada de 3 horas.</a:t>
            </a:r>
          </a:p>
          <a:p>
            <a:r>
              <a:rPr lang="es-CO" sz="3000" dirty="0" smtClean="0"/>
              <a:t>250 colegios confirmaron su participación.</a:t>
            </a:r>
          </a:p>
          <a:p>
            <a:r>
              <a:rPr lang="es-CO" sz="3000" dirty="0" smtClean="0"/>
              <a:t>Aproximadamente 10.500 estudiantes serán evaluados.</a:t>
            </a:r>
          </a:p>
          <a:p>
            <a:r>
              <a:rPr lang="es-CO" sz="3000" dirty="0" smtClean="0"/>
              <a:t>250 rectores contestarán un cuestionario de contexto con una duración de 30 minutos.</a:t>
            </a:r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189793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¿En qué vamos?</a:t>
            </a:r>
            <a:endParaRPr lang="es-ES" dirty="0">
              <a:solidFill>
                <a:schemeClr val="tx2"/>
              </a:solidFill>
            </a:endParaRP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CO" sz="3000" dirty="0" smtClean="0"/>
              <a:t>Recolección de listados de estudiantes.</a:t>
            </a:r>
          </a:p>
          <a:p>
            <a:r>
              <a:rPr lang="es-CO" sz="3000" dirty="0" smtClean="0"/>
              <a:t>Diagnóstico de computadores.</a:t>
            </a:r>
          </a:p>
          <a:p>
            <a:r>
              <a:rPr lang="es-CO" sz="3000" dirty="0" smtClean="0"/>
              <a:t>Definir fechas de aplicación en cada colegio.</a:t>
            </a:r>
          </a:p>
          <a:p>
            <a:endParaRPr lang="es-CO" sz="3000" dirty="0"/>
          </a:p>
        </p:txBody>
      </p:sp>
    </p:spTree>
    <p:extLst>
      <p:ext uri="{BB962C8B-B14F-4D97-AF65-F5344CB8AC3E}">
        <p14:creationId xmlns:p14="http://schemas.microsoft.com/office/powerpoint/2010/main" val="109903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CO" dirty="0"/>
              <a:t>PISA para Establecimientos Educativos</a:t>
            </a:r>
          </a:p>
        </p:txBody>
      </p:sp>
    </p:spTree>
    <p:extLst>
      <p:ext uri="{BB962C8B-B14F-4D97-AF65-F5344CB8AC3E}">
        <p14:creationId xmlns:p14="http://schemas.microsoft.com/office/powerpoint/2010/main" val="188058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>
                <a:solidFill>
                  <a:schemeClr val="tx2"/>
                </a:solidFill>
              </a:rPr>
              <a:t>PISA para Establecimientos Educativos</a:t>
            </a:r>
            <a:endParaRPr lang="es-ES" dirty="0">
              <a:solidFill>
                <a:schemeClr val="tx2"/>
              </a:solidFill>
            </a:endParaRPr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989CA53C-416B-4842-81DC-B5358917C4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8670972"/>
              </p:ext>
            </p:extLst>
          </p:nvPr>
        </p:nvGraphicFramePr>
        <p:xfrm>
          <a:off x="457200" y="1484784"/>
          <a:ext cx="8229600" cy="4497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05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5848</TotalTime>
  <Words>1178</Words>
  <Application>Microsoft Office PowerPoint</Application>
  <PresentationFormat>Presentación en pantalla (4:3)</PresentationFormat>
  <Paragraphs>124</Paragraphs>
  <Slides>28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31" baseType="lpstr">
      <vt:lpstr>Arial</vt:lpstr>
      <vt:lpstr>Calibri</vt:lpstr>
      <vt:lpstr>Tema de Office</vt:lpstr>
      <vt:lpstr>Expedición Saber Pruebas internacionales 2017-2019</vt:lpstr>
      <vt:lpstr>Expedición Saber</vt:lpstr>
      <vt:lpstr>Expedición Saber</vt:lpstr>
      <vt:lpstr>PISA 2018 Programa Internacional para la Evaluación de Estudiantes</vt:lpstr>
      <vt:lpstr>PISA 2018</vt:lpstr>
      <vt:lpstr>Generalidades del estudio principal</vt:lpstr>
      <vt:lpstr>¿En qué vamos?</vt:lpstr>
      <vt:lpstr>PISA para Establecimientos Educativos</vt:lpstr>
      <vt:lpstr>PISA para Establecimientos Educativos</vt:lpstr>
      <vt:lpstr>Generalidades del estudio principal</vt:lpstr>
      <vt:lpstr>¿En qué vamos?</vt:lpstr>
      <vt:lpstr>Próxima aplicación</vt:lpstr>
      <vt:lpstr>TALIS Estudio Internacional de Enseñanza y Aprendizaje</vt:lpstr>
      <vt:lpstr>TALIS 2018</vt:lpstr>
      <vt:lpstr>Balance del estudio principal</vt:lpstr>
      <vt:lpstr>TALIS-PISA Link</vt:lpstr>
      <vt:lpstr>TALIS-PISA Link</vt:lpstr>
      <vt:lpstr>Generalidades del estudio principal</vt:lpstr>
      <vt:lpstr>¿En qué vamos?</vt:lpstr>
      <vt:lpstr>Estudio TALIS basado en Video</vt:lpstr>
      <vt:lpstr>Estudio TALIS basado en video</vt:lpstr>
      <vt:lpstr>Generalidades del estudio principal</vt:lpstr>
      <vt:lpstr>¿En qué vamos?</vt:lpstr>
      <vt:lpstr>ERCE Estudio Regional Comparativo y Explicativo</vt:lpstr>
      <vt:lpstr>ERCE 2019</vt:lpstr>
      <vt:lpstr>Generalidades del estudio</vt:lpstr>
      <vt:lpstr>¿En qué vamos?</vt:lpstr>
      <vt:lpstr>Expedición Saber Porque la cima de la educación se alcanza entre todos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sgodoy</dc:creator>
  <cp:lastModifiedBy>Katherine Guerrero</cp:lastModifiedBy>
  <cp:revision>397</cp:revision>
  <dcterms:created xsi:type="dcterms:W3CDTF">2015-05-26T19:26:39Z</dcterms:created>
  <dcterms:modified xsi:type="dcterms:W3CDTF">2018-03-12T23:11:49Z</dcterms:modified>
</cp:coreProperties>
</file>