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3" r:id="rId3"/>
    <p:sldId id="258" r:id="rId4"/>
    <p:sldId id="259" r:id="rId5"/>
    <p:sldId id="260" r:id="rId6"/>
    <p:sldId id="261" r:id="rId7"/>
    <p:sldId id="262" r:id="rId8"/>
    <p:sldId id="263" r:id="rId9"/>
    <p:sldId id="264" r:id="rId10"/>
    <p:sldId id="265" r:id="rId11"/>
    <p:sldId id="266" r:id="rId12"/>
    <p:sldId id="279" r:id="rId13"/>
    <p:sldId id="267" r:id="rId14"/>
    <p:sldId id="287" r:id="rId15"/>
    <p:sldId id="288" r:id="rId16"/>
    <p:sldId id="268" r:id="rId17"/>
    <p:sldId id="289" r:id="rId18"/>
    <p:sldId id="290" r:id="rId19"/>
    <p:sldId id="280" r:id="rId20"/>
    <p:sldId id="269" r:id="rId21"/>
    <p:sldId id="281" r:id="rId22"/>
    <p:sldId id="270" r:id="rId23"/>
    <p:sldId id="271" r:id="rId24"/>
    <p:sldId id="272" r:id="rId25"/>
    <p:sldId id="273" r:id="rId26"/>
    <p:sldId id="274" r:id="rId27"/>
    <p:sldId id="275" r:id="rId28"/>
    <p:sldId id="276" r:id="rId29"/>
    <p:sldId id="282" r:id="rId30"/>
    <p:sldId id="277" r:id="rId31"/>
    <p:sldId id="278" r:id="rId32"/>
    <p:sldId id="284" r:id="rId33"/>
    <p:sldId id="285" r:id="rId34"/>
    <p:sldId id="286" r:id="rId35"/>
    <p:sldId id="291" r:id="rId36"/>
    <p:sldId id="292" r:id="rId37"/>
    <p:sldId id="293" r:id="rId38"/>
    <p:sldId id="294" r:id="rId39"/>
    <p:sldId id="295" r:id="rId4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96" d="100"/>
          <a:sy n="96" d="100"/>
        </p:scale>
        <p:origin x="-252" y="2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C812588-7E34-4551-9BF3-7EC5A85C18FC}" type="datetimeFigureOut">
              <a:rPr lang="es-ES" smtClean="0"/>
              <a:t>04/04/2018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2082878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C812588-7E34-4551-9BF3-7EC5A85C18FC}" type="datetimeFigureOut">
              <a:rPr lang="es-ES" smtClean="0"/>
              <a:t>04/04/2018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3797450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C812588-7E34-4551-9BF3-7EC5A85C18FC}" type="datetimeFigureOut">
              <a:rPr lang="es-ES" smtClean="0"/>
              <a:t>04/04/2018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3490E-0197-4BEC-ADB6-862EBE8ED446}" type="slidenum">
              <a:rPr lang="es-ES" smtClean="0"/>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22728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C812588-7E34-4551-9BF3-7EC5A85C18FC}" type="datetimeFigureOut">
              <a:rPr lang="es-ES" smtClean="0"/>
              <a:t>04/04/2018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513655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C812588-7E34-4551-9BF3-7EC5A85C18FC}" type="datetimeFigureOut">
              <a:rPr lang="es-ES" smtClean="0"/>
              <a:t>04/04/2018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3490E-0197-4BEC-ADB6-862EBE8ED446}" type="slidenum">
              <a:rPr lang="es-ES" smtClean="0"/>
              <a:t>‹Nº›</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38127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C812588-7E34-4551-9BF3-7EC5A85C18FC}" type="datetimeFigureOut">
              <a:rPr lang="es-ES" smtClean="0"/>
              <a:t>04/04/2018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1553767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C812588-7E34-4551-9BF3-7EC5A85C18FC}" type="datetimeFigureOut">
              <a:rPr lang="es-ES" smtClean="0"/>
              <a:t>04/04/2018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3390240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C812588-7E34-4551-9BF3-7EC5A85C18FC}" type="datetimeFigureOut">
              <a:rPr lang="es-ES" smtClean="0"/>
              <a:t>04/04/2018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81656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C812588-7E34-4551-9BF3-7EC5A85C18FC}" type="datetimeFigureOut">
              <a:rPr lang="es-ES" smtClean="0"/>
              <a:t>04/04/2018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4082270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C812588-7E34-4551-9BF3-7EC5A85C18FC}" type="datetimeFigureOut">
              <a:rPr lang="es-ES" smtClean="0"/>
              <a:t>04/04/2018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975805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C812588-7E34-4551-9BF3-7EC5A85C18FC}" type="datetimeFigureOut">
              <a:rPr lang="es-ES" smtClean="0"/>
              <a:t>04/04/2018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3097487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C812588-7E34-4551-9BF3-7EC5A85C18FC}" type="datetimeFigureOut">
              <a:rPr lang="es-ES" smtClean="0"/>
              <a:t>04/04/2018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3898722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C812588-7E34-4551-9BF3-7EC5A85C18FC}" type="datetimeFigureOut">
              <a:rPr lang="es-ES" smtClean="0"/>
              <a:t>04/04/2018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422502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812588-7E34-4551-9BF3-7EC5A85C18FC}" type="datetimeFigureOut">
              <a:rPr lang="es-ES" smtClean="0"/>
              <a:t>04/04/2018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935503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C812588-7E34-4551-9BF3-7EC5A85C18FC}" type="datetimeFigureOut">
              <a:rPr lang="es-ES" smtClean="0"/>
              <a:t>04/04/2018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2386031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C812588-7E34-4551-9BF3-7EC5A85C18FC}" type="datetimeFigureOut">
              <a:rPr lang="es-ES" smtClean="0"/>
              <a:t>04/04/2018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D3490E-0197-4BEC-ADB6-862EBE8ED446}" type="slidenum">
              <a:rPr lang="es-ES" smtClean="0"/>
              <a:t>‹Nº›</a:t>
            </a:fld>
            <a:endParaRPr lang="es-ES"/>
          </a:p>
        </p:txBody>
      </p:sp>
    </p:spTree>
    <p:extLst>
      <p:ext uri="{BB962C8B-B14F-4D97-AF65-F5344CB8AC3E}">
        <p14:creationId xmlns:p14="http://schemas.microsoft.com/office/powerpoint/2010/main" val="4088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C812588-7E34-4551-9BF3-7EC5A85C18FC}" type="datetimeFigureOut">
              <a:rPr lang="es-ES" smtClean="0"/>
              <a:t>04/04/2018</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6D3490E-0197-4BEC-ADB6-862EBE8ED446}" type="slidenum">
              <a:rPr lang="es-ES" smtClean="0"/>
              <a:t>‹Nº›</a:t>
            </a:fld>
            <a:endParaRPr lang="es-ES"/>
          </a:p>
        </p:txBody>
      </p:sp>
    </p:spTree>
    <p:extLst>
      <p:ext uri="{BB962C8B-B14F-4D97-AF65-F5344CB8AC3E}">
        <p14:creationId xmlns:p14="http://schemas.microsoft.com/office/powerpoint/2010/main" val="3186175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09362" y="1380066"/>
            <a:ext cx="7139189" cy="3170099"/>
          </a:xfrm>
          <a:prstGeom prst="rect">
            <a:avLst/>
          </a:prstGeom>
        </p:spPr>
        <p:txBody>
          <a:bodyPr wrap="square">
            <a:spAutoFit/>
          </a:bodyPr>
          <a:lstStyle/>
          <a:p>
            <a:pPr algn="ctr"/>
            <a:r>
              <a:rPr lang="es-CO" sz="4000" dirty="0"/>
              <a:t>CENTRO EDUCATIVO ALFONSO LÓPEZ</a:t>
            </a:r>
          </a:p>
          <a:p>
            <a:pPr algn="ctr"/>
            <a:r>
              <a:rPr lang="es-CO" sz="4000" dirty="0"/>
              <a:t> INFORME DE GESTION Y  RENDICION DE CUENTAS AÑO 2017</a:t>
            </a:r>
            <a:endParaRPr lang="es-ES" sz="4000" dirty="0"/>
          </a:p>
        </p:txBody>
      </p:sp>
    </p:spTree>
    <p:extLst>
      <p:ext uri="{BB962C8B-B14F-4D97-AF65-F5344CB8AC3E}">
        <p14:creationId xmlns:p14="http://schemas.microsoft.com/office/powerpoint/2010/main" val="2989757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57963" y="396103"/>
            <a:ext cx="6875421" cy="5771408"/>
          </a:xfrm>
        </p:spPr>
        <p:txBody>
          <a:bodyPr>
            <a:noAutofit/>
          </a:bodyPr>
          <a:lstStyle/>
          <a:p>
            <a:pPr marL="0" lvl="0" indent="0" algn="ctr">
              <a:buNone/>
            </a:pPr>
            <a:r>
              <a:rPr lang="es-CO" sz="2800" b="1" dirty="0">
                <a:solidFill>
                  <a:prstClr val="black">
                    <a:lumMod val="75000"/>
                    <a:lumOff val="25000"/>
                  </a:prstClr>
                </a:solidFill>
              </a:rPr>
              <a:t>CENTRO EDUCATIVO ALFONSO LOPEZ</a:t>
            </a:r>
            <a:endParaRPr lang="es-ES" sz="2800" b="1" dirty="0">
              <a:solidFill>
                <a:prstClr val="black">
                  <a:lumMod val="75000"/>
                  <a:lumOff val="25000"/>
                </a:prstClr>
              </a:solidFill>
            </a:endParaRPr>
          </a:p>
          <a:p>
            <a:pPr marL="0" indent="0" algn="just">
              <a:buNone/>
            </a:pPr>
            <a:r>
              <a:rPr lang="es-CO" sz="2400" dirty="0">
                <a:solidFill>
                  <a:schemeClr val="tx1"/>
                </a:solidFill>
              </a:rPr>
              <a:t>ENTIDAD DE CARÁCTER OFICIAL, CREADA POR RESOLUCIÓN Nº 0491 DE ABRIL 22 DE 2013, UBICADA EN ZONA RURAL DEL MUNICIPIO DE AYAPEL, BRINDA UNA EDUCACIÓN EN LOS NIVELES DE PREESCOLAR, BÁSICA PRIMARIA Y BÁSICA SECUNDARIA A UNA POBLACIÓN DE 274 ESTUDIANTES, CON UN EQUIPO DE 16 DOCENTES Y UN ADMINISTRATIVO (DIRECTOR), DISTRIBUIDOS EN SUS SIETE SEDES: ALFONSO LOPEZ, ALEMANIA, LAS MARIAS, SANTA ELENA, EL PAÑUELO, LA MINA Y EL CUCHILLO.</a:t>
            </a:r>
          </a:p>
          <a:p>
            <a:pPr marL="0" indent="0" algn="just">
              <a:buNone/>
            </a:pPr>
            <a:endParaRPr lang="es-ES" sz="2200" dirty="0"/>
          </a:p>
        </p:txBody>
      </p:sp>
    </p:spTree>
    <p:extLst>
      <p:ext uri="{BB962C8B-B14F-4D97-AF65-F5344CB8AC3E}">
        <p14:creationId xmlns:p14="http://schemas.microsoft.com/office/powerpoint/2010/main" val="810666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4802" y="650717"/>
            <a:ext cx="8911687" cy="1280890"/>
          </a:xfrm>
        </p:spPr>
        <p:txBody>
          <a:bodyPr>
            <a:normAutofit/>
          </a:bodyPr>
          <a:lstStyle/>
          <a:p>
            <a:pPr algn="ctr"/>
            <a:r>
              <a:rPr lang="es-CO" sz="4000" dirty="0"/>
              <a:t>CIERRE DE BRECHAS</a:t>
            </a:r>
            <a:endParaRPr lang="es-ES" sz="4000" dirty="0"/>
          </a:p>
        </p:txBody>
      </p:sp>
      <p:sp>
        <p:nvSpPr>
          <p:cNvPr id="3" name="Marcador de contenido 2"/>
          <p:cNvSpPr>
            <a:spLocks noGrp="1"/>
          </p:cNvSpPr>
          <p:nvPr>
            <p:ph idx="1"/>
          </p:nvPr>
        </p:nvSpPr>
        <p:spPr>
          <a:xfrm>
            <a:off x="1294802" y="1789216"/>
            <a:ext cx="8915400" cy="3777622"/>
          </a:xfrm>
        </p:spPr>
        <p:txBody>
          <a:bodyPr>
            <a:normAutofit fontScale="85000" lnSpcReduction="10000"/>
          </a:bodyPr>
          <a:lstStyle/>
          <a:p>
            <a:pPr marL="0" lvl="0" indent="0" fontAlgn="base">
              <a:buNone/>
            </a:pPr>
            <a:r>
              <a:rPr lang="es-ES" sz="3200" dirty="0"/>
              <a:t>Porcentaje de estudiantes beneficiados con gratuidad: De los 274 estudiantes atendidos por el Centro Educativo el 100%  son beneficiados con gratuidad.</a:t>
            </a:r>
          </a:p>
          <a:p>
            <a:pPr marL="0" lvl="0" indent="0" fontAlgn="base">
              <a:buNone/>
            </a:pPr>
            <a:r>
              <a:rPr lang="es-ES" sz="3200" dirty="0"/>
              <a:t>Porcentaje de estudiantes pertenecientes a poblaciones vulnerables beneficiadas con el programa de alimentación escolar, programa de permanencia: De los 274 estudiantes que tenia matriculado en el SIMAT todos fueron beneficiados por el programa de alimentación escolar, correspondiente al 100% </a:t>
            </a:r>
          </a:p>
          <a:p>
            <a:endParaRPr lang="es-ES" dirty="0"/>
          </a:p>
        </p:txBody>
      </p:sp>
    </p:spTree>
    <p:extLst>
      <p:ext uri="{BB962C8B-B14F-4D97-AF65-F5344CB8AC3E}">
        <p14:creationId xmlns:p14="http://schemas.microsoft.com/office/powerpoint/2010/main" val="867217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xmlns="" id="{D5ADA72F-28BE-45A8-ADAC-D5FE0B5B0F29}"/>
              </a:ext>
            </a:extLst>
          </p:cNvPr>
          <p:cNvPicPr>
            <a:picLocks noGrp="1" noChangeAspect="1"/>
          </p:cNvPicPr>
          <p:nvPr>
            <p:ph idx="1"/>
          </p:nvPr>
        </p:nvPicPr>
        <p:blipFill>
          <a:blip r:embed="rId2"/>
          <a:stretch>
            <a:fillRect/>
          </a:stretch>
        </p:blipFill>
        <p:spPr>
          <a:xfrm>
            <a:off x="1385095" y="655638"/>
            <a:ext cx="4406105" cy="5386387"/>
          </a:xfrm>
          <a:prstGeom prst="rect">
            <a:avLst/>
          </a:prstGeom>
        </p:spPr>
      </p:pic>
      <p:pic>
        <p:nvPicPr>
          <p:cNvPr id="7" name="Imagen 6">
            <a:extLst>
              <a:ext uri="{FF2B5EF4-FFF2-40B4-BE49-F238E27FC236}">
                <a16:creationId xmlns:a16="http://schemas.microsoft.com/office/drawing/2014/main" xmlns="" id="{E635AF54-F2E8-4B33-8346-980FF6E70206}"/>
              </a:ext>
            </a:extLst>
          </p:cNvPr>
          <p:cNvPicPr>
            <a:picLocks noChangeAspect="1"/>
          </p:cNvPicPr>
          <p:nvPr/>
        </p:nvPicPr>
        <p:blipFill>
          <a:blip r:embed="rId3"/>
          <a:stretch>
            <a:fillRect/>
          </a:stretch>
        </p:blipFill>
        <p:spPr>
          <a:xfrm>
            <a:off x="5791201" y="655637"/>
            <a:ext cx="3444632" cy="5386387"/>
          </a:xfrm>
          <a:prstGeom prst="rect">
            <a:avLst/>
          </a:prstGeom>
        </p:spPr>
      </p:pic>
    </p:spTree>
    <p:extLst>
      <p:ext uri="{BB962C8B-B14F-4D97-AF65-F5344CB8AC3E}">
        <p14:creationId xmlns:p14="http://schemas.microsoft.com/office/powerpoint/2010/main" val="4002730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7552" y="807850"/>
            <a:ext cx="8911687" cy="5242300"/>
          </a:xfrm>
        </p:spPr>
        <p:txBody>
          <a:bodyPr>
            <a:noAutofit/>
          </a:bodyPr>
          <a:lstStyle/>
          <a:p>
            <a:r>
              <a:rPr lang="es-CO" dirty="0">
                <a:solidFill>
                  <a:schemeClr val="tx1"/>
                </a:solidFill>
              </a:rPr>
              <a:t>Porcentaje de educadores participando en el plan de formación: De 16 educadores que abarca la planta de personal ninguno se capacitó durante el año lectivo, correspondiente al 0% (segunda lengua, diplomatura, especialización).</a:t>
            </a:r>
            <a:br>
              <a:rPr lang="es-CO" dirty="0">
                <a:solidFill>
                  <a:schemeClr val="tx1"/>
                </a:solidFill>
              </a:rPr>
            </a:br>
            <a:r>
              <a:rPr lang="es-CO" dirty="0">
                <a:solidFill>
                  <a:schemeClr val="tx1"/>
                </a:solidFill>
              </a:rPr>
              <a:t>De el 100% de los estudiantes que son 274, reprobaron 23 que son el 8.3% distribuidos de la siguiente manera: </a:t>
            </a:r>
            <a:br>
              <a:rPr lang="es-CO" dirty="0">
                <a:solidFill>
                  <a:schemeClr val="tx1"/>
                </a:solidFill>
              </a:rPr>
            </a:br>
            <a:r>
              <a:rPr lang="es-CO" dirty="0">
                <a:solidFill>
                  <a:schemeClr val="tx1"/>
                </a:solidFill>
              </a:rPr>
              <a:t/>
            </a:r>
            <a:br>
              <a:rPr lang="es-CO" dirty="0">
                <a:solidFill>
                  <a:schemeClr val="tx1"/>
                </a:solidFill>
              </a:rPr>
            </a:br>
            <a:endParaRPr lang="es-ES" dirty="0">
              <a:solidFill>
                <a:schemeClr val="tx1"/>
              </a:solidFill>
            </a:endParaRPr>
          </a:p>
        </p:txBody>
      </p:sp>
    </p:spTree>
    <p:extLst>
      <p:ext uri="{BB962C8B-B14F-4D97-AF65-F5344CB8AC3E}">
        <p14:creationId xmlns:p14="http://schemas.microsoft.com/office/powerpoint/2010/main" val="1506502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3B0843-973F-4F9D-8FCA-D995F1101DFB}"/>
              </a:ext>
            </a:extLst>
          </p:cNvPr>
          <p:cNvSpPr>
            <a:spLocks noGrp="1"/>
          </p:cNvSpPr>
          <p:nvPr>
            <p:ph type="title"/>
          </p:nvPr>
        </p:nvSpPr>
        <p:spPr>
          <a:xfrm>
            <a:off x="677333" y="609599"/>
            <a:ext cx="9919451" cy="5415185"/>
          </a:xfrm>
        </p:spPr>
        <p:txBody>
          <a:bodyPr>
            <a:normAutofit/>
          </a:bodyPr>
          <a:lstStyle/>
          <a:p>
            <a:r>
              <a:rPr lang="es-CO" sz="3000" dirty="0">
                <a:solidFill>
                  <a:schemeClr val="tx1"/>
                </a:solidFill>
              </a:rPr>
              <a:t>Sede Principal: Reprobaron 4 estudiantes equivalentes al 1.3%.</a:t>
            </a:r>
            <a:br>
              <a:rPr lang="es-CO" sz="3000" dirty="0">
                <a:solidFill>
                  <a:schemeClr val="tx1"/>
                </a:solidFill>
              </a:rPr>
            </a:br>
            <a:r>
              <a:rPr lang="es-CO" sz="3000" dirty="0">
                <a:solidFill>
                  <a:schemeClr val="tx1"/>
                </a:solidFill>
              </a:rPr>
              <a:t>Sede Alemania: Reprobó un estudiante correspondiente al 0.3%.</a:t>
            </a:r>
            <a:br>
              <a:rPr lang="es-CO" sz="3000" dirty="0">
                <a:solidFill>
                  <a:schemeClr val="tx1"/>
                </a:solidFill>
              </a:rPr>
            </a:br>
            <a:r>
              <a:rPr lang="es-CO" sz="3000" dirty="0">
                <a:solidFill>
                  <a:schemeClr val="tx1"/>
                </a:solidFill>
              </a:rPr>
              <a:t>Sede La Mina: reprobaron 5 estudiantes que equivale al 1.8%.</a:t>
            </a:r>
            <a:br>
              <a:rPr lang="es-CO" sz="3000" dirty="0">
                <a:solidFill>
                  <a:schemeClr val="tx1"/>
                </a:solidFill>
              </a:rPr>
            </a:br>
            <a:r>
              <a:rPr lang="es-CO" sz="3000" dirty="0">
                <a:solidFill>
                  <a:schemeClr val="tx1"/>
                </a:solidFill>
              </a:rPr>
              <a:t>Sede Las Marías : Reprobaron 5 estudiantes que corresponde al 1.8%.</a:t>
            </a:r>
            <a:br>
              <a:rPr lang="es-CO" sz="3000" dirty="0">
                <a:solidFill>
                  <a:schemeClr val="tx1"/>
                </a:solidFill>
              </a:rPr>
            </a:br>
            <a:r>
              <a:rPr lang="es-CO" sz="3000" dirty="0">
                <a:solidFill>
                  <a:schemeClr val="tx1"/>
                </a:solidFill>
              </a:rPr>
              <a:t>Sede Pañuelo: Reprobaron 4 estudiantes para un 1.3%.</a:t>
            </a:r>
            <a:br>
              <a:rPr lang="es-CO" sz="3000" dirty="0">
                <a:solidFill>
                  <a:schemeClr val="tx1"/>
                </a:solidFill>
              </a:rPr>
            </a:br>
            <a:r>
              <a:rPr lang="es-CO" sz="3000" dirty="0">
                <a:solidFill>
                  <a:schemeClr val="tx1"/>
                </a:solidFill>
              </a:rPr>
              <a:t>Sede El Cuchillo: Reprobaron 4 estudiantes para un 1.8%.</a:t>
            </a:r>
          </a:p>
        </p:txBody>
      </p:sp>
    </p:spTree>
    <p:extLst>
      <p:ext uri="{BB962C8B-B14F-4D97-AF65-F5344CB8AC3E}">
        <p14:creationId xmlns:p14="http://schemas.microsoft.com/office/powerpoint/2010/main" val="1575144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804940C-FF9D-4578-96CD-917D454CF131}"/>
              </a:ext>
            </a:extLst>
          </p:cNvPr>
          <p:cNvSpPr>
            <a:spLocks noGrp="1"/>
          </p:cNvSpPr>
          <p:nvPr>
            <p:ph type="title"/>
          </p:nvPr>
        </p:nvSpPr>
        <p:spPr>
          <a:xfrm>
            <a:off x="957128" y="609600"/>
            <a:ext cx="9195275" cy="5534826"/>
          </a:xfrm>
        </p:spPr>
        <p:txBody>
          <a:bodyPr/>
          <a:lstStyle/>
          <a:p>
            <a:r>
              <a:rPr lang="es-CO" dirty="0">
                <a:solidFill>
                  <a:schemeClr val="tx1"/>
                </a:solidFill>
              </a:rPr>
              <a:t>Del 100% de los estudiantes que son 274 desertaron 10 que equivale al 3.6% distribuidos así:</a:t>
            </a:r>
            <a:br>
              <a:rPr lang="es-CO" dirty="0">
                <a:solidFill>
                  <a:schemeClr val="tx1"/>
                </a:solidFill>
              </a:rPr>
            </a:br>
            <a:r>
              <a:rPr lang="es-CO" dirty="0">
                <a:solidFill>
                  <a:schemeClr val="tx1"/>
                </a:solidFill>
              </a:rPr>
              <a:t>Sede Principal: desertaron 8 estudiantes correspondiente al 2.9%.</a:t>
            </a:r>
            <a:br>
              <a:rPr lang="es-CO" dirty="0">
                <a:solidFill>
                  <a:schemeClr val="tx1"/>
                </a:solidFill>
              </a:rPr>
            </a:br>
            <a:r>
              <a:rPr lang="es-CO" dirty="0">
                <a:solidFill>
                  <a:schemeClr val="tx1"/>
                </a:solidFill>
              </a:rPr>
              <a:t>Sede La Mina: Desertó un estudiante equivalente al 0.36%.</a:t>
            </a:r>
            <a:br>
              <a:rPr lang="es-CO" dirty="0">
                <a:solidFill>
                  <a:schemeClr val="tx1"/>
                </a:solidFill>
              </a:rPr>
            </a:br>
            <a:r>
              <a:rPr lang="es-CO" dirty="0">
                <a:solidFill>
                  <a:schemeClr val="tx1"/>
                </a:solidFill>
              </a:rPr>
              <a:t>Sede El Pañuelo: Desertó un estudiante que corresponde al 0.36%.</a:t>
            </a:r>
          </a:p>
        </p:txBody>
      </p:sp>
    </p:spTree>
    <p:extLst>
      <p:ext uri="{BB962C8B-B14F-4D97-AF65-F5344CB8AC3E}">
        <p14:creationId xmlns:p14="http://schemas.microsoft.com/office/powerpoint/2010/main" val="1654026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1550" y="765778"/>
            <a:ext cx="8911687" cy="779687"/>
          </a:xfrm>
        </p:spPr>
        <p:txBody>
          <a:bodyPr>
            <a:normAutofit/>
          </a:bodyPr>
          <a:lstStyle/>
          <a:p>
            <a:pPr algn="ctr"/>
            <a:r>
              <a:rPr lang="es-CO" sz="4000" dirty="0"/>
              <a:t>INNOVACION Y PERTINENCIA</a:t>
            </a:r>
            <a:endParaRPr lang="es-ES" sz="4000" dirty="0"/>
          </a:p>
        </p:txBody>
      </p:sp>
      <p:sp>
        <p:nvSpPr>
          <p:cNvPr id="3" name="Marcador de contenido 2"/>
          <p:cNvSpPr>
            <a:spLocks noGrp="1"/>
          </p:cNvSpPr>
          <p:nvPr>
            <p:ph idx="1"/>
          </p:nvPr>
        </p:nvSpPr>
        <p:spPr>
          <a:xfrm>
            <a:off x="1133899" y="1545465"/>
            <a:ext cx="9388140" cy="4507425"/>
          </a:xfrm>
        </p:spPr>
        <p:txBody>
          <a:bodyPr>
            <a:normAutofit fontScale="62500" lnSpcReduction="20000"/>
          </a:bodyPr>
          <a:lstStyle/>
          <a:p>
            <a:pPr marL="0" lvl="0" indent="0" algn="just" fontAlgn="base">
              <a:buNone/>
            </a:pPr>
            <a:r>
              <a:rPr lang="es-ES" sz="3200" b="1" dirty="0"/>
              <a:t>El Centro Educativo Alfonso López a sido dotado con 45 computadores los cuales se encuentran en diferentes condiciones: 20 computadores en buen estado, 11 computadores para mantenimiento y 14 computadores en completo deterioro.</a:t>
            </a:r>
          </a:p>
          <a:p>
            <a:pPr marL="0" lvl="0" indent="0" fontAlgn="base">
              <a:buNone/>
            </a:pPr>
            <a:r>
              <a:rPr lang="es-ES" sz="3200" dirty="0"/>
              <a:t>Número de estudiantes promedio por computador en el establecimiento educativo: 7.29 </a:t>
            </a:r>
          </a:p>
          <a:p>
            <a:pPr marL="0" lvl="0" indent="0" fontAlgn="base">
              <a:buNone/>
            </a:pPr>
            <a:r>
              <a:rPr lang="es-ES" sz="3200" dirty="0"/>
              <a:t>83 estudiantes tienen acceso a internet en la sede principal, equivalente al100% </a:t>
            </a:r>
          </a:p>
          <a:p>
            <a:pPr marL="0" lvl="0" indent="0" fontAlgn="base">
              <a:buNone/>
            </a:pPr>
            <a:r>
              <a:rPr lang="es-ES" sz="3200" dirty="0"/>
              <a:t>41 estudiantes con acceso a internet en  la sede El Cuchillo, equivalente al 100% </a:t>
            </a:r>
          </a:p>
          <a:p>
            <a:pPr marL="0" lvl="0" indent="0" fontAlgn="base">
              <a:buNone/>
            </a:pPr>
            <a:r>
              <a:rPr lang="es-CO" sz="3200" dirty="0"/>
              <a:t>0 estudiantes con acceso a internet en la sede Las Marías, correspondiente al 0%</a:t>
            </a:r>
          </a:p>
          <a:p>
            <a:pPr marL="0" lvl="0" indent="0" fontAlgn="base">
              <a:buNone/>
            </a:pPr>
            <a:r>
              <a:rPr lang="es-CO" sz="3200" dirty="0"/>
              <a:t>0 estudiantes con acceso a internet en la sede Santa Elena, equivalente al 0%</a:t>
            </a:r>
          </a:p>
          <a:p>
            <a:pPr marL="0" lvl="0" indent="0" fontAlgn="base">
              <a:buNone/>
            </a:pPr>
            <a:r>
              <a:rPr lang="es-CO" sz="3200" dirty="0"/>
              <a:t>0 estudiantes con acceso a internet en la sede El Pañuelo, correspondiente al 0%</a:t>
            </a:r>
          </a:p>
          <a:p>
            <a:pPr marL="0" lvl="0" indent="0" fontAlgn="base">
              <a:buNone/>
            </a:pPr>
            <a:r>
              <a:rPr lang="es-CO" sz="3200" dirty="0"/>
              <a:t>0 estudiantes con acceso a internet en la sede La Mina, correspondiente al 0%</a:t>
            </a:r>
          </a:p>
          <a:p>
            <a:pPr marL="0" lvl="0" indent="0" fontAlgn="base">
              <a:buNone/>
            </a:pPr>
            <a:r>
              <a:rPr lang="es-CO" sz="3200" dirty="0"/>
              <a:t>0 estudiantes con acceso a internet en la sede Alemania, correspondiente al 0%</a:t>
            </a:r>
          </a:p>
          <a:p>
            <a:pPr marL="0" lvl="0" indent="0" fontAlgn="base">
              <a:buNone/>
            </a:pPr>
            <a:endParaRPr lang="es-ES" sz="2600" dirty="0"/>
          </a:p>
          <a:p>
            <a:endParaRPr lang="es-ES" dirty="0"/>
          </a:p>
        </p:txBody>
      </p:sp>
    </p:spTree>
    <p:extLst>
      <p:ext uri="{BB962C8B-B14F-4D97-AF65-F5344CB8AC3E}">
        <p14:creationId xmlns:p14="http://schemas.microsoft.com/office/powerpoint/2010/main" val="772535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0501E8-4472-44EB-95FD-9DCEF861F291}"/>
              </a:ext>
            </a:extLst>
          </p:cNvPr>
          <p:cNvSpPr>
            <a:spLocks noGrp="1"/>
          </p:cNvSpPr>
          <p:nvPr>
            <p:ph type="title"/>
          </p:nvPr>
        </p:nvSpPr>
        <p:spPr>
          <a:xfrm>
            <a:off x="888763" y="609599"/>
            <a:ext cx="9802025" cy="5671559"/>
          </a:xfrm>
        </p:spPr>
        <p:txBody>
          <a:bodyPr/>
          <a:lstStyle/>
          <a:p>
            <a:r>
              <a:rPr lang="es-CO" dirty="0">
                <a:solidFill>
                  <a:schemeClr val="tx1"/>
                </a:solidFill>
              </a:rPr>
              <a:t>Gracias a la Gratuidad, el 100% de los estudiantes poseen una silla en optimas condiciones para el buen desempeño de sus labores académicas diarias. Cabe resaltar que de 26 estudiantes que llegan por vía terrestre desde veredas circunvecinas fueron dotados con bicicletas para su desplazamiento 13, equivalente al 50% y así estar supliendo esta necesidad. </a:t>
            </a:r>
          </a:p>
        </p:txBody>
      </p:sp>
    </p:spTree>
    <p:extLst>
      <p:ext uri="{BB962C8B-B14F-4D97-AF65-F5344CB8AC3E}">
        <p14:creationId xmlns:p14="http://schemas.microsoft.com/office/powerpoint/2010/main" val="1368024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11080570-BBB6-410F-9EC0-E5C833840F28}"/>
              </a:ext>
            </a:extLst>
          </p:cNvPr>
          <p:cNvPicPr>
            <a:picLocks noChangeAspect="1"/>
          </p:cNvPicPr>
          <p:nvPr/>
        </p:nvPicPr>
        <p:blipFill>
          <a:blip r:embed="rId2"/>
          <a:stretch>
            <a:fillRect/>
          </a:stretch>
        </p:blipFill>
        <p:spPr>
          <a:xfrm>
            <a:off x="5230026" y="852190"/>
            <a:ext cx="3640510" cy="5309327"/>
          </a:xfrm>
          <a:prstGeom prst="rect">
            <a:avLst/>
          </a:prstGeom>
        </p:spPr>
      </p:pic>
      <p:pic>
        <p:nvPicPr>
          <p:cNvPr id="3" name="Imagen 2">
            <a:extLst>
              <a:ext uri="{FF2B5EF4-FFF2-40B4-BE49-F238E27FC236}">
                <a16:creationId xmlns:a16="http://schemas.microsoft.com/office/drawing/2014/main" xmlns="" id="{E2356132-2338-472E-854E-A6AD4B4B74BF}"/>
              </a:ext>
            </a:extLst>
          </p:cNvPr>
          <p:cNvPicPr>
            <a:picLocks noChangeAspect="1"/>
          </p:cNvPicPr>
          <p:nvPr/>
        </p:nvPicPr>
        <p:blipFill>
          <a:blip r:embed="rId3"/>
          <a:stretch>
            <a:fillRect/>
          </a:stretch>
        </p:blipFill>
        <p:spPr>
          <a:xfrm>
            <a:off x="1304658" y="852190"/>
            <a:ext cx="3925367" cy="5309327"/>
          </a:xfrm>
          <a:prstGeom prst="rect">
            <a:avLst/>
          </a:prstGeom>
        </p:spPr>
      </p:pic>
    </p:spTree>
    <p:extLst>
      <p:ext uri="{BB962C8B-B14F-4D97-AF65-F5344CB8AC3E}">
        <p14:creationId xmlns:p14="http://schemas.microsoft.com/office/powerpoint/2010/main" val="3676605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xmlns="" id="{FFED1B4A-7E77-4ACB-9BA1-29EE1FB3FC11}"/>
              </a:ext>
            </a:extLst>
          </p:cNvPr>
          <p:cNvPicPr>
            <a:picLocks noGrp="1" noChangeAspect="1"/>
          </p:cNvPicPr>
          <p:nvPr>
            <p:ph idx="1"/>
          </p:nvPr>
        </p:nvPicPr>
        <p:blipFill>
          <a:blip r:embed="rId2"/>
          <a:stretch>
            <a:fillRect/>
          </a:stretch>
        </p:blipFill>
        <p:spPr>
          <a:xfrm>
            <a:off x="733426" y="883445"/>
            <a:ext cx="4274992" cy="5091112"/>
          </a:xfrm>
          <a:prstGeom prst="rect">
            <a:avLst/>
          </a:prstGeom>
        </p:spPr>
      </p:pic>
      <p:pic>
        <p:nvPicPr>
          <p:cNvPr id="6" name="Imagen 5">
            <a:extLst>
              <a:ext uri="{FF2B5EF4-FFF2-40B4-BE49-F238E27FC236}">
                <a16:creationId xmlns:a16="http://schemas.microsoft.com/office/drawing/2014/main" xmlns="" id="{9BB27881-1FE1-4154-9A81-2E4BB771B379}"/>
              </a:ext>
            </a:extLst>
          </p:cNvPr>
          <p:cNvPicPr>
            <a:picLocks noChangeAspect="1"/>
          </p:cNvPicPr>
          <p:nvPr/>
        </p:nvPicPr>
        <p:blipFill>
          <a:blip r:embed="rId3"/>
          <a:stretch>
            <a:fillRect/>
          </a:stretch>
        </p:blipFill>
        <p:spPr>
          <a:xfrm>
            <a:off x="5008418" y="883444"/>
            <a:ext cx="4114800" cy="5091112"/>
          </a:xfrm>
          <a:prstGeom prst="rect">
            <a:avLst/>
          </a:prstGeom>
        </p:spPr>
      </p:pic>
    </p:spTree>
    <p:extLst>
      <p:ext uri="{BB962C8B-B14F-4D97-AF65-F5344CB8AC3E}">
        <p14:creationId xmlns:p14="http://schemas.microsoft.com/office/powerpoint/2010/main" val="162833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693B6E0D-4FD0-4D43-B99D-9327B7E79C46}"/>
              </a:ext>
            </a:extLst>
          </p:cNvPr>
          <p:cNvPicPr>
            <a:picLocks noChangeAspect="1"/>
          </p:cNvPicPr>
          <p:nvPr/>
        </p:nvPicPr>
        <p:blipFill>
          <a:blip r:embed="rId2"/>
          <a:stretch>
            <a:fillRect/>
          </a:stretch>
        </p:blipFill>
        <p:spPr>
          <a:xfrm>
            <a:off x="4498183" y="199376"/>
            <a:ext cx="5449381" cy="3716049"/>
          </a:xfrm>
          <a:prstGeom prst="rect">
            <a:avLst/>
          </a:prstGeom>
        </p:spPr>
      </p:pic>
      <p:pic>
        <p:nvPicPr>
          <p:cNvPr id="4" name="Imagen 3">
            <a:extLst>
              <a:ext uri="{FF2B5EF4-FFF2-40B4-BE49-F238E27FC236}">
                <a16:creationId xmlns:a16="http://schemas.microsoft.com/office/drawing/2014/main" xmlns="" id="{2C3AED47-CD54-4842-8E8D-EAD9992E1111}"/>
              </a:ext>
            </a:extLst>
          </p:cNvPr>
          <p:cNvPicPr>
            <a:picLocks noChangeAspect="1"/>
          </p:cNvPicPr>
          <p:nvPr/>
        </p:nvPicPr>
        <p:blipFill>
          <a:blip r:embed="rId3"/>
          <a:stretch>
            <a:fillRect/>
          </a:stretch>
        </p:blipFill>
        <p:spPr>
          <a:xfrm>
            <a:off x="637235" y="209406"/>
            <a:ext cx="3860948" cy="6223721"/>
          </a:xfrm>
          <a:prstGeom prst="rect">
            <a:avLst/>
          </a:prstGeom>
        </p:spPr>
      </p:pic>
      <p:pic>
        <p:nvPicPr>
          <p:cNvPr id="5" name="Imagen 4">
            <a:extLst>
              <a:ext uri="{FF2B5EF4-FFF2-40B4-BE49-F238E27FC236}">
                <a16:creationId xmlns:a16="http://schemas.microsoft.com/office/drawing/2014/main" xmlns="" id="{B310B7CF-61D0-4E7C-A6DE-7E4114F00AA9}"/>
              </a:ext>
            </a:extLst>
          </p:cNvPr>
          <p:cNvPicPr>
            <a:picLocks noChangeAspect="1"/>
          </p:cNvPicPr>
          <p:nvPr/>
        </p:nvPicPr>
        <p:blipFill>
          <a:blip r:embed="rId4"/>
          <a:stretch>
            <a:fillRect/>
          </a:stretch>
        </p:blipFill>
        <p:spPr>
          <a:xfrm>
            <a:off x="4498183" y="3905394"/>
            <a:ext cx="2341418" cy="2527733"/>
          </a:xfrm>
          <a:prstGeom prst="rect">
            <a:avLst/>
          </a:prstGeom>
        </p:spPr>
      </p:pic>
      <p:pic>
        <p:nvPicPr>
          <p:cNvPr id="6" name="Imagen 5">
            <a:extLst>
              <a:ext uri="{FF2B5EF4-FFF2-40B4-BE49-F238E27FC236}">
                <a16:creationId xmlns:a16="http://schemas.microsoft.com/office/drawing/2014/main" xmlns="" id="{619FFFBA-0FA0-432E-A696-63C0A40A3EF3}"/>
              </a:ext>
            </a:extLst>
          </p:cNvPr>
          <p:cNvPicPr>
            <a:picLocks noChangeAspect="1"/>
          </p:cNvPicPr>
          <p:nvPr/>
        </p:nvPicPr>
        <p:blipFill>
          <a:blip r:embed="rId5"/>
          <a:stretch>
            <a:fillRect/>
          </a:stretch>
        </p:blipFill>
        <p:spPr>
          <a:xfrm>
            <a:off x="6839601" y="3905394"/>
            <a:ext cx="3107963" cy="2527732"/>
          </a:xfrm>
          <a:prstGeom prst="rect">
            <a:avLst/>
          </a:prstGeom>
        </p:spPr>
      </p:pic>
    </p:spTree>
    <p:extLst>
      <p:ext uri="{BB962C8B-B14F-4D97-AF65-F5344CB8AC3E}">
        <p14:creationId xmlns:p14="http://schemas.microsoft.com/office/powerpoint/2010/main" val="4285791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O" sz="4000" b="1" dirty="0"/>
              <a:t>MODELO DE GESTION</a:t>
            </a:r>
            <a:endParaRPr lang="es-ES" sz="4000" b="1" dirty="0"/>
          </a:p>
        </p:txBody>
      </p:sp>
      <p:sp>
        <p:nvSpPr>
          <p:cNvPr id="3" name="Marcador de contenido 2"/>
          <p:cNvSpPr>
            <a:spLocks noGrp="1"/>
          </p:cNvSpPr>
          <p:nvPr>
            <p:ph idx="1"/>
          </p:nvPr>
        </p:nvSpPr>
        <p:spPr/>
        <p:txBody>
          <a:bodyPr>
            <a:normAutofit/>
          </a:bodyPr>
          <a:lstStyle/>
          <a:p>
            <a:pPr marL="0" lvl="0" indent="0" fontAlgn="base">
              <a:buNone/>
            </a:pPr>
            <a:r>
              <a:rPr lang="es-ES" sz="3600" dirty="0"/>
              <a:t>Porcentaje de ejecución de los recursos de los Fondos de Servicios educativos por concepto de gasto:100% </a:t>
            </a:r>
          </a:p>
          <a:p>
            <a:pPr marL="0" lvl="0" indent="0" fontAlgn="base">
              <a:buNone/>
            </a:pPr>
            <a:r>
              <a:rPr lang="es-ES" sz="3600" dirty="0"/>
              <a:t>Porcentaje de cumplimiento del Plan de mejoramiento institucional:100% </a:t>
            </a:r>
          </a:p>
          <a:p>
            <a:endParaRPr lang="es-ES" dirty="0"/>
          </a:p>
        </p:txBody>
      </p:sp>
    </p:spTree>
    <p:extLst>
      <p:ext uri="{BB962C8B-B14F-4D97-AF65-F5344CB8AC3E}">
        <p14:creationId xmlns:p14="http://schemas.microsoft.com/office/powerpoint/2010/main" val="1741978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B62B913A-82F1-482E-ABFB-C0AD8876F794}"/>
              </a:ext>
            </a:extLst>
          </p:cNvPr>
          <p:cNvPicPr>
            <a:picLocks noChangeAspect="1"/>
          </p:cNvPicPr>
          <p:nvPr/>
        </p:nvPicPr>
        <p:blipFill>
          <a:blip r:embed="rId2"/>
          <a:stretch>
            <a:fillRect/>
          </a:stretch>
        </p:blipFill>
        <p:spPr>
          <a:xfrm>
            <a:off x="854941" y="314036"/>
            <a:ext cx="3726295" cy="3001819"/>
          </a:xfrm>
          <a:prstGeom prst="rect">
            <a:avLst/>
          </a:prstGeom>
        </p:spPr>
      </p:pic>
      <p:pic>
        <p:nvPicPr>
          <p:cNvPr id="3" name="Imagen 2">
            <a:extLst>
              <a:ext uri="{FF2B5EF4-FFF2-40B4-BE49-F238E27FC236}">
                <a16:creationId xmlns:a16="http://schemas.microsoft.com/office/drawing/2014/main" xmlns="" id="{50F8D781-F1D4-4F2F-9E1F-D759B500F5B1}"/>
              </a:ext>
            </a:extLst>
          </p:cNvPr>
          <p:cNvPicPr>
            <a:picLocks noChangeAspect="1"/>
          </p:cNvPicPr>
          <p:nvPr/>
        </p:nvPicPr>
        <p:blipFill>
          <a:blip r:embed="rId3"/>
          <a:stretch>
            <a:fillRect/>
          </a:stretch>
        </p:blipFill>
        <p:spPr>
          <a:xfrm>
            <a:off x="4581236" y="314035"/>
            <a:ext cx="4655127" cy="3001819"/>
          </a:xfrm>
          <a:prstGeom prst="rect">
            <a:avLst/>
          </a:prstGeom>
        </p:spPr>
      </p:pic>
      <p:pic>
        <p:nvPicPr>
          <p:cNvPr id="4" name="Imagen 3">
            <a:extLst>
              <a:ext uri="{FF2B5EF4-FFF2-40B4-BE49-F238E27FC236}">
                <a16:creationId xmlns:a16="http://schemas.microsoft.com/office/drawing/2014/main" xmlns="" id="{093A2EC4-F3CB-428F-A996-43137622DF49}"/>
              </a:ext>
            </a:extLst>
          </p:cNvPr>
          <p:cNvPicPr>
            <a:picLocks noChangeAspect="1"/>
          </p:cNvPicPr>
          <p:nvPr/>
        </p:nvPicPr>
        <p:blipFill>
          <a:blip r:embed="rId4"/>
          <a:stretch>
            <a:fillRect/>
          </a:stretch>
        </p:blipFill>
        <p:spPr>
          <a:xfrm>
            <a:off x="836468" y="3315855"/>
            <a:ext cx="3744768" cy="3214254"/>
          </a:xfrm>
          <a:prstGeom prst="rect">
            <a:avLst/>
          </a:prstGeom>
        </p:spPr>
      </p:pic>
      <p:pic>
        <p:nvPicPr>
          <p:cNvPr id="5" name="Imagen 4">
            <a:extLst>
              <a:ext uri="{FF2B5EF4-FFF2-40B4-BE49-F238E27FC236}">
                <a16:creationId xmlns:a16="http://schemas.microsoft.com/office/drawing/2014/main" xmlns="" id="{BDE5074F-7CCB-4C1E-ACF1-47B1F6EA9D6B}"/>
              </a:ext>
            </a:extLst>
          </p:cNvPr>
          <p:cNvPicPr>
            <a:picLocks noChangeAspect="1"/>
          </p:cNvPicPr>
          <p:nvPr/>
        </p:nvPicPr>
        <p:blipFill>
          <a:blip r:embed="rId5"/>
          <a:stretch>
            <a:fillRect/>
          </a:stretch>
        </p:blipFill>
        <p:spPr>
          <a:xfrm>
            <a:off x="4581235" y="3315854"/>
            <a:ext cx="4655127" cy="3214254"/>
          </a:xfrm>
          <a:prstGeom prst="rect">
            <a:avLst/>
          </a:prstGeom>
        </p:spPr>
      </p:pic>
    </p:spTree>
    <p:extLst>
      <p:ext uri="{BB962C8B-B14F-4D97-AF65-F5344CB8AC3E}">
        <p14:creationId xmlns:p14="http://schemas.microsoft.com/office/powerpoint/2010/main" val="2735265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212" y="327896"/>
            <a:ext cx="8911687" cy="1101659"/>
          </a:xfrm>
        </p:spPr>
        <p:txBody>
          <a:bodyPr>
            <a:normAutofit/>
          </a:bodyPr>
          <a:lstStyle/>
          <a:p>
            <a:pPr algn="ctr"/>
            <a:r>
              <a:rPr lang="es-CO" sz="4000" b="1" dirty="0"/>
              <a:t>PREGUNTAS CLAVES</a:t>
            </a:r>
            <a:endParaRPr lang="es-ES" sz="4000" b="1" dirty="0"/>
          </a:p>
        </p:txBody>
      </p:sp>
      <p:sp>
        <p:nvSpPr>
          <p:cNvPr id="3" name="Marcador de contenido 2"/>
          <p:cNvSpPr>
            <a:spLocks noGrp="1"/>
          </p:cNvSpPr>
          <p:nvPr>
            <p:ph idx="1"/>
          </p:nvPr>
        </p:nvSpPr>
        <p:spPr>
          <a:xfrm>
            <a:off x="2589212" y="1429555"/>
            <a:ext cx="8915400" cy="4906851"/>
          </a:xfrm>
        </p:spPr>
        <p:txBody>
          <a:bodyPr>
            <a:noAutofit/>
          </a:bodyPr>
          <a:lstStyle/>
          <a:p>
            <a:pPr marL="0" indent="0">
              <a:buNone/>
            </a:pPr>
            <a:r>
              <a:rPr lang="es-ES" sz="4000" dirty="0"/>
              <a:t>1. Qué se logró? 	 </a:t>
            </a:r>
          </a:p>
          <a:p>
            <a:pPr marL="0" lvl="0" indent="0" fontAlgn="base">
              <a:buNone/>
            </a:pPr>
            <a:r>
              <a:rPr lang="es-ES" sz="4000" dirty="0"/>
              <a:t>2. Cómo se logró? </a:t>
            </a:r>
          </a:p>
          <a:p>
            <a:pPr marL="0" lvl="0" indent="0" fontAlgn="base">
              <a:buNone/>
            </a:pPr>
            <a:r>
              <a:rPr lang="es-ES" sz="4000" dirty="0"/>
              <a:t>3. Qué se gastó? </a:t>
            </a:r>
          </a:p>
          <a:p>
            <a:pPr marL="0" lvl="0" indent="0" fontAlgn="base">
              <a:buNone/>
            </a:pPr>
            <a:r>
              <a:rPr lang="es-ES" sz="4000" dirty="0"/>
              <a:t>4. Cómo se gastó? </a:t>
            </a:r>
          </a:p>
          <a:p>
            <a:pPr marL="0" lvl="0" indent="0" fontAlgn="base">
              <a:buNone/>
            </a:pPr>
            <a:r>
              <a:rPr lang="es-ES" sz="4000" dirty="0"/>
              <a:t>5. Qué se proyecta a futuro en el establecimiento educativo? </a:t>
            </a:r>
          </a:p>
          <a:p>
            <a:endParaRPr lang="es-ES" sz="4000" dirty="0"/>
          </a:p>
        </p:txBody>
      </p:sp>
    </p:spTree>
    <p:extLst>
      <p:ext uri="{BB962C8B-B14F-4D97-AF65-F5344CB8AC3E}">
        <p14:creationId xmlns:p14="http://schemas.microsoft.com/office/powerpoint/2010/main" val="1211462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8824" y="800121"/>
            <a:ext cx="8911687" cy="998628"/>
          </a:xfrm>
        </p:spPr>
        <p:txBody>
          <a:bodyPr>
            <a:normAutofit/>
          </a:bodyPr>
          <a:lstStyle/>
          <a:p>
            <a:pPr algn="ctr"/>
            <a:r>
              <a:rPr lang="es-CO" sz="4000" b="1" dirty="0"/>
              <a:t>¿QUÉ SE LOGRO?</a:t>
            </a:r>
            <a:endParaRPr lang="es-ES" sz="4000" b="1" dirty="0"/>
          </a:p>
        </p:txBody>
      </p:sp>
      <p:sp>
        <p:nvSpPr>
          <p:cNvPr id="5" name="Marcador de contenido 4"/>
          <p:cNvSpPr>
            <a:spLocks noGrp="1"/>
          </p:cNvSpPr>
          <p:nvPr>
            <p:ph idx="1"/>
          </p:nvPr>
        </p:nvSpPr>
        <p:spPr>
          <a:xfrm>
            <a:off x="1005111" y="1798749"/>
            <a:ext cx="8915400" cy="4627808"/>
          </a:xfrm>
        </p:spPr>
        <p:txBody>
          <a:bodyPr>
            <a:normAutofit/>
          </a:bodyPr>
          <a:lstStyle/>
          <a:p>
            <a:pPr marL="0" indent="0" algn="ctr">
              <a:buNone/>
            </a:pPr>
            <a:r>
              <a:rPr lang="es-ES" sz="3200" dirty="0"/>
              <a:t>GESTION DIRECTIVA</a:t>
            </a:r>
          </a:p>
          <a:p>
            <a:pPr marL="0" indent="0">
              <a:buNone/>
            </a:pPr>
            <a:r>
              <a:rPr lang="es-ES" sz="3200" dirty="0"/>
              <a:t>Construcción, socialización y puesta en marcha del Plan de Mejoramiento 2017.</a:t>
            </a:r>
          </a:p>
          <a:p>
            <a:pPr marL="0" indent="0">
              <a:buNone/>
            </a:pPr>
            <a:endParaRPr lang="es-ES" sz="3200" dirty="0"/>
          </a:p>
        </p:txBody>
      </p:sp>
      <p:sp>
        <p:nvSpPr>
          <p:cNvPr id="3" name="Rectángulo 2"/>
          <p:cNvSpPr/>
          <p:nvPr/>
        </p:nvSpPr>
        <p:spPr>
          <a:xfrm>
            <a:off x="1005111" y="3417196"/>
            <a:ext cx="8362682" cy="2677656"/>
          </a:xfrm>
          <a:prstGeom prst="rect">
            <a:avLst/>
          </a:prstGeom>
        </p:spPr>
        <p:txBody>
          <a:bodyPr wrap="square">
            <a:spAutoFit/>
          </a:bodyPr>
          <a:lstStyle/>
          <a:p>
            <a:r>
              <a:rPr lang="es-CO" sz="2800" dirty="0"/>
              <a:t>Apropiación del programa Todos Aprender articulándolo a las TIC, para implementar proyectos de investigación con el fin de fortalecer la capacidad institucional para la investigación y el uso de las TIC.</a:t>
            </a:r>
            <a:br>
              <a:rPr lang="es-CO" sz="2800" dirty="0"/>
            </a:br>
            <a:endParaRPr lang="es-ES" sz="2800" dirty="0"/>
          </a:p>
        </p:txBody>
      </p:sp>
    </p:spTree>
    <p:extLst>
      <p:ext uri="{BB962C8B-B14F-4D97-AF65-F5344CB8AC3E}">
        <p14:creationId xmlns:p14="http://schemas.microsoft.com/office/powerpoint/2010/main" val="2093039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53296" y="653635"/>
            <a:ext cx="9109656" cy="4329390"/>
          </a:xfrm>
          <a:prstGeom prst="rect">
            <a:avLst/>
          </a:prstGeom>
        </p:spPr>
        <p:txBody>
          <a:bodyPr wrap="square">
            <a:spAutoFit/>
          </a:bodyPr>
          <a:lstStyle/>
          <a:p>
            <a:pPr lvl="0" fontAlgn="base">
              <a:lnSpc>
                <a:spcPct val="100000"/>
              </a:lnSpc>
              <a:spcAft>
                <a:spcPts val="1355"/>
              </a:spcAft>
              <a:buClr>
                <a:srgbClr val="A53010"/>
              </a:buClr>
              <a:buSzPts val="1800"/>
            </a:pPr>
            <a:r>
              <a:rPr lang="es-ES" sz="3600" dirty="0">
                <a:solidFill>
                  <a:srgbClr val="40404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Generación de un buen ambiente de trabajo.  </a:t>
            </a:r>
            <a:endParaRPr lang="es-ES" sz="3600" dirty="0">
              <a:solidFill>
                <a:srgbClr val="000000"/>
              </a:solidFill>
              <a:uFill>
                <a:solidFill>
                  <a:srgbClr val="000000"/>
                </a:solidFill>
              </a:uFill>
              <a:latin typeface="Wingdings 3" panose="05040102010807070707" pitchFamily="18" charset="2"/>
              <a:ea typeface="Wingdings 3" panose="05040102010807070707" pitchFamily="18" charset="2"/>
              <a:cs typeface="Wingdings 3" panose="05040102010807070707" pitchFamily="18" charset="2"/>
            </a:endParaRPr>
          </a:p>
          <a:p>
            <a:pPr lvl="0" fontAlgn="base">
              <a:lnSpc>
                <a:spcPct val="100000"/>
              </a:lnSpc>
              <a:spcAft>
                <a:spcPts val="1355"/>
              </a:spcAft>
              <a:buClr>
                <a:srgbClr val="A53010"/>
              </a:buClr>
              <a:buSzPts val="1800"/>
            </a:pPr>
            <a:r>
              <a:rPr lang="es-ES" sz="3600" dirty="0">
                <a:solidFill>
                  <a:srgbClr val="40404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Trabajo permanente para dinamizar la gestión de aula. </a:t>
            </a:r>
            <a:endParaRPr lang="es-ES" sz="3600" dirty="0">
              <a:solidFill>
                <a:srgbClr val="000000"/>
              </a:solidFill>
              <a:uFill>
                <a:solidFill>
                  <a:srgbClr val="000000"/>
                </a:solidFill>
              </a:uFill>
              <a:latin typeface="Wingdings 3" panose="05040102010807070707" pitchFamily="18" charset="2"/>
              <a:ea typeface="Wingdings 3" panose="05040102010807070707" pitchFamily="18" charset="2"/>
              <a:cs typeface="Wingdings 3" panose="05040102010807070707" pitchFamily="18" charset="2"/>
            </a:endParaRPr>
          </a:p>
          <a:p>
            <a:pPr lvl="0" fontAlgn="base">
              <a:lnSpc>
                <a:spcPct val="100000"/>
              </a:lnSpc>
              <a:spcAft>
                <a:spcPts val="1355"/>
              </a:spcAft>
              <a:buClr>
                <a:srgbClr val="A53010"/>
              </a:buClr>
              <a:buSzPts val="1800"/>
            </a:pPr>
            <a:r>
              <a:rPr lang="es-ES" sz="3600" dirty="0">
                <a:solidFill>
                  <a:srgbClr val="40404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Caracterización de los estudiantes por medio familiar, económico, social y situación de vulnerabilidad. </a:t>
            </a:r>
            <a:endParaRPr lang="es-ES" sz="3600" u="none" strike="noStrike" dirty="0">
              <a:solidFill>
                <a:srgbClr val="000000"/>
              </a:solidFill>
              <a:effectLst/>
              <a:uFill>
                <a:solidFill>
                  <a:srgbClr val="000000"/>
                </a:solidFill>
              </a:uFill>
              <a:latin typeface="Wingdings 3" panose="05040102010807070707" pitchFamily="18" charset="2"/>
              <a:ea typeface="Wingdings 3" panose="05040102010807070707" pitchFamily="18" charset="2"/>
              <a:cs typeface="Wingdings 3" panose="05040102010807070707" pitchFamily="18" charset="2"/>
            </a:endParaRPr>
          </a:p>
        </p:txBody>
      </p:sp>
      <p:sp>
        <p:nvSpPr>
          <p:cNvPr id="3" name="Rectángulo 2"/>
          <p:cNvSpPr/>
          <p:nvPr/>
        </p:nvSpPr>
        <p:spPr>
          <a:xfrm>
            <a:off x="1953296" y="4831604"/>
            <a:ext cx="9109656" cy="1754326"/>
          </a:xfrm>
          <a:prstGeom prst="rect">
            <a:avLst/>
          </a:prstGeom>
        </p:spPr>
        <p:txBody>
          <a:bodyPr wrap="square">
            <a:spAutoFit/>
          </a:bodyPr>
          <a:lstStyle/>
          <a:p>
            <a:r>
              <a:rPr lang="es-CO" sz="3600" dirty="0">
                <a:latin typeface="Century Gothic" panose="020B0502020202020204" pitchFamily="34" charset="0"/>
              </a:rPr>
              <a:t>Sistematización y actualización de la matricula en el Centro Educativo vigencia 2017 en el SIMAT.</a:t>
            </a:r>
            <a:endParaRPr lang="es-ES" sz="3600" dirty="0">
              <a:latin typeface="Century Gothic" panose="020B0502020202020204" pitchFamily="34" charset="0"/>
            </a:endParaRPr>
          </a:p>
        </p:txBody>
      </p:sp>
    </p:spTree>
    <p:extLst>
      <p:ext uri="{BB962C8B-B14F-4D97-AF65-F5344CB8AC3E}">
        <p14:creationId xmlns:p14="http://schemas.microsoft.com/office/powerpoint/2010/main" val="1431785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38141" y="1020193"/>
            <a:ext cx="7950558" cy="5037789"/>
          </a:xfrm>
          <a:prstGeom prst="rect">
            <a:avLst/>
          </a:prstGeom>
        </p:spPr>
        <p:txBody>
          <a:bodyPr wrap="square">
            <a:spAutoFit/>
          </a:bodyPr>
          <a:lstStyle/>
          <a:p>
            <a:pPr algn="ctr">
              <a:lnSpc>
                <a:spcPct val="115000"/>
              </a:lnSpc>
              <a:spcAft>
                <a:spcPts val="860"/>
              </a:spcAft>
            </a:pPr>
            <a:r>
              <a:rPr lang="es-ES" sz="2800" b="1" dirty="0">
                <a:solidFill>
                  <a:srgbClr val="000000"/>
                </a:solidFill>
                <a:latin typeface="+mj-lt"/>
                <a:ea typeface="Calibri" panose="020F0502020204030204" pitchFamily="34" charset="0"/>
                <a:cs typeface="Calibri" panose="020F0502020204030204" pitchFamily="34" charset="0"/>
              </a:rPr>
              <a:t>GESTION ACADEMICA </a:t>
            </a:r>
          </a:p>
          <a:p>
            <a:pPr lvl="0" algn="just" fontAlgn="base">
              <a:lnSpc>
                <a:spcPct val="115000"/>
              </a:lnSpc>
              <a:spcAft>
                <a:spcPts val="915"/>
              </a:spcAft>
              <a:buClr>
                <a:srgbClr val="A53010"/>
              </a:buClr>
              <a:buSzPts val="2200"/>
            </a:pPr>
            <a:r>
              <a:rPr lang="es-ES" sz="2400" dirty="0">
                <a:solidFill>
                  <a:srgbClr val="00000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Reorganización de la asignación académica  </a:t>
            </a:r>
            <a:endParaRPr lang="es-ES" sz="2400" dirty="0">
              <a:solidFill>
                <a:srgbClr val="000000"/>
              </a:solidFill>
              <a:uFill>
                <a:solidFill>
                  <a:srgbClr val="000000"/>
                </a:solidFill>
              </a:uFill>
              <a:latin typeface="Wingdings 3" panose="05040102010807070707" pitchFamily="18" charset="2"/>
              <a:ea typeface="Wingdings 3" panose="05040102010807070707" pitchFamily="18" charset="2"/>
              <a:cs typeface="Wingdings 3" panose="05040102010807070707" pitchFamily="18" charset="2"/>
            </a:endParaRPr>
          </a:p>
          <a:p>
            <a:pPr lvl="0" algn="just" fontAlgn="base">
              <a:lnSpc>
                <a:spcPct val="90000"/>
              </a:lnSpc>
              <a:spcAft>
                <a:spcPts val="920"/>
              </a:spcAft>
              <a:buClr>
                <a:srgbClr val="A53010"/>
              </a:buClr>
              <a:buSzPts val="2200"/>
            </a:pPr>
            <a:r>
              <a:rPr lang="es-ES" sz="2400" dirty="0">
                <a:solidFill>
                  <a:srgbClr val="00000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Implementación de los Planes de Mejoramiento a los estudiantes con dificultades aprobados por el Consejo Académico e introducidos en el SIE. </a:t>
            </a:r>
            <a:endParaRPr lang="es-ES" sz="2400" dirty="0">
              <a:solidFill>
                <a:srgbClr val="000000"/>
              </a:solidFill>
              <a:uFill>
                <a:solidFill>
                  <a:srgbClr val="000000"/>
                </a:solidFill>
              </a:uFill>
              <a:latin typeface="Wingdings 3" panose="05040102010807070707" pitchFamily="18" charset="2"/>
              <a:ea typeface="Wingdings 3" panose="05040102010807070707" pitchFamily="18" charset="2"/>
              <a:cs typeface="Wingdings 3" panose="05040102010807070707" pitchFamily="18" charset="2"/>
            </a:endParaRPr>
          </a:p>
          <a:p>
            <a:pPr lvl="0" algn="just" fontAlgn="base">
              <a:lnSpc>
                <a:spcPct val="90000"/>
              </a:lnSpc>
              <a:spcAft>
                <a:spcPts val="920"/>
              </a:spcAft>
              <a:buClr>
                <a:srgbClr val="A53010"/>
              </a:buClr>
              <a:buSzPts val="2200"/>
            </a:pPr>
            <a:r>
              <a:rPr lang="es-ES" sz="2400" dirty="0">
                <a:solidFill>
                  <a:srgbClr val="00000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Implementación del programa Todos a aprender PTA y del  Plan Nacional de lectura PNLE.</a:t>
            </a:r>
          </a:p>
          <a:p>
            <a:pPr lvl="0" algn="just" fontAlgn="base">
              <a:lnSpc>
                <a:spcPct val="90000"/>
              </a:lnSpc>
              <a:spcAft>
                <a:spcPts val="920"/>
              </a:spcAft>
              <a:buClr>
                <a:srgbClr val="A53010"/>
              </a:buClr>
              <a:buSzPts val="2200"/>
            </a:pPr>
            <a:r>
              <a:rPr lang="es-ES" sz="2400" dirty="0">
                <a:solidFill>
                  <a:srgbClr val="00000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Apoyo al programa COLECCIÓN SEMILLAS.   </a:t>
            </a:r>
            <a:endParaRPr lang="es-ES" sz="2400" dirty="0">
              <a:solidFill>
                <a:srgbClr val="000000"/>
              </a:solidFill>
              <a:uFill>
                <a:solidFill>
                  <a:srgbClr val="000000"/>
                </a:solidFill>
              </a:uFill>
              <a:latin typeface="Wingdings 3" panose="05040102010807070707" pitchFamily="18" charset="2"/>
              <a:ea typeface="Wingdings 3" panose="05040102010807070707" pitchFamily="18" charset="2"/>
              <a:cs typeface="Wingdings 3" panose="05040102010807070707" pitchFamily="18" charset="2"/>
            </a:endParaRPr>
          </a:p>
          <a:p>
            <a:pPr lvl="0" algn="just" fontAlgn="base">
              <a:lnSpc>
                <a:spcPct val="115000"/>
              </a:lnSpc>
              <a:spcAft>
                <a:spcPts val="690"/>
              </a:spcAft>
              <a:buClr>
                <a:srgbClr val="A53010"/>
              </a:buClr>
              <a:buSzPts val="2200"/>
            </a:pPr>
            <a:r>
              <a:rPr lang="es-ES" sz="2400" dirty="0">
                <a:solidFill>
                  <a:srgbClr val="00000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Estimulo a la excelencia estudiantil. </a:t>
            </a:r>
          </a:p>
          <a:p>
            <a:pPr lvl="0" algn="just" fontAlgn="base">
              <a:lnSpc>
                <a:spcPct val="115000"/>
              </a:lnSpc>
              <a:spcAft>
                <a:spcPts val="690"/>
              </a:spcAft>
              <a:buClr>
                <a:srgbClr val="A53010"/>
              </a:buClr>
              <a:buSzPts val="2200"/>
            </a:pPr>
            <a:r>
              <a:rPr lang="es-ES" sz="2400" dirty="0">
                <a:solidFill>
                  <a:srgbClr val="00000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Incentivo por el Índice Sintético de Calidad. </a:t>
            </a:r>
          </a:p>
          <a:p>
            <a:pPr marL="342900" lvl="0" indent="-342900" algn="just" fontAlgn="base">
              <a:lnSpc>
                <a:spcPct val="115000"/>
              </a:lnSpc>
              <a:spcAft>
                <a:spcPts val="690"/>
              </a:spcAft>
              <a:buClr>
                <a:srgbClr val="A53010"/>
              </a:buClr>
              <a:buSzPts val="2200"/>
              <a:buFont typeface="Wingdings" panose="05000000000000000000" pitchFamily="2" charset="2"/>
              <a:buChar char=""/>
            </a:pPr>
            <a:endParaRPr lang="es-ES" sz="2400" u="none" strike="noStrike" dirty="0">
              <a:solidFill>
                <a:srgbClr val="000000"/>
              </a:solidFill>
              <a:effectLst/>
              <a:uFill>
                <a:solidFill>
                  <a:srgbClr val="000000"/>
                </a:solidFill>
              </a:uFill>
              <a:latin typeface="Wingdings 3" panose="05040102010807070707" pitchFamily="18" charset="2"/>
              <a:ea typeface="Wingdings 3" panose="05040102010807070707" pitchFamily="18" charset="2"/>
              <a:cs typeface="Wingdings 3" panose="05040102010807070707" pitchFamily="18" charset="2"/>
            </a:endParaRPr>
          </a:p>
        </p:txBody>
      </p:sp>
    </p:spTree>
    <p:extLst>
      <p:ext uri="{BB962C8B-B14F-4D97-AF65-F5344CB8AC3E}">
        <p14:creationId xmlns:p14="http://schemas.microsoft.com/office/powerpoint/2010/main" val="1938661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541169" y="874415"/>
            <a:ext cx="7963437" cy="5016758"/>
          </a:xfrm>
          <a:prstGeom prst="rect">
            <a:avLst/>
          </a:prstGeom>
        </p:spPr>
        <p:txBody>
          <a:bodyPr wrap="square">
            <a:spAutoFit/>
          </a:bodyPr>
          <a:lstStyle/>
          <a:p>
            <a:r>
              <a:rPr lang="es-ES" sz="4000"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Desarrollo de acciones para potenciar en  los estudiantes del Centro Educativo el desarrollo de pensamiento, las competencias comunicativas, laborales, ciudadanas y valores, a través del desarrollo curricular.</a:t>
            </a:r>
            <a:endParaRPr lang="es-ES" sz="4000" dirty="0"/>
          </a:p>
        </p:txBody>
      </p:sp>
    </p:spTree>
    <p:extLst>
      <p:ext uri="{BB962C8B-B14F-4D97-AF65-F5344CB8AC3E}">
        <p14:creationId xmlns:p14="http://schemas.microsoft.com/office/powerpoint/2010/main" val="3897001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 sz="4400" b="1" dirty="0"/>
              <a:t>GESTION ADMINISTRATIVA Y FINANCIERA</a:t>
            </a:r>
            <a:r>
              <a:rPr lang="es-ES" sz="4400" dirty="0"/>
              <a:t> </a:t>
            </a:r>
            <a:r>
              <a:rPr lang="es-ES" dirty="0"/>
              <a:t/>
            </a:r>
            <a:br>
              <a:rPr lang="es-ES" dirty="0"/>
            </a:br>
            <a:endParaRPr lang="es-ES" dirty="0"/>
          </a:p>
        </p:txBody>
      </p:sp>
      <p:sp>
        <p:nvSpPr>
          <p:cNvPr id="3" name="Marcador de contenido 2"/>
          <p:cNvSpPr>
            <a:spLocks noGrp="1"/>
          </p:cNvSpPr>
          <p:nvPr>
            <p:ph idx="1"/>
          </p:nvPr>
        </p:nvSpPr>
        <p:spPr>
          <a:xfrm>
            <a:off x="934864" y="2124365"/>
            <a:ext cx="8915400" cy="4006222"/>
          </a:xfrm>
        </p:spPr>
        <p:txBody>
          <a:bodyPr>
            <a:normAutofit fontScale="92500" lnSpcReduction="10000"/>
          </a:bodyPr>
          <a:lstStyle/>
          <a:p>
            <a:pPr marL="0" indent="0">
              <a:buNone/>
            </a:pPr>
            <a:r>
              <a:rPr lang="es-CO" sz="2800" dirty="0"/>
              <a:t>Mantenimiento a los equipos de cómputos</a:t>
            </a:r>
          </a:p>
          <a:p>
            <a:pPr marL="0" lvl="0" indent="0">
              <a:buNone/>
            </a:pPr>
            <a:r>
              <a:rPr lang="es-ES" sz="2800" dirty="0"/>
              <a:t>Apoyo al Proyecto Plan Lector el cual pretende incentivar en los estudiantes de todas sedes el amor por la lectura y la escritura.</a:t>
            </a:r>
          </a:p>
          <a:p>
            <a:pPr marL="0" lvl="0" indent="0">
              <a:buNone/>
            </a:pPr>
            <a:r>
              <a:rPr lang="es-ES" sz="2800" dirty="0"/>
              <a:t>Adecuación y mantenimiento de plantas físicas de la institución.</a:t>
            </a:r>
          </a:p>
          <a:p>
            <a:pPr marL="0" indent="0">
              <a:buNone/>
            </a:pPr>
            <a:r>
              <a:rPr lang="es-ES" sz="2800" dirty="0">
                <a:solidFill>
                  <a:srgbClr val="40404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Actualización del inventario de bienes muebles de la institución. </a:t>
            </a:r>
          </a:p>
          <a:p>
            <a:pPr marL="0" indent="0">
              <a:buNone/>
            </a:pPr>
            <a:r>
              <a:rPr lang="es-CO" sz="2800" dirty="0">
                <a:solidFill>
                  <a:srgbClr val="40404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rPr>
              <a:t>Electrificación de la sede Alemania.</a:t>
            </a:r>
            <a:endParaRPr lang="es-ES" sz="2800" dirty="0">
              <a:solidFill>
                <a:srgbClr val="404040"/>
              </a:solidFill>
              <a:uFill>
                <a:solidFill>
                  <a:srgbClr val="000000"/>
                </a:solidFill>
              </a:uFill>
              <a:latin typeface="Century Gothic" panose="020B0502020202020204" pitchFamily="34" charset="0"/>
              <a:ea typeface="Century Gothic" panose="020B0502020202020204" pitchFamily="34" charset="0"/>
              <a:cs typeface="Century Gothic" panose="020B0502020202020204" pitchFamily="34" charset="0"/>
            </a:endParaRPr>
          </a:p>
          <a:p>
            <a:pPr marL="0" lvl="0" indent="0">
              <a:buNone/>
            </a:pPr>
            <a:endParaRPr lang="es-ES" sz="2800" dirty="0"/>
          </a:p>
          <a:p>
            <a:pPr lvl="0"/>
            <a:endParaRPr lang="es-ES" sz="2800" dirty="0"/>
          </a:p>
          <a:p>
            <a:endParaRPr lang="es-CO" sz="2800" dirty="0"/>
          </a:p>
          <a:p>
            <a:endParaRPr lang="es-ES" sz="2800" dirty="0"/>
          </a:p>
        </p:txBody>
      </p:sp>
    </p:spTree>
    <p:extLst>
      <p:ext uri="{BB962C8B-B14F-4D97-AF65-F5344CB8AC3E}">
        <p14:creationId xmlns:p14="http://schemas.microsoft.com/office/powerpoint/2010/main" val="1617959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6249" y="675626"/>
            <a:ext cx="8911687" cy="998628"/>
          </a:xfrm>
        </p:spPr>
        <p:txBody>
          <a:bodyPr>
            <a:normAutofit fontScale="90000"/>
          </a:bodyPr>
          <a:lstStyle/>
          <a:p>
            <a:pPr algn="ctr"/>
            <a:r>
              <a:rPr lang="es-ES" sz="4000" b="1" dirty="0"/>
              <a:t>GESTION DE LA COMUNIDAD</a:t>
            </a:r>
            <a:r>
              <a:rPr lang="es-ES" sz="4000" dirty="0"/>
              <a:t> </a:t>
            </a:r>
            <a:r>
              <a:rPr lang="es-ES" dirty="0"/>
              <a:t/>
            </a:r>
            <a:br>
              <a:rPr lang="es-ES" dirty="0"/>
            </a:br>
            <a:endParaRPr lang="es-ES" dirty="0"/>
          </a:p>
        </p:txBody>
      </p:sp>
      <p:sp>
        <p:nvSpPr>
          <p:cNvPr id="3" name="Marcador de contenido 2"/>
          <p:cNvSpPr>
            <a:spLocks noGrp="1"/>
          </p:cNvSpPr>
          <p:nvPr>
            <p:ph idx="1"/>
          </p:nvPr>
        </p:nvSpPr>
        <p:spPr>
          <a:xfrm>
            <a:off x="1172536" y="1455313"/>
            <a:ext cx="8915400" cy="4288484"/>
          </a:xfrm>
        </p:spPr>
        <p:txBody>
          <a:bodyPr>
            <a:noAutofit/>
          </a:bodyPr>
          <a:lstStyle/>
          <a:p>
            <a:pPr marL="0" lvl="0" indent="0" algn="just" fontAlgn="base">
              <a:buNone/>
            </a:pPr>
            <a:r>
              <a:rPr lang="es-ES" sz="2800" dirty="0"/>
              <a:t>Empoderamiento del Comité de Convivencia como instancia mediadora de conflictos, estudio y análisis de casos críticos. </a:t>
            </a:r>
          </a:p>
          <a:p>
            <a:pPr marL="0" lvl="0" indent="0" algn="just" fontAlgn="base">
              <a:buNone/>
            </a:pPr>
            <a:r>
              <a:rPr lang="es-ES" sz="2800" dirty="0"/>
              <a:t>Encuentros liderados por las orientadoras con los núcleos familiares para fortalecimiento de la comunicación entre padres e hijos. </a:t>
            </a:r>
          </a:p>
          <a:p>
            <a:pPr marL="0" lvl="0" indent="0" algn="just">
              <a:buNone/>
            </a:pPr>
            <a:r>
              <a:rPr lang="es-ES" sz="2800" dirty="0"/>
              <a:t>Seguimiento de Orientación de los casos de los estudiantes remitidos por problemas académicos y convivenciales. </a:t>
            </a:r>
          </a:p>
        </p:txBody>
      </p:sp>
    </p:spTree>
    <p:extLst>
      <p:ext uri="{BB962C8B-B14F-4D97-AF65-F5344CB8AC3E}">
        <p14:creationId xmlns:p14="http://schemas.microsoft.com/office/powerpoint/2010/main" val="2086243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xmlns="" id="{09C599BE-C466-4454-977C-37469D598E54}"/>
              </a:ext>
            </a:extLst>
          </p:cNvPr>
          <p:cNvPicPr>
            <a:picLocks noGrp="1" noChangeAspect="1"/>
          </p:cNvPicPr>
          <p:nvPr>
            <p:ph idx="1"/>
          </p:nvPr>
        </p:nvPicPr>
        <p:blipFill>
          <a:blip r:embed="rId2"/>
          <a:stretch>
            <a:fillRect/>
          </a:stretch>
        </p:blipFill>
        <p:spPr>
          <a:xfrm>
            <a:off x="677863" y="725055"/>
            <a:ext cx="4319010" cy="5407890"/>
          </a:xfrm>
          <a:prstGeom prst="rect">
            <a:avLst/>
          </a:prstGeom>
        </p:spPr>
      </p:pic>
      <p:pic>
        <p:nvPicPr>
          <p:cNvPr id="5" name="Imagen 4">
            <a:extLst>
              <a:ext uri="{FF2B5EF4-FFF2-40B4-BE49-F238E27FC236}">
                <a16:creationId xmlns:a16="http://schemas.microsoft.com/office/drawing/2014/main" xmlns="" id="{4CA7D642-BC96-40AC-A62D-8B1440353CEF}"/>
              </a:ext>
            </a:extLst>
          </p:cNvPr>
          <p:cNvPicPr>
            <a:picLocks noChangeAspect="1"/>
          </p:cNvPicPr>
          <p:nvPr/>
        </p:nvPicPr>
        <p:blipFill>
          <a:blip r:embed="rId3"/>
          <a:stretch>
            <a:fillRect/>
          </a:stretch>
        </p:blipFill>
        <p:spPr>
          <a:xfrm>
            <a:off x="4996873" y="725055"/>
            <a:ext cx="4823691" cy="2782597"/>
          </a:xfrm>
          <a:prstGeom prst="rect">
            <a:avLst/>
          </a:prstGeom>
        </p:spPr>
      </p:pic>
      <p:pic>
        <p:nvPicPr>
          <p:cNvPr id="6" name="Imagen 5">
            <a:extLst>
              <a:ext uri="{FF2B5EF4-FFF2-40B4-BE49-F238E27FC236}">
                <a16:creationId xmlns:a16="http://schemas.microsoft.com/office/drawing/2014/main" xmlns="" id="{64A0E2F5-B544-4B77-BDB5-86ED47928FDC}"/>
              </a:ext>
            </a:extLst>
          </p:cNvPr>
          <p:cNvPicPr>
            <a:picLocks noChangeAspect="1"/>
          </p:cNvPicPr>
          <p:nvPr/>
        </p:nvPicPr>
        <p:blipFill>
          <a:blip r:embed="rId4"/>
          <a:stretch>
            <a:fillRect/>
          </a:stretch>
        </p:blipFill>
        <p:spPr>
          <a:xfrm>
            <a:off x="4996873" y="3507652"/>
            <a:ext cx="4823691" cy="2625293"/>
          </a:xfrm>
          <a:prstGeom prst="rect">
            <a:avLst/>
          </a:prstGeom>
        </p:spPr>
      </p:pic>
    </p:spTree>
    <p:extLst>
      <p:ext uri="{BB962C8B-B14F-4D97-AF65-F5344CB8AC3E}">
        <p14:creationId xmlns:p14="http://schemas.microsoft.com/office/powerpoint/2010/main" val="3183540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CENTRO EDUCATIVO ALFONSO LOPEZ</a:t>
            </a:r>
            <a:endParaRPr lang="es-ES" dirty="0"/>
          </a:p>
        </p:txBody>
      </p:sp>
      <p:sp>
        <p:nvSpPr>
          <p:cNvPr id="3" name="Marcador de contenido 2"/>
          <p:cNvSpPr>
            <a:spLocks noGrp="1"/>
          </p:cNvSpPr>
          <p:nvPr>
            <p:ph idx="1"/>
          </p:nvPr>
        </p:nvSpPr>
        <p:spPr>
          <a:xfrm>
            <a:off x="2589212" y="1197735"/>
            <a:ext cx="8915400" cy="4713487"/>
          </a:xfrm>
        </p:spPr>
        <p:txBody>
          <a:bodyPr>
            <a:normAutofit fontScale="92500" lnSpcReduction="20000"/>
          </a:bodyPr>
          <a:lstStyle/>
          <a:p>
            <a:pPr lvl="0" fontAlgn="base"/>
            <a:endParaRPr lang="es-ES" dirty="0"/>
          </a:p>
          <a:p>
            <a:pPr marL="0" lvl="0" indent="0" fontAlgn="base">
              <a:buNone/>
            </a:pPr>
            <a:r>
              <a:rPr lang="es-ES" sz="1900" dirty="0">
                <a:latin typeface="+mj-lt"/>
              </a:rPr>
              <a:t>ENTIDAD TERRITORIAL: Córdoba </a:t>
            </a:r>
          </a:p>
          <a:p>
            <a:pPr marL="0" lvl="0" indent="0" fontAlgn="base">
              <a:buNone/>
            </a:pPr>
            <a:r>
              <a:rPr lang="es-ES" sz="1900" dirty="0">
                <a:latin typeface="+mj-lt"/>
              </a:rPr>
              <a:t>MUNICIPIO: Ayapél</a:t>
            </a:r>
          </a:p>
          <a:p>
            <a:pPr marL="0" lvl="0" indent="0" fontAlgn="base">
              <a:buNone/>
            </a:pPr>
            <a:r>
              <a:rPr lang="es-ES" sz="1900" dirty="0">
                <a:latin typeface="+mj-lt"/>
              </a:rPr>
              <a:t>DIRECCION: Corregimiento Alfonso López</a:t>
            </a:r>
          </a:p>
          <a:p>
            <a:pPr marL="0" lvl="0" indent="0" fontAlgn="base">
              <a:buNone/>
            </a:pPr>
            <a:r>
              <a:rPr lang="es-ES" sz="1900" dirty="0">
                <a:latin typeface="+mj-lt"/>
              </a:rPr>
              <a:t>MODALIDAD: Académica </a:t>
            </a:r>
          </a:p>
          <a:p>
            <a:pPr marL="0" lvl="0" indent="0" fontAlgn="base">
              <a:buNone/>
            </a:pPr>
            <a:r>
              <a:rPr lang="es-ES" sz="1900" dirty="0">
                <a:latin typeface="+mj-lt"/>
              </a:rPr>
              <a:t>NATURALEZA: Oficial </a:t>
            </a:r>
          </a:p>
          <a:p>
            <a:pPr marL="0" lvl="0" indent="0" fontAlgn="base">
              <a:buNone/>
            </a:pPr>
            <a:r>
              <a:rPr lang="es-ES" sz="1900" dirty="0">
                <a:latin typeface="+mj-lt"/>
              </a:rPr>
              <a:t>CALENDARIO: A </a:t>
            </a:r>
          </a:p>
          <a:p>
            <a:pPr marL="0" lvl="0" indent="0" fontAlgn="base">
              <a:buNone/>
            </a:pPr>
            <a:r>
              <a:rPr lang="es-ES" sz="1900" dirty="0">
                <a:latin typeface="+mj-lt"/>
              </a:rPr>
              <a:t>JORNADA: única</a:t>
            </a:r>
          </a:p>
          <a:p>
            <a:pPr marL="0" lvl="0" indent="0" fontAlgn="base">
              <a:buNone/>
            </a:pPr>
            <a:r>
              <a:rPr lang="es-ES" sz="1900" dirty="0">
                <a:latin typeface="+mj-lt"/>
              </a:rPr>
              <a:t>CARÁCTER: Mixto </a:t>
            </a:r>
          </a:p>
          <a:p>
            <a:pPr marL="0" lvl="0" indent="0" fontAlgn="base">
              <a:buNone/>
            </a:pPr>
            <a:r>
              <a:rPr lang="es-ES" sz="1900" dirty="0">
                <a:latin typeface="+mj-lt"/>
              </a:rPr>
              <a:t> RESOLUCION DE APROBACION Nº: 0491 de Abril 22 de 2013</a:t>
            </a:r>
          </a:p>
          <a:p>
            <a:pPr marL="0" lvl="0" indent="0" fontAlgn="base">
              <a:buNone/>
            </a:pPr>
            <a:r>
              <a:rPr lang="es-ES" sz="1900" dirty="0">
                <a:latin typeface="+mj-lt"/>
              </a:rPr>
              <a:t>NIVELES: Preescolar y Básica  </a:t>
            </a:r>
          </a:p>
          <a:p>
            <a:pPr marL="0" lvl="0" indent="0" fontAlgn="base">
              <a:buNone/>
            </a:pPr>
            <a:r>
              <a:rPr lang="es-ES" sz="1900" dirty="0">
                <a:latin typeface="+mj-lt"/>
              </a:rPr>
              <a:t>PROGRAMAS: Todos Aprender (PTA)</a:t>
            </a:r>
          </a:p>
          <a:p>
            <a:pPr marL="0" lvl="0" indent="0" fontAlgn="base">
              <a:buNone/>
            </a:pPr>
            <a:r>
              <a:rPr lang="es-ES" sz="1900" dirty="0">
                <a:latin typeface="+mj-lt"/>
              </a:rPr>
              <a:t>EMAIL: ee_22306800012101@hotmail.com</a:t>
            </a:r>
          </a:p>
          <a:p>
            <a:endParaRPr lang="es-ES" dirty="0"/>
          </a:p>
        </p:txBody>
      </p:sp>
    </p:spTree>
    <p:extLst>
      <p:ext uri="{BB962C8B-B14F-4D97-AF65-F5344CB8AC3E}">
        <p14:creationId xmlns:p14="http://schemas.microsoft.com/office/powerpoint/2010/main" val="206078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9222" y="701383"/>
            <a:ext cx="8911687" cy="1063022"/>
          </a:xfrm>
        </p:spPr>
        <p:txBody>
          <a:bodyPr>
            <a:normAutofit/>
          </a:bodyPr>
          <a:lstStyle/>
          <a:p>
            <a:pPr algn="ctr"/>
            <a:r>
              <a:rPr lang="es-CO" sz="4000" b="1" dirty="0"/>
              <a:t>¿CÓMO SE LOGRO?</a:t>
            </a:r>
            <a:endParaRPr lang="es-ES" sz="4000" b="1" dirty="0"/>
          </a:p>
        </p:txBody>
      </p:sp>
      <p:sp>
        <p:nvSpPr>
          <p:cNvPr id="3" name="Marcador de contenido 2"/>
          <p:cNvSpPr>
            <a:spLocks noGrp="1"/>
          </p:cNvSpPr>
          <p:nvPr>
            <p:ph idx="1"/>
          </p:nvPr>
        </p:nvSpPr>
        <p:spPr>
          <a:xfrm>
            <a:off x="1166732" y="2134831"/>
            <a:ext cx="8596668" cy="3880773"/>
          </a:xfrm>
        </p:spPr>
        <p:txBody>
          <a:bodyPr>
            <a:noAutofit/>
          </a:bodyPr>
          <a:lstStyle/>
          <a:p>
            <a:pPr marL="0" indent="0" algn="just">
              <a:buNone/>
            </a:pPr>
            <a:r>
              <a:rPr lang="es-ES" sz="3200" dirty="0"/>
              <a:t>Las metas formuladas en nuestro Plan de Mejoramiento 2017 se alcanzaron en un 90%; esto se logró  con el apoyo, compromiso y liderazgo del director, del equipo de Gestión Directiva, de los diferentes miembros del Gobierno Escolar y de todos los actores de la comunidad educativa. </a:t>
            </a:r>
          </a:p>
        </p:txBody>
      </p:sp>
    </p:spTree>
    <p:extLst>
      <p:ext uri="{BB962C8B-B14F-4D97-AF65-F5344CB8AC3E}">
        <p14:creationId xmlns:p14="http://schemas.microsoft.com/office/powerpoint/2010/main" val="2354510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5945" y="624110"/>
            <a:ext cx="8911687" cy="921355"/>
          </a:xfrm>
        </p:spPr>
        <p:txBody>
          <a:bodyPr>
            <a:normAutofit/>
          </a:bodyPr>
          <a:lstStyle/>
          <a:p>
            <a:pPr algn="ctr"/>
            <a:r>
              <a:rPr lang="es-CO" sz="4000" b="1" dirty="0"/>
              <a:t>¿ QUE SE GASTO?</a:t>
            </a:r>
            <a:endParaRPr lang="es-ES" sz="4000" b="1" dirty="0"/>
          </a:p>
        </p:txBody>
      </p:sp>
      <p:sp>
        <p:nvSpPr>
          <p:cNvPr id="3" name="Marcador de contenido 2"/>
          <p:cNvSpPr>
            <a:spLocks noGrp="1"/>
          </p:cNvSpPr>
          <p:nvPr>
            <p:ph idx="1"/>
          </p:nvPr>
        </p:nvSpPr>
        <p:spPr/>
        <p:txBody>
          <a:bodyPr/>
          <a:lstStyle/>
          <a:p>
            <a:pPr marL="0" lvl="0" indent="0" algn="ctr" fontAlgn="base">
              <a:buNone/>
            </a:pPr>
            <a:r>
              <a:rPr lang="es-ES" sz="3600" dirty="0"/>
              <a:t>PRESUPUESTO </a:t>
            </a:r>
          </a:p>
          <a:p>
            <a:pPr marL="0" lvl="0" indent="0" algn="ctr" fontAlgn="base">
              <a:buNone/>
            </a:pPr>
            <a:r>
              <a:rPr lang="es-ES" sz="3600" dirty="0"/>
              <a:t>INGRESOS </a:t>
            </a:r>
          </a:p>
          <a:p>
            <a:pPr marL="0" lvl="0" indent="0" algn="ctr" fontAlgn="base">
              <a:buNone/>
            </a:pPr>
            <a:r>
              <a:rPr lang="es-ES" sz="3600" dirty="0"/>
              <a:t>EGRESOS </a:t>
            </a:r>
          </a:p>
          <a:p>
            <a:pPr marL="0" lvl="0" indent="0" algn="ctr" fontAlgn="base">
              <a:buNone/>
            </a:pPr>
            <a:r>
              <a:rPr lang="es-ES" sz="3600" dirty="0"/>
              <a:t>BALANCES </a:t>
            </a:r>
          </a:p>
          <a:p>
            <a:endParaRPr lang="es-ES" dirty="0"/>
          </a:p>
        </p:txBody>
      </p:sp>
    </p:spTree>
    <p:extLst>
      <p:ext uri="{BB962C8B-B14F-4D97-AF65-F5344CB8AC3E}">
        <p14:creationId xmlns:p14="http://schemas.microsoft.com/office/powerpoint/2010/main" val="1556276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2603A442-536C-4BF7-A154-F2497B767ADD}"/>
              </a:ext>
            </a:extLst>
          </p:cNvPr>
          <p:cNvSpPr>
            <a:spLocks noGrp="1"/>
          </p:cNvSpPr>
          <p:nvPr>
            <p:ph idx="1"/>
          </p:nvPr>
        </p:nvSpPr>
        <p:spPr>
          <a:xfrm>
            <a:off x="677334" y="504203"/>
            <a:ext cx="8596668" cy="5537160"/>
          </a:xfrm>
        </p:spPr>
        <p:txBody>
          <a:bodyPr>
            <a:normAutofit fontScale="40000" lnSpcReduction="20000"/>
          </a:bodyPr>
          <a:lstStyle/>
          <a:p>
            <a:pPr marL="0" indent="0" algn="ctr">
              <a:buNone/>
            </a:pPr>
            <a:r>
              <a:rPr lang="es-CO" sz="4200" b="1" dirty="0"/>
              <a:t>EJECUCION FINANCIERA</a:t>
            </a:r>
            <a:endParaRPr lang="es-CO" sz="4200" dirty="0"/>
          </a:p>
          <a:p>
            <a:pPr marL="0" indent="0" algn="ctr">
              <a:buNone/>
            </a:pPr>
            <a:r>
              <a:rPr lang="es-CO" sz="4200" b="1" dirty="0"/>
              <a:t>VIGENCIA FISCAL AÑO 2017</a:t>
            </a:r>
            <a:endParaRPr lang="es-CO" sz="4200" dirty="0"/>
          </a:p>
          <a:p>
            <a:pPr marL="0" indent="0">
              <a:buNone/>
            </a:pPr>
            <a:r>
              <a:rPr lang="es-CO" sz="5000" dirty="0"/>
              <a:t>Objetivos: El Objetivo principal de la Institución Educativa, es Garantizar en una Forma Organizada, Eficaz y Eficiente los Recursos de los Fondos de Servicios Educativos y que esté encaminado al Mejoramiento de la calidad Académica en la Institución en un Periodo de Tiempo Determinado.</a:t>
            </a:r>
          </a:p>
          <a:p>
            <a:pPr marL="0" indent="0">
              <a:buNone/>
            </a:pPr>
            <a:r>
              <a:rPr lang="es-CO" sz="5000" dirty="0"/>
              <a:t>Principales Políticas de Ejecución: Adelantar todos y cada uno de los procesos contractuales, teniendo en cuenta los Principios de Igualdad, Moralidad, Eficiencia, Eficacia, Celeridad y Economía, establecido dentro del Marco de la Ley 80 de 1993 y la Ley 1150 de 2007, y los Decretos Reglamentarios 4791 de 2008 y 4807 de 2011.</a:t>
            </a:r>
          </a:p>
          <a:p>
            <a:pPr marL="0" indent="0">
              <a:buNone/>
            </a:pPr>
            <a:r>
              <a:rPr lang="es-CO" sz="5000" dirty="0"/>
              <a:t>Metodología para su Formación: Los Bienes y Servicios adquiridos por la Institución, se basan en las necesidades planteadas por las partes que intervienen en la Formación Académica y las que se presentan en forma Inesperada, necesarias para lograr una mejor prestación del servicio Escolar que conlleva al mejoramiento de la Calidad Académica y por ende lograr el Correcto Funcionamiento de la Institución.</a:t>
            </a:r>
          </a:p>
          <a:p>
            <a:pPr marL="0" indent="0">
              <a:buNone/>
            </a:pPr>
            <a:r>
              <a:rPr lang="es-CO" sz="5000" dirty="0"/>
              <a:t> </a:t>
            </a:r>
          </a:p>
          <a:p>
            <a:endParaRPr lang="es-CO" dirty="0"/>
          </a:p>
        </p:txBody>
      </p:sp>
    </p:spTree>
    <p:extLst>
      <p:ext uri="{BB962C8B-B14F-4D97-AF65-F5344CB8AC3E}">
        <p14:creationId xmlns:p14="http://schemas.microsoft.com/office/powerpoint/2010/main" val="4200129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E33F8487-8B18-48F8-9517-E38F58D25347}"/>
              </a:ext>
            </a:extLst>
          </p:cNvPr>
          <p:cNvSpPr>
            <a:spLocks noGrp="1"/>
          </p:cNvSpPr>
          <p:nvPr>
            <p:ph idx="1"/>
          </p:nvPr>
        </p:nvSpPr>
        <p:spPr>
          <a:xfrm>
            <a:off x="754246" y="905856"/>
            <a:ext cx="8596668" cy="5690984"/>
          </a:xfrm>
        </p:spPr>
        <p:txBody>
          <a:bodyPr>
            <a:normAutofit lnSpcReduction="10000"/>
          </a:bodyPr>
          <a:lstStyle/>
          <a:p>
            <a:pPr marL="0" indent="0">
              <a:buNone/>
            </a:pPr>
            <a:r>
              <a:rPr lang="es-CO" sz="2000" dirty="0"/>
              <a:t>La Ejecución se realiza teniendo en cuenta los principios de Economía, imparcialidad, Eficiencia, Necesidad y Efectividad, con el fin de garantizar el adecuado funcionamiento de la Institución y dentro de los Parámetros de Cantidad y Oportunidad. </a:t>
            </a:r>
          </a:p>
          <a:p>
            <a:pPr marL="0" indent="0">
              <a:buNone/>
            </a:pPr>
            <a:r>
              <a:rPr lang="es-CO" sz="2000" dirty="0"/>
              <a:t>El rector como Representante Legal y Primera Autoridad de la Institución es el Ordenador del Gasto y Tiene Facultades para Suscribir los Contratos necesarios para dar cumplimiento de los Objetivos trazados, con mira a cumplir con el Mejoramiento de la Calidad Académica en la Institución. </a:t>
            </a:r>
          </a:p>
          <a:p>
            <a:pPr marL="0" indent="0">
              <a:buNone/>
            </a:pPr>
            <a:r>
              <a:rPr lang="es-CO" sz="2000" dirty="0"/>
              <a:t>La Ejecución está proyectada con el objeto de cubrir las Necesidades de las Aéreas Misionales y de Apoyo a la Institución, teniendo en cuenta la estructura organizacional, siendo este un Establecimiento Público del orden Departamental </a:t>
            </a:r>
          </a:p>
          <a:p>
            <a:pPr marL="0" indent="0">
              <a:buNone/>
            </a:pPr>
            <a:r>
              <a:rPr lang="es-CO" sz="2000" dirty="0"/>
              <a:t>Periodo: Se elaboró para el Término de un año, teniendo en Cuenta los Consumos Históricos, los Compromisos y Necesidades  de la Institución Educativa y se estableció que su ejecución será Mensual izada.</a:t>
            </a:r>
          </a:p>
          <a:p>
            <a:pPr marL="0" indent="0">
              <a:buNone/>
            </a:pPr>
            <a:r>
              <a:rPr lang="es-CO" sz="2000" dirty="0"/>
              <a:t> </a:t>
            </a:r>
          </a:p>
          <a:p>
            <a:pPr marL="0" indent="0">
              <a:buNone/>
            </a:pPr>
            <a:r>
              <a:rPr lang="es-CO" dirty="0"/>
              <a:t> </a:t>
            </a:r>
          </a:p>
          <a:p>
            <a:endParaRPr lang="es-CO" dirty="0"/>
          </a:p>
        </p:txBody>
      </p:sp>
    </p:spTree>
    <p:extLst>
      <p:ext uri="{BB962C8B-B14F-4D97-AF65-F5344CB8AC3E}">
        <p14:creationId xmlns:p14="http://schemas.microsoft.com/office/powerpoint/2010/main" val="3326498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51B71B53-D4F9-45C4-A2D9-D02DF3940801}"/>
              </a:ext>
            </a:extLst>
          </p:cNvPr>
          <p:cNvSpPr>
            <a:spLocks noGrp="1"/>
          </p:cNvSpPr>
          <p:nvPr>
            <p:ph idx="1"/>
          </p:nvPr>
        </p:nvSpPr>
        <p:spPr>
          <a:xfrm>
            <a:off x="677334" y="324740"/>
            <a:ext cx="8596668" cy="6152972"/>
          </a:xfrm>
        </p:spPr>
        <p:txBody>
          <a:bodyPr>
            <a:normAutofit/>
          </a:bodyPr>
          <a:lstStyle/>
          <a:p>
            <a:pPr marL="0" indent="0">
              <a:buNone/>
            </a:pPr>
            <a:r>
              <a:rPr lang="es-CO" sz="2000" dirty="0"/>
              <a:t>Metodología: Primero se Realiza una Planeación de las Necesidades, para de esta forma realizar las Contrataciones y así adquirir los Bienes o servicios, todo esto basado en los datos Históricos de Consumo, este proceso es presentado ante el Consejo Directivo, para que estos decidan sobre los datos presentados y se tomen las correcciones o ajustes necesarios y dar cumplimiento al Mejoramiento de la Calidad Académica en la institución y dar la respectiva Aprobación y Publicación bajo los Principios de Igualdad, Moralidad, Eficiencia y Economía.</a:t>
            </a:r>
          </a:p>
          <a:p>
            <a:pPr marL="0" indent="0">
              <a:buNone/>
            </a:pPr>
            <a:r>
              <a:rPr lang="es-CO" sz="2000" dirty="0"/>
              <a:t>De acuerdo a lo anterior se determina la modalidad de Contratación, teniendo en cuenta la Ley 80 e 1993 y sus Decretos Reglamentarios.</a:t>
            </a:r>
          </a:p>
          <a:p>
            <a:pPr marL="0" indent="0">
              <a:buNone/>
            </a:pPr>
            <a:r>
              <a:rPr lang="es-CO" sz="2000" dirty="0"/>
              <a:t>Acciones de Control: El Rector de la Institución siempre debe dar información de las Acciones Ejecutadas, a toda la Comunidad y Miembros del Consejo Directivo, quienes califican dichas Acciones y por ende los Entes de Control de igual forma deben estar enterados de todos los procesos ejecutados en la institución.</a:t>
            </a:r>
          </a:p>
          <a:p>
            <a:pPr marL="0" indent="0">
              <a:buNone/>
            </a:pPr>
            <a:r>
              <a:rPr lang="es-CO" sz="2000" dirty="0"/>
              <a:t>Responsables: El Único Responsable de todos los Procesos ejecutados con respecto a l manejo de los Fondos de Servicios Educativos, de acuerdo al Plan de Compras, es el Rector de la Institución.</a:t>
            </a:r>
          </a:p>
          <a:p>
            <a:endParaRPr lang="es-CO" dirty="0"/>
          </a:p>
        </p:txBody>
      </p:sp>
    </p:spTree>
    <p:extLst>
      <p:ext uri="{BB962C8B-B14F-4D97-AF65-F5344CB8AC3E}">
        <p14:creationId xmlns:p14="http://schemas.microsoft.com/office/powerpoint/2010/main" val="2202431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xmlns="" id="{46B6EA11-AD9F-4488-9F76-4B38272AE7A0}"/>
              </a:ext>
            </a:extLst>
          </p:cNvPr>
          <p:cNvGraphicFramePr>
            <a:graphicFrameLocks noGrp="1"/>
          </p:cNvGraphicFramePr>
          <p:nvPr>
            <p:extLst>
              <p:ext uri="{D42A27DB-BD31-4B8C-83A1-F6EECF244321}">
                <p14:modId xmlns:p14="http://schemas.microsoft.com/office/powerpoint/2010/main" val="3650122089"/>
              </p:ext>
            </p:extLst>
          </p:nvPr>
        </p:nvGraphicFramePr>
        <p:xfrm>
          <a:off x="1975249" y="998751"/>
          <a:ext cx="5847715" cy="4869942"/>
        </p:xfrm>
        <a:graphic>
          <a:graphicData uri="http://schemas.openxmlformats.org/drawingml/2006/table">
            <a:tbl>
              <a:tblPr firstRow="1" firstCol="1" bandRow="1"/>
              <a:tblGrid>
                <a:gridCol w="4388584">
                  <a:extLst>
                    <a:ext uri="{9D8B030D-6E8A-4147-A177-3AD203B41FA5}">
                      <a16:colId xmlns:a16="http://schemas.microsoft.com/office/drawing/2014/main" xmlns="" val="3802765768"/>
                    </a:ext>
                  </a:extLst>
                </a:gridCol>
                <a:gridCol w="1459131">
                  <a:extLst>
                    <a:ext uri="{9D8B030D-6E8A-4147-A177-3AD203B41FA5}">
                      <a16:colId xmlns:a16="http://schemas.microsoft.com/office/drawing/2014/main" xmlns="" val="1468305217"/>
                    </a:ext>
                  </a:extLst>
                </a:gridCol>
              </a:tblGrid>
              <a:tr h="190500">
                <a:tc gridSpan="2">
                  <a:txBody>
                    <a:bodyPr/>
                    <a:lstStyle/>
                    <a:p>
                      <a:pPr algn="ctr">
                        <a:lnSpc>
                          <a:spcPct val="115000"/>
                        </a:lnSpc>
                        <a:spcAft>
                          <a:spcPts val="0"/>
                        </a:spcAft>
                      </a:pPr>
                      <a:r>
                        <a:rPr lang="es-ES"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EJECUCION PRESUPUESTAL DE INGRESOS</a:t>
                      </a:r>
                      <a:endParaRPr lang="es-CO"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xmlns="" val="1339098400"/>
                  </a:ext>
                </a:extLst>
              </a:tr>
              <a:tr h="190500">
                <a:tc>
                  <a:txBody>
                    <a:bodyPr/>
                    <a:lstStyle/>
                    <a:p>
                      <a:pP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SALDO INICIAL</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4.635,00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12708479"/>
                  </a:ext>
                </a:extLst>
              </a:tr>
              <a:tr h="190500">
                <a:tc>
                  <a:txBody>
                    <a:bodyPr/>
                    <a:lstStyle/>
                    <a:p>
                      <a:pP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CONSIGNACION CONPES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24.601.116,00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5293910"/>
                  </a:ext>
                </a:extLst>
              </a:tr>
              <a:tr h="190500">
                <a:tc>
                  <a:txBody>
                    <a:bodyPr/>
                    <a:lstStyle/>
                    <a:p>
                      <a:pP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INTERESES FINANCIEROS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99853840"/>
                  </a:ext>
                </a:extLst>
              </a:tr>
              <a:tr h="190500">
                <a:tc>
                  <a:txBody>
                    <a:bodyPr/>
                    <a:lstStyle/>
                    <a:p>
                      <a:pP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INGRESOS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24.605.763,00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3375137"/>
                  </a:ext>
                </a:extLst>
              </a:tr>
              <a:tr h="190500">
                <a:tc>
                  <a:txBody>
                    <a:bodyPr/>
                    <a:lstStyle/>
                    <a:p>
                      <a:pPr algn="ctr">
                        <a:lnSpc>
                          <a:spcPct val="115000"/>
                        </a:lnSpc>
                        <a:spcAft>
                          <a:spcPts val="0"/>
                        </a:spcAft>
                      </a:pPr>
                      <a:r>
                        <a:rPr lang="es-ES"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04329191"/>
                  </a:ext>
                </a:extLst>
              </a:tr>
              <a:tr h="190500">
                <a:tc gridSpan="2">
                  <a:txBody>
                    <a:bodyPr/>
                    <a:lstStyle/>
                    <a:p>
                      <a:pPr algn="ctr">
                        <a:lnSpc>
                          <a:spcPct val="115000"/>
                        </a:lnSpc>
                        <a:spcAft>
                          <a:spcPts val="0"/>
                        </a:spcAft>
                      </a:pPr>
                      <a:r>
                        <a:rPr lang="es-ES" sz="1600" b="1" dirty="0">
                          <a:effectLst/>
                          <a:latin typeface="Calibri" panose="020F0502020204030204" pitchFamily="34" charset="0"/>
                          <a:ea typeface="Times New Roman" panose="02020603050405020304" pitchFamily="18" charset="0"/>
                          <a:cs typeface="Times New Roman" panose="02020603050405020304" pitchFamily="18" charset="0"/>
                        </a:rPr>
                        <a:t>EJECUCION PRESUPUESTAL DE GASTOS E INVERSIONES</a:t>
                      </a:r>
                      <a:endParaRPr lang="es-CO"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xmlns="" val="1203152039"/>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ACTIVIDADES CIENTIFICAS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1.800.000,00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4141115"/>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COMISIONES, HONORARIOS Y SERVICIOS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2.600.000,00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79075733"/>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ENSERES Y EQUIPOS DE OFICINA</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8.654.400,00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4948674"/>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GASTOS FINANCIEROS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94.204,00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738465"/>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181.681,00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9131998"/>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INTANGIBLES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2.300.000,00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3580247"/>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MANTENIMIENTO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3.177.603,00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23404741"/>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MATERIALES Y SUMINISTROS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5.190.647,00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8055369"/>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PROYECTO DE TIEMPO LIBRE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500.000,00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8277442"/>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SEGUROS GENERALES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77.350,00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84683923"/>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TOTAL GASTOS E INVERSIONES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24.575.885,00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26002681"/>
                  </a:ext>
                </a:extLst>
              </a:tr>
              <a:tr h="190500">
                <a:tc>
                  <a:txBody>
                    <a:bodyPr/>
                    <a:lstStyle/>
                    <a:p>
                      <a:pPr>
                        <a:lnSpc>
                          <a:spcPct val="115000"/>
                        </a:lnSpc>
                      </a:pPr>
                      <a:endParaRPr lang="es-CO" sz="1100" dirty="0">
                        <a:effectLst/>
                        <a:latin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CO"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0303774"/>
                  </a:ext>
                </a:extLst>
              </a:tr>
              <a:tr h="1905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SALDO POR EJECUTAR</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29.878,00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97779620"/>
                  </a:ext>
                </a:extLst>
              </a:tr>
            </a:tbl>
          </a:graphicData>
        </a:graphic>
      </p:graphicFrame>
    </p:spTree>
    <p:extLst>
      <p:ext uri="{BB962C8B-B14F-4D97-AF65-F5344CB8AC3E}">
        <p14:creationId xmlns:p14="http://schemas.microsoft.com/office/powerpoint/2010/main" val="1518686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xmlns="" id="{981EF74F-CB4B-485C-A871-92A5876B0935}"/>
              </a:ext>
            </a:extLst>
          </p:cNvPr>
          <p:cNvGraphicFramePr>
            <a:graphicFrameLocks noGrp="1"/>
          </p:cNvGraphicFramePr>
          <p:nvPr>
            <p:extLst>
              <p:ext uri="{D42A27DB-BD31-4B8C-83A1-F6EECF244321}">
                <p14:modId xmlns:p14="http://schemas.microsoft.com/office/powerpoint/2010/main" val="3833057764"/>
              </p:ext>
            </p:extLst>
          </p:nvPr>
        </p:nvGraphicFramePr>
        <p:xfrm>
          <a:off x="2051810" y="609599"/>
          <a:ext cx="5847716" cy="5573268"/>
        </p:xfrm>
        <a:graphic>
          <a:graphicData uri="http://schemas.openxmlformats.org/drawingml/2006/table">
            <a:tbl>
              <a:tblPr firstRow="1" firstCol="1" bandRow="1"/>
              <a:tblGrid>
                <a:gridCol w="3239341">
                  <a:extLst>
                    <a:ext uri="{9D8B030D-6E8A-4147-A177-3AD203B41FA5}">
                      <a16:colId xmlns:a16="http://schemas.microsoft.com/office/drawing/2014/main" xmlns="" val="1327236399"/>
                    </a:ext>
                  </a:extLst>
                </a:gridCol>
                <a:gridCol w="1077027">
                  <a:extLst>
                    <a:ext uri="{9D8B030D-6E8A-4147-A177-3AD203B41FA5}">
                      <a16:colId xmlns:a16="http://schemas.microsoft.com/office/drawing/2014/main" xmlns="" val="794312665"/>
                    </a:ext>
                  </a:extLst>
                </a:gridCol>
                <a:gridCol w="1531348">
                  <a:extLst>
                    <a:ext uri="{9D8B030D-6E8A-4147-A177-3AD203B41FA5}">
                      <a16:colId xmlns:a16="http://schemas.microsoft.com/office/drawing/2014/main" xmlns="" val="2948190263"/>
                    </a:ext>
                  </a:extLst>
                </a:gridCol>
              </a:tblGrid>
              <a:tr h="190500">
                <a:tc gridSpan="3">
                  <a:txBody>
                    <a:bodyPr/>
                    <a:lstStyle/>
                    <a:p>
                      <a:pPr algn="ctr">
                        <a:lnSpc>
                          <a:spcPct val="115000"/>
                        </a:lnSpc>
                        <a:spcAft>
                          <a:spcPts val="0"/>
                        </a:spcAft>
                      </a:pPr>
                      <a:r>
                        <a:rPr lang="es-E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EJECUCION DETALLADA DE GASTOS E INVERSIONES</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41293261"/>
                  </a:ext>
                </a:extLst>
              </a:tr>
              <a:tr h="190500">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CONCEPTO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VALOR</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RUBRO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2840518"/>
                  </a:ext>
                </a:extLst>
              </a:tr>
              <a:tr h="295275">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a:effectLst/>
                          <a:latin typeface="Calibri" panose="020F0502020204030204" pitchFamily="34" charset="0"/>
                          <a:ea typeface="Times New Roman" panose="02020603050405020304" pitchFamily="18" charset="0"/>
                          <a:cs typeface="Times New Roman" panose="02020603050405020304" pitchFamily="18" charset="0"/>
                        </a:rPr>
                        <a:t>9.032,00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GASTOS FINANCIEROS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63471465"/>
                  </a:ext>
                </a:extLst>
              </a:tr>
              <a:tr h="295275">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a:effectLst/>
                          <a:latin typeface="Calibri" panose="020F0502020204030204" pitchFamily="34" charset="0"/>
                          <a:ea typeface="Times New Roman" panose="02020603050405020304" pitchFamily="18" charset="0"/>
                          <a:cs typeface="Times New Roman" panose="02020603050405020304" pitchFamily="18" charset="0"/>
                        </a:rPr>
                        <a:t>36,00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78715266"/>
                  </a:ext>
                </a:extLst>
              </a:tr>
              <a:tr h="295275">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ADQUISICION DE MATERIALES DE USO DIDACTICO EN AULAS DE CLASE DE LA INSTITUCION</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a:effectLst/>
                          <a:latin typeface="Calibri" panose="020F0502020204030204" pitchFamily="34" charset="0"/>
                          <a:ea typeface="Times New Roman" panose="02020603050405020304" pitchFamily="18" charset="0"/>
                          <a:cs typeface="Times New Roman" panose="02020603050405020304" pitchFamily="18" charset="0"/>
                        </a:rPr>
                        <a:t>1.822.650,00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MATERIALES Y SUMINISTROS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33084373"/>
                  </a:ext>
                </a:extLst>
              </a:tr>
              <a:tr h="190500">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ADQUISICION DE POLIZA DE MANEJO DE RECURSOS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a:effectLst/>
                          <a:latin typeface="Calibri" panose="020F0502020204030204" pitchFamily="34" charset="0"/>
                          <a:ea typeface="Times New Roman" panose="02020603050405020304" pitchFamily="18" charset="0"/>
                          <a:cs typeface="Times New Roman" panose="02020603050405020304" pitchFamily="18" charset="0"/>
                        </a:rPr>
                        <a:t>77.350,00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SEGUROS GENERALES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3829709"/>
                  </a:ext>
                </a:extLst>
              </a:tr>
              <a:tr h="295275">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REALIZACIO, ELABORACION Y PRESENTACION DE INFORMES GENERALES A ENTES DE CONTROL</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a:effectLst/>
                          <a:latin typeface="Calibri" panose="020F0502020204030204" pitchFamily="34" charset="0"/>
                          <a:ea typeface="Times New Roman" panose="02020603050405020304" pitchFamily="18" charset="0"/>
                          <a:cs typeface="Times New Roman" panose="02020603050405020304" pitchFamily="18" charset="0"/>
                        </a:rPr>
                        <a:t>1.300.000,00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COMISIONES, HONORARIOS Y SERVICIOS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19184238"/>
                  </a:ext>
                </a:extLst>
              </a:tr>
              <a:tr h="295275">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a:effectLst/>
                          <a:latin typeface="Calibri" panose="020F0502020204030204" pitchFamily="34" charset="0"/>
                          <a:ea typeface="Times New Roman" panose="02020603050405020304" pitchFamily="18" charset="0"/>
                          <a:cs typeface="Times New Roman" panose="02020603050405020304" pitchFamily="18" charset="0"/>
                        </a:rPr>
                        <a:t>12.800,00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1079648"/>
                  </a:ext>
                </a:extLst>
              </a:tr>
              <a:tr h="295275">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ADQUISICION DE ENSERES - IMPRESORA - DE USO ACADEMICO Y ADMINISTRATIVO EN LA INSTITUCION</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a:effectLst/>
                          <a:latin typeface="Calibri" panose="020F0502020204030204" pitchFamily="34" charset="0"/>
                          <a:ea typeface="Times New Roman" panose="02020603050405020304" pitchFamily="18" charset="0"/>
                          <a:cs typeface="Times New Roman" panose="02020603050405020304" pitchFamily="18" charset="0"/>
                        </a:rPr>
                        <a:t>650.000,00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ENSERES Y EQUIPOS DE OFICINA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86858717"/>
                  </a:ext>
                </a:extLst>
              </a:tr>
              <a:tr h="295275">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a:effectLst/>
                          <a:latin typeface="Calibri" panose="020F0502020204030204" pitchFamily="34" charset="0"/>
                          <a:ea typeface="Times New Roman" panose="02020603050405020304" pitchFamily="18" charset="0"/>
                          <a:cs typeface="Times New Roman" panose="02020603050405020304" pitchFamily="18" charset="0"/>
                        </a:rPr>
                        <a:t>2.600,00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9484881"/>
                  </a:ext>
                </a:extLst>
              </a:tr>
              <a:tr h="295275">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ADQUISICION DE ENSERES - SILLAS PLASTICAS - DE USO EEN AULAS DE CLASE DE LA INSTITUCION</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a:effectLst/>
                          <a:latin typeface="Calibri" panose="020F0502020204030204" pitchFamily="34" charset="0"/>
                          <a:ea typeface="Times New Roman" panose="02020603050405020304" pitchFamily="18" charset="0"/>
                          <a:cs typeface="Times New Roman" panose="02020603050405020304" pitchFamily="18" charset="0"/>
                        </a:rPr>
                        <a:t>750.000,00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ENSERES Y EQUIPOS DE OFICINA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05201950"/>
                  </a:ext>
                </a:extLst>
              </a:tr>
              <a:tr h="295275">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a:effectLst/>
                          <a:latin typeface="Calibri" panose="020F0502020204030204" pitchFamily="34" charset="0"/>
                          <a:ea typeface="Times New Roman" panose="02020603050405020304" pitchFamily="18" charset="0"/>
                          <a:cs typeface="Times New Roman" panose="02020603050405020304" pitchFamily="18" charset="0"/>
                        </a:rPr>
                        <a:t>3.000,00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366902"/>
                  </a:ext>
                </a:extLst>
              </a:tr>
              <a:tr h="295275">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12.000,00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72891780"/>
                  </a:ext>
                </a:extLst>
              </a:tr>
            </a:tbl>
          </a:graphicData>
        </a:graphic>
      </p:graphicFrame>
    </p:spTree>
    <p:extLst>
      <p:ext uri="{BB962C8B-B14F-4D97-AF65-F5344CB8AC3E}">
        <p14:creationId xmlns:p14="http://schemas.microsoft.com/office/powerpoint/2010/main" val="1778738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xmlns="" id="{8F102879-0F99-47AE-AA81-1A2532066F75}"/>
              </a:ext>
            </a:extLst>
          </p:cNvPr>
          <p:cNvGraphicFramePr>
            <a:graphicFrameLocks noGrp="1"/>
          </p:cNvGraphicFramePr>
          <p:nvPr>
            <p:extLst>
              <p:ext uri="{D42A27DB-BD31-4B8C-83A1-F6EECF244321}">
                <p14:modId xmlns:p14="http://schemas.microsoft.com/office/powerpoint/2010/main" val="3820843324"/>
              </p:ext>
            </p:extLst>
          </p:nvPr>
        </p:nvGraphicFramePr>
        <p:xfrm>
          <a:off x="2052161" y="692209"/>
          <a:ext cx="5847716" cy="5719544"/>
        </p:xfrm>
        <a:graphic>
          <a:graphicData uri="http://schemas.openxmlformats.org/drawingml/2006/table">
            <a:tbl>
              <a:tblPr firstRow="1" firstCol="1" bandRow="1"/>
              <a:tblGrid>
                <a:gridCol w="3239341">
                  <a:extLst>
                    <a:ext uri="{9D8B030D-6E8A-4147-A177-3AD203B41FA5}">
                      <a16:colId xmlns:a16="http://schemas.microsoft.com/office/drawing/2014/main" xmlns="" val="1464673326"/>
                    </a:ext>
                  </a:extLst>
                </a:gridCol>
                <a:gridCol w="1077027">
                  <a:extLst>
                    <a:ext uri="{9D8B030D-6E8A-4147-A177-3AD203B41FA5}">
                      <a16:colId xmlns:a16="http://schemas.microsoft.com/office/drawing/2014/main" xmlns="" val="1186969831"/>
                    </a:ext>
                  </a:extLst>
                </a:gridCol>
                <a:gridCol w="1531348">
                  <a:extLst>
                    <a:ext uri="{9D8B030D-6E8A-4147-A177-3AD203B41FA5}">
                      <a16:colId xmlns:a16="http://schemas.microsoft.com/office/drawing/2014/main" xmlns="" val="3175764521"/>
                    </a:ext>
                  </a:extLst>
                </a:gridCol>
              </a:tblGrid>
              <a:tr h="5669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ADQUISICION DE MATERIALES DE USO DIDACTICO EN AULAS DE CLASE Y EN ENSERES DE LA INSTITUCION</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1.200.000,00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MATERIALES Y SUMINISTROS</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58595658"/>
                  </a:ext>
                </a:extLst>
              </a:tr>
              <a:tr h="566900">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MATERIALES- CRAYOLAS-LAPICES-BORRADORES- PINTURAS- PINCELES  - PARA PROYECTO DE TIEMPO LIBRE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500.000,00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PROYECTO DE TIEMPO LIBRE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7746508"/>
                  </a:ext>
                </a:extLst>
              </a:tr>
              <a:tr h="566900">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REALIZACIO, ELABORACION Y PRESENTACION DE INFORMES GENERALES A ENTES DE CONTROL</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1.300.000,00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COMISIONES, HONORARIOS Y SERVICIOS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72635525"/>
                  </a:ext>
                </a:extLst>
              </a:tr>
              <a:tr h="566900">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EQUIPO DE AMPLIFICACION DE USO EN ACTIVIDADES VARIAS DE COMUNICACIÓN EN LA INSTITUCION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929.700,00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ENSERES Y EQUIPOS DE OFICINA</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79508387"/>
                  </a:ext>
                </a:extLst>
              </a:tr>
              <a:tr h="641268">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MANTENIMIENTO DE REDES ELECTRICAS, AIRES ACONDICIONADOS, VENTILADORES DE TECHO DE LA SEDE CUCHILLO Y PPAL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2.525.603,00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MANTENIMIENTO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4473932"/>
                  </a:ext>
                </a:extLst>
              </a:tr>
              <a:tr h="566900">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MANTENIMIENTO DE SILLAS UNIPERSONALES 30 DE USO EN AULAS DE LA INSTITUCION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652.000,00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MANTENIMIENTO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6845561"/>
                  </a:ext>
                </a:extLst>
              </a:tr>
              <a:tr h="566900">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33.600,00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83137140"/>
                  </a:ext>
                </a:extLst>
              </a:tr>
              <a:tr h="566900">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MATERIALES PARA USO EN LA INSTITUCION- IMPRESOS, FOTOCOPIAS TRANSCRIPCIONES, ENTRE OTROS</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868.285,00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MATERIALES Y SUMINISTROS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55161448"/>
                  </a:ext>
                </a:extLst>
              </a:tr>
            </a:tbl>
          </a:graphicData>
        </a:graphic>
      </p:graphicFrame>
    </p:spTree>
    <p:extLst>
      <p:ext uri="{BB962C8B-B14F-4D97-AF65-F5344CB8AC3E}">
        <p14:creationId xmlns:p14="http://schemas.microsoft.com/office/powerpoint/2010/main" val="2232780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xmlns="" id="{8E5C2AFC-9225-44FB-AE4B-45950288770E}"/>
              </a:ext>
            </a:extLst>
          </p:cNvPr>
          <p:cNvGraphicFramePr>
            <a:graphicFrameLocks noGrp="1"/>
          </p:cNvGraphicFramePr>
          <p:nvPr>
            <p:extLst>
              <p:ext uri="{D42A27DB-BD31-4B8C-83A1-F6EECF244321}">
                <p14:modId xmlns:p14="http://schemas.microsoft.com/office/powerpoint/2010/main" val="3332258953"/>
              </p:ext>
            </p:extLst>
          </p:nvPr>
        </p:nvGraphicFramePr>
        <p:xfrm>
          <a:off x="2052161" y="700754"/>
          <a:ext cx="5847716" cy="5760828"/>
        </p:xfrm>
        <a:graphic>
          <a:graphicData uri="http://schemas.openxmlformats.org/drawingml/2006/table">
            <a:tbl>
              <a:tblPr firstRow="1" firstCol="1" bandRow="1"/>
              <a:tblGrid>
                <a:gridCol w="3239341">
                  <a:extLst>
                    <a:ext uri="{9D8B030D-6E8A-4147-A177-3AD203B41FA5}">
                      <a16:colId xmlns:a16="http://schemas.microsoft.com/office/drawing/2014/main" xmlns="" val="3236405204"/>
                    </a:ext>
                  </a:extLst>
                </a:gridCol>
                <a:gridCol w="1077027">
                  <a:extLst>
                    <a:ext uri="{9D8B030D-6E8A-4147-A177-3AD203B41FA5}">
                      <a16:colId xmlns:a16="http://schemas.microsoft.com/office/drawing/2014/main" xmlns="" val="2021395277"/>
                    </a:ext>
                  </a:extLst>
                </a:gridCol>
                <a:gridCol w="1531348">
                  <a:extLst>
                    <a:ext uri="{9D8B030D-6E8A-4147-A177-3AD203B41FA5}">
                      <a16:colId xmlns:a16="http://schemas.microsoft.com/office/drawing/2014/main" xmlns="" val="735628443"/>
                    </a:ext>
                  </a:extLst>
                </a:gridCol>
              </a:tblGrid>
              <a:tr h="693456">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ADQUISICION DE ENSERES DE SUOS EN RESTAURANTE ESCOLAR DE LA INSTITUCION</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1.936.100,00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ENSERES Y EQUIPOS DE OFICINA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07037140"/>
                  </a:ext>
                </a:extLst>
              </a:tr>
              <a:tr h="693456">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ADQUISICION DE EQUIPO DE TRANSPORTE DE ESTUDIANTES DE LA INSTITUCION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2.138.600,00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ENSERES Y EQUIPOS DE OFICINA</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78090735"/>
                  </a:ext>
                </a:extLst>
              </a:tr>
              <a:tr h="693456">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14.000,00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5752113"/>
                  </a:ext>
                </a:extLst>
              </a:tr>
              <a:tr h="693456">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MATERIALES PARA MANTENIMIENTO DE CERRAMIENTO DE TODA LA INSTITUCION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187.000,00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MATERIALES Y SUMINISTROS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10204285"/>
                  </a:ext>
                </a:extLst>
              </a:tr>
              <a:tr h="693456">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MATERIAL PARA MANTENIMIENTO DE INFRAESTRUCTURA - PISOS DE LA INSTITUCION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304.712,00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MATERIALES Y SUMINISTROS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84924953"/>
                  </a:ext>
                </a:extLst>
              </a:tr>
              <a:tr h="693456">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9.200,00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42943973"/>
                  </a:ext>
                </a:extLst>
              </a:tr>
              <a:tr h="693456">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 ADQUISICION DE PLATAFORMA DE USO EN SISTEMATIZACION DE NOTAS DE LA INSTITUCION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2.300.000,00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INTANGIBLES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52253811"/>
                  </a:ext>
                </a:extLst>
              </a:tr>
              <a:tr h="693456">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ADQUISICION DE ENSERES DE SUOS EN RESTAURANTE ESCOLAR DE LA INSTITUCION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1.800.000,00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ENSERES Y EQUIPOS DE OFICINA</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54876962"/>
                  </a:ext>
                </a:extLst>
              </a:tr>
            </a:tbl>
          </a:graphicData>
        </a:graphic>
      </p:graphicFrame>
    </p:spTree>
    <p:extLst>
      <p:ext uri="{BB962C8B-B14F-4D97-AF65-F5344CB8AC3E}">
        <p14:creationId xmlns:p14="http://schemas.microsoft.com/office/powerpoint/2010/main" val="282677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xmlns="" id="{ADE6CB6C-FEF1-4A48-BE64-F2F5669A8899}"/>
              </a:ext>
            </a:extLst>
          </p:cNvPr>
          <p:cNvGraphicFramePr>
            <a:graphicFrameLocks noGrp="1"/>
          </p:cNvGraphicFramePr>
          <p:nvPr>
            <p:extLst>
              <p:ext uri="{D42A27DB-BD31-4B8C-83A1-F6EECF244321}">
                <p14:modId xmlns:p14="http://schemas.microsoft.com/office/powerpoint/2010/main" val="2190169771"/>
              </p:ext>
            </p:extLst>
          </p:nvPr>
        </p:nvGraphicFramePr>
        <p:xfrm>
          <a:off x="2051810" y="609600"/>
          <a:ext cx="5847716" cy="5267240"/>
        </p:xfrm>
        <a:graphic>
          <a:graphicData uri="http://schemas.openxmlformats.org/drawingml/2006/table">
            <a:tbl>
              <a:tblPr firstRow="1" firstCol="1" bandRow="1"/>
              <a:tblGrid>
                <a:gridCol w="3239341">
                  <a:extLst>
                    <a:ext uri="{9D8B030D-6E8A-4147-A177-3AD203B41FA5}">
                      <a16:colId xmlns:a16="http://schemas.microsoft.com/office/drawing/2014/main" xmlns="" val="3341803391"/>
                    </a:ext>
                  </a:extLst>
                </a:gridCol>
                <a:gridCol w="1077027">
                  <a:extLst>
                    <a:ext uri="{9D8B030D-6E8A-4147-A177-3AD203B41FA5}">
                      <a16:colId xmlns:a16="http://schemas.microsoft.com/office/drawing/2014/main" xmlns="" val="1228298460"/>
                    </a:ext>
                  </a:extLst>
                </a:gridCol>
                <a:gridCol w="1531348">
                  <a:extLst>
                    <a:ext uri="{9D8B030D-6E8A-4147-A177-3AD203B41FA5}">
                      <a16:colId xmlns:a16="http://schemas.microsoft.com/office/drawing/2014/main" xmlns="" val="703468475"/>
                    </a:ext>
                  </a:extLst>
                </a:gridCol>
              </a:tblGrid>
              <a:tr h="580718">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MATERIAL DE USO EN ENSERES - IMPRESORAS TINTA DE USO EN LA INSTITUCION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108.000,00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MATERIALES Y SUMINISTROS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11905243"/>
                  </a:ext>
                </a:extLst>
              </a:tr>
              <a:tr h="580718">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ADQUISICION DE ENSERES DE SUOS EN RESTAURANTE ESCOLAR DE LA INSTITUCION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450.000,00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ENSERES Y EQUIPOS DE OFICINA</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51760018"/>
                  </a:ext>
                </a:extLst>
              </a:tr>
              <a:tr h="580718">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84.104,00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6357410"/>
                  </a:ext>
                </a:extLst>
              </a:tr>
              <a:tr h="580718">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MATERIALES PARA REALIZAR ACTIVIDADES DE GRADUACION EN LA INSTITUCION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1.200.000,00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ACTIVIDADES CIENTIFICAS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48049926"/>
                  </a:ext>
                </a:extLst>
              </a:tr>
              <a:tr h="580718">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MATERIAL PARA USO EN ACTIVIDADES ACADEICAS Y ADMINISTRATIVAS - TINTAS - LIBRETAS</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600.000,00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ACTIVIDADES CIENTIFICAS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03389621"/>
                  </a:ext>
                </a:extLst>
              </a:tr>
              <a:tr h="580718">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MATERIAL PARA USO EN ACTIVIDADES ACADEICAS Y ADMINISTRATIVAS - UTILES DE USO ESCOLAR</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700.000,00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MATERIALES Y SUMINISTROS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77256572"/>
                  </a:ext>
                </a:extLst>
              </a:tr>
              <a:tr h="580718">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10.341,00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GRAVAMEN FINANCIERO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52572656"/>
                  </a:ext>
                </a:extLst>
              </a:tr>
              <a:tr h="580718">
                <a:tc>
                  <a:txBody>
                    <a:bodyPr/>
                    <a:lstStyle/>
                    <a:p>
                      <a:pP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GASTOS RELACIONADOPS CON EL MANEJO DE RECURSOS EN ENTIDAD FINANCIERA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effectLst/>
                          <a:latin typeface="Calibri" panose="020F0502020204030204" pitchFamily="34" charset="0"/>
                          <a:ea typeface="Times New Roman" panose="02020603050405020304" pitchFamily="18" charset="0"/>
                          <a:cs typeface="Times New Roman" panose="02020603050405020304" pitchFamily="18" charset="0"/>
                        </a:rPr>
                        <a:t>85.172,00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effectLst/>
                          <a:latin typeface="Calibri" panose="020F0502020204030204" pitchFamily="34" charset="0"/>
                          <a:ea typeface="Times New Roman" panose="02020603050405020304" pitchFamily="18" charset="0"/>
                          <a:cs typeface="Times New Roman" panose="02020603050405020304" pitchFamily="18" charset="0"/>
                        </a:rPr>
                        <a:t>GASTOS FINANCIEROS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2690166"/>
                  </a:ext>
                </a:extLst>
              </a:tr>
            </a:tbl>
          </a:graphicData>
        </a:graphic>
      </p:graphicFrame>
    </p:spTree>
    <p:extLst>
      <p:ext uri="{BB962C8B-B14F-4D97-AF65-F5344CB8AC3E}">
        <p14:creationId xmlns:p14="http://schemas.microsoft.com/office/powerpoint/2010/main" val="163045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DCFD3158-FD00-4DD1-B373-AEB03B814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657" y="1505526"/>
            <a:ext cx="4288013" cy="4045527"/>
          </a:xfrm>
          <a:prstGeom prst="rect">
            <a:avLst/>
          </a:prstGeom>
        </p:spPr>
      </p:pic>
      <p:pic>
        <p:nvPicPr>
          <p:cNvPr id="7" name="Imagen 6">
            <a:extLst>
              <a:ext uri="{FF2B5EF4-FFF2-40B4-BE49-F238E27FC236}">
                <a16:creationId xmlns:a16="http://schemas.microsoft.com/office/drawing/2014/main" xmlns="" id="{64B99C65-0CBC-4933-A35F-A97800E7C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1" y="1505527"/>
            <a:ext cx="4087056" cy="4045528"/>
          </a:xfrm>
          <a:prstGeom prst="rect">
            <a:avLst/>
          </a:prstGeom>
        </p:spPr>
      </p:pic>
    </p:spTree>
    <p:extLst>
      <p:ext uri="{BB962C8B-B14F-4D97-AF65-F5344CB8AC3E}">
        <p14:creationId xmlns:p14="http://schemas.microsoft.com/office/powerpoint/2010/main" val="2519166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4A0137A-6E16-41A9-83AA-F040D5DDE3ED}"/>
              </a:ext>
            </a:extLst>
          </p:cNvPr>
          <p:cNvPicPr>
            <a:picLocks noChangeAspect="1"/>
          </p:cNvPicPr>
          <p:nvPr/>
        </p:nvPicPr>
        <p:blipFill>
          <a:blip r:embed="rId2"/>
          <a:stretch>
            <a:fillRect/>
          </a:stretch>
        </p:blipFill>
        <p:spPr>
          <a:xfrm>
            <a:off x="4935714" y="321973"/>
            <a:ext cx="4605450" cy="6214054"/>
          </a:xfrm>
          <a:prstGeom prst="rect">
            <a:avLst/>
          </a:prstGeom>
        </p:spPr>
      </p:pic>
      <p:pic>
        <p:nvPicPr>
          <p:cNvPr id="6" name="Imagen 5">
            <a:extLst>
              <a:ext uri="{FF2B5EF4-FFF2-40B4-BE49-F238E27FC236}">
                <a16:creationId xmlns:a16="http://schemas.microsoft.com/office/drawing/2014/main" xmlns="" id="{CDE63AE7-5DAF-4273-B35A-BD7D2ED4FBA9}"/>
              </a:ext>
            </a:extLst>
          </p:cNvPr>
          <p:cNvPicPr>
            <a:picLocks noChangeAspect="1"/>
          </p:cNvPicPr>
          <p:nvPr/>
        </p:nvPicPr>
        <p:blipFill>
          <a:blip r:embed="rId3"/>
          <a:stretch>
            <a:fillRect/>
          </a:stretch>
        </p:blipFill>
        <p:spPr>
          <a:xfrm>
            <a:off x="692182" y="321974"/>
            <a:ext cx="4243532" cy="6282026"/>
          </a:xfrm>
          <a:prstGeom prst="rect">
            <a:avLst/>
          </a:prstGeom>
        </p:spPr>
      </p:pic>
    </p:spTree>
    <p:extLst>
      <p:ext uri="{BB962C8B-B14F-4D97-AF65-F5344CB8AC3E}">
        <p14:creationId xmlns:p14="http://schemas.microsoft.com/office/powerpoint/2010/main" val="4277703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2615" y="635177"/>
            <a:ext cx="8911687" cy="1080752"/>
          </a:xfrm>
        </p:spPr>
        <p:txBody>
          <a:bodyPr>
            <a:normAutofit/>
          </a:bodyPr>
          <a:lstStyle/>
          <a:p>
            <a:r>
              <a:rPr lang="es-CO" dirty="0"/>
              <a:t>  ¿</a:t>
            </a:r>
            <a:r>
              <a:rPr lang="es-CO" sz="4000" dirty="0"/>
              <a:t>QUE ES RENDICION DE CUENTAS?</a:t>
            </a:r>
            <a:endParaRPr lang="es-ES" sz="4000" dirty="0"/>
          </a:p>
        </p:txBody>
      </p:sp>
      <p:sp>
        <p:nvSpPr>
          <p:cNvPr id="3" name="Marcador de contenido 2"/>
          <p:cNvSpPr>
            <a:spLocks noGrp="1"/>
          </p:cNvSpPr>
          <p:nvPr>
            <p:ph idx="1"/>
          </p:nvPr>
        </p:nvSpPr>
        <p:spPr>
          <a:xfrm>
            <a:off x="1558902" y="1491803"/>
            <a:ext cx="8915400" cy="4432298"/>
          </a:xfrm>
        </p:spPr>
        <p:txBody>
          <a:bodyPr>
            <a:noAutofit/>
          </a:bodyPr>
          <a:lstStyle/>
          <a:p>
            <a:pPr marL="0" indent="0">
              <a:buNone/>
            </a:pPr>
            <a:r>
              <a:rPr lang="es-CO" sz="2400" dirty="0"/>
              <a:t>“La rendición de cuentas es el proceso en el cual las administraciones publicas del orden Nacional y Territorial y los servidores públicos comunican, explican y argumentan sus acciones a la sociedad” (MEN,2007). La conforma el conjunto de acciones planificadas y su puesta en marcha por las Instituciones del Estado con el objeto de informar a la sociedad acerca de las acciones y resultados producto de su gestión y permite recibir aportes de los ciudadanos para mejorar su desempeño.</a:t>
            </a:r>
          </a:p>
          <a:p>
            <a:endParaRPr lang="es-ES" sz="2800" dirty="0"/>
          </a:p>
        </p:txBody>
      </p:sp>
    </p:spTree>
    <p:extLst>
      <p:ext uri="{BB962C8B-B14F-4D97-AF65-F5344CB8AC3E}">
        <p14:creationId xmlns:p14="http://schemas.microsoft.com/office/powerpoint/2010/main" val="274006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s-ES" dirty="0"/>
              <a:t>REFERENTES PARA LA RENDICION DE </a:t>
            </a:r>
            <a:br>
              <a:rPr lang="es-ES" dirty="0"/>
            </a:br>
            <a:r>
              <a:rPr lang="es-ES" dirty="0"/>
              <a:t>	CUENTAS </a:t>
            </a:r>
            <a:br>
              <a:rPr lang="es-ES" dirty="0"/>
            </a:br>
            <a:endParaRPr lang="es-ES" dirty="0"/>
          </a:p>
        </p:txBody>
      </p:sp>
      <p:sp>
        <p:nvSpPr>
          <p:cNvPr id="3" name="Marcador de contenido 2"/>
          <p:cNvSpPr>
            <a:spLocks noGrp="1"/>
          </p:cNvSpPr>
          <p:nvPr>
            <p:ph idx="1"/>
          </p:nvPr>
        </p:nvSpPr>
        <p:spPr/>
        <p:txBody>
          <a:bodyPr>
            <a:noAutofit/>
          </a:bodyPr>
          <a:lstStyle/>
          <a:p>
            <a:pPr marL="0" lvl="0" indent="0" fontAlgn="base">
              <a:buNone/>
            </a:pPr>
            <a:r>
              <a:rPr lang="es-ES" sz="2600" b="1" dirty="0"/>
              <a:t>Principios constitucionales</a:t>
            </a:r>
            <a:r>
              <a:rPr lang="es-ES" sz="2600" dirty="0"/>
              <a:t>: transparencia, responsabilidad, eficacia, eficiencia e imparcialidad y participación ciudadana en el manejo de los recursos públicos y los proyectos presentados.  </a:t>
            </a:r>
          </a:p>
          <a:p>
            <a:pPr marL="0" lvl="0" indent="0" fontAlgn="base">
              <a:buNone/>
            </a:pPr>
            <a:r>
              <a:rPr lang="es-ES" sz="2600" b="1" dirty="0"/>
              <a:t>Documentos de política: </a:t>
            </a:r>
            <a:r>
              <a:rPr lang="es-ES" sz="2600" dirty="0"/>
              <a:t>Plan Nacional de Desarrollo, Plan de Desarrollo Territorial, Plan Educativo Institucional, Plan de Mejoramiento Institucional. </a:t>
            </a:r>
          </a:p>
        </p:txBody>
      </p:sp>
    </p:spTree>
    <p:extLst>
      <p:ext uri="{BB962C8B-B14F-4D97-AF65-F5344CB8AC3E}">
        <p14:creationId xmlns:p14="http://schemas.microsoft.com/office/powerpoint/2010/main" val="1723014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96944" y="1523982"/>
            <a:ext cx="7997371" cy="3539430"/>
          </a:xfrm>
          <a:prstGeom prst="rect">
            <a:avLst/>
          </a:prstGeom>
        </p:spPr>
        <p:txBody>
          <a:bodyPr wrap="square">
            <a:spAutoFit/>
          </a:bodyPr>
          <a:lstStyle/>
          <a:p>
            <a:pPr algn="ctr"/>
            <a:r>
              <a:rPr lang="es-E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MARCO LEGAL</a:t>
            </a:r>
            <a:endParaRPr lang="es-E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s-ES" sz="3200" dirty="0">
                <a:solidFill>
                  <a:srgbClr val="000000"/>
                </a:solidFill>
                <a:effectLst/>
                <a:latin typeface="+mj-lt"/>
                <a:ea typeface="Calibri" panose="020F0502020204030204" pitchFamily="34" charset="0"/>
                <a:cs typeface="Arial" panose="020B0604020202020204" pitchFamily="34" charset="0"/>
              </a:rPr>
              <a:t>Constitución Política, Ley 115 de 1994, Ley 715 de 2001, la Ley 489 de 1998 y la Ley 1474 de 2011, Decreto 4791 de 2008, Decreto 1860 de 1994, Directiva Ministerial No. 22 del 21 de julio de 2010. </a:t>
            </a:r>
            <a:endParaRPr lang="es-ES" sz="3200" dirty="0">
              <a:latin typeface="+mj-lt"/>
              <a:cs typeface="Arial" panose="020B0604020202020204" pitchFamily="34" charset="0"/>
            </a:endParaRPr>
          </a:p>
        </p:txBody>
      </p:sp>
    </p:spTree>
    <p:extLst>
      <p:ext uri="{BB962C8B-B14F-4D97-AF65-F5344CB8AC3E}">
        <p14:creationId xmlns:p14="http://schemas.microsoft.com/office/powerpoint/2010/main" val="383901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s-CO" sz="4000" dirty="0"/>
              <a:t>CENTRO EDUCATIVO ALFONSO LOPEZ</a:t>
            </a:r>
            <a:endParaRPr lang="es-ES" sz="4000" dirty="0"/>
          </a:p>
        </p:txBody>
      </p:sp>
      <p:sp>
        <p:nvSpPr>
          <p:cNvPr id="3" name="Marcador de contenido 2"/>
          <p:cNvSpPr>
            <a:spLocks noGrp="1"/>
          </p:cNvSpPr>
          <p:nvPr>
            <p:ph idx="1"/>
          </p:nvPr>
        </p:nvSpPr>
        <p:spPr/>
        <p:txBody>
          <a:bodyPr>
            <a:normAutofit fontScale="92500" lnSpcReduction="20000"/>
          </a:bodyPr>
          <a:lstStyle/>
          <a:p>
            <a:pPr marL="0" indent="0">
              <a:buNone/>
            </a:pPr>
            <a:r>
              <a:rPr lang="es-CO" sz="3600" dirty="0"/>
              <a:t>Sede Alfonso López (Sede Principal)</a:t>
            </a:r>
          </a:p>
          <a:p>
            <a:pPr marL="0" indent="0">
              <a:buNone/>
            </a:pPr>
            <a:r>
              <a:rPr lang="es-CO" sz="3600" dirty="0"/>
              <a:t>Sede Alemania</a:t>
            </a:r>
          </a:p>
          <a:p>
            <a:pPr marL="0" indent="0">
              <a:buNone/>
            </a:pPr>
            <a:r>
              <a:rPr lang="es-CO" sz="3600" dirty="0"/>
              <a:t>Sede Las Marías</a:t>
            </a:r>
          </a:p>
          <a:p>
            <a:pPr marL="0" indent="0">
              <a:buNone/>
            </a:pPr>
            <a:r>
              <a:rPr lang="es-CO" sz="3600" dirty="0"/>
              <a:t>Sede Santa Elena</a:t>
            </a:r>
          </a:p>
          <a:p>
            <a:pPr marL="0" indent="0">
              <a:buNone/>
            </a:pPr>
            <a:r>
              <a:rPr lang="es-CO" sz="3600" dirty="0"/>
              <a:t>Sede El Pañuelo</a:t>
            </a:r>
          </a:p>
          <a:p>
            <a:pPr marL="0" indent="0">
              <a:buNone/>
            </a:pPr>
            <a:r>
              <a:rPr lang="es-CO" sz="3600" dirty="0"/>
              <a:t>Sede El Cuchillo</a:t>
            </a:r>
          </a:p>
          <a:p>
            <a:pPr marL="0" indent="0">
              <a:buNone/>
            </a:pPr>
            <a:r>
              <a:rPr lang="es-CO" sz="3600" dirty="0"/>
              <a:t>Sede La Mina</a:t>
            </a:r>
            <a:endParaRPr lang="es-ES" sz="3600" dirty="0"/>
          </a:p>
        </p:txBody>
      </p:sp>
    </p:spTree>
    <p:extLst>
      <p:ext uri="{BB962C8B-B14F-4D97-AF65-F5344CB8AC3E}">
        <p14:creationId xmlns:p14="http://schemas.microsoft.com/office/powerpoint/2010/main" val="301378523"/>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323</TotalTime>
  <Words>2202</Words>
  <Application>Microsoft Office PowerPoint</Application>
  <PresentationFormat>Personalizado</PresentationFormat>
  <Paragraphs>255</Paragraphs>
  <Slides>39</Slides>
  <Notes>0</Notes>
  <HiddenSlides>0</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Faceta</vt:lpstr>
      <vt:lpstr>Presentación de PowerPoint</vt:lpstr>
      <vt:lpstr>Presentación de PowerPoint</vt:lpstr>
      <vt:lpstr>CENTRO EDUCATIVO ALFONSO LOPEZ</vt:lpstr>
      <vt:lpstr>Presentación de PowerPoint</vt:lpstr>
      <vt:lpstr>Presentación de PowerPoint</vt:lpstr>
      <vt:lpstr>  ¿QUE ES RENDICION DE CUENTAS?</vt:lpstr>
      <vt:lpstr>REFERENTES PARA LA RENDICION DE   CUENTAS  </vt:lpstr>
      <vt:lpstr>Presentación de PowerPoint</vt:lpstr>
      <vt:lpstr>CENTRO EDUCATIVO ALFONSO LOPEZ</vt:lpstr>
      <vt:lpstr>Presentación de PowerPoint</vt:lpstr>
      <vt:lpstr>CIERRE DE BRECHAS</vt:lpstr>
      <vt:lpstr>Presentación de PowerPoint</vt:lpstr>
      <vt:lpstr>Porcentaje de educadores participando en el plan de formación: De 16 educadores que abarca la planta de personal ninguno se capacitó durante el año lectivo, correspondiente al 0% (segunda lengua, diplomatura, especialización). De el 100% de los estudiantes que son 274, reprobaron 23 que son el 8.3% distribuidos de la siguiente manera:   </vt:lpstr>
      <vt:lpstr>Sede Principal: Reprobaron 4 estudiantes equivalentes al 1.3%. Sede Alemania: Reprobó un estudiante correspondiente al 0.3%. Sede La Mina: reprobaron 5 estudiantes que equivale al 1.8%. Sede Las Marías : Reprobaron 5 estudiantes que corresponde al 1.8%. Sede Pañuelo: Reprobaron 4 estudiantes para un 1.3%. Sede El Cuchillo: Reprobaron 4 estudiantes para un 1.8%.</vt:lpstr>
      <vt:lpstr>Del 100% de los estudiantes que son 274 desertaron 10 que equivale al 3.6% distribuidos así: Sede Principal: desertaron 8 estudiantes correspondiente al 2.9%. Sede La Mina: Desertó un estudiante equivalente al 0.36%. Sede El Pañuelo: Desertó un estudiante que corresponde al 0.36%.</vt:lpstr>
      <vt:lpstr>INNOVACION Y PERTINENCIA</vt:lpstr>
      <vt:lpstr>Gracias a la Gratuidad, el 100% de los estudiantes poseen una silla en optimas condiciones para el buen desempeño de sus labores académicas diarias. Cabe resaltar que de 26 estudiantes que llegan por vía terrestre desde veredas circunvecinas fueron dotados con bicicletas para su desplazamiento 13, equivalente al 50% y así estar supliendo esta necesidad. </vt:lpstr>
      <vt:lpstr>Presentación de PowerPoint</vt:lpstr>
      <vt:lpstr>Presentación de PowerPoint</vt:lpstr>
      <vt:lpstr>MODELO DE GESTION</vt:lpstr>
      <vt:lpstr>Presentación de PowerPoint</vt:lpstr>
      <vt:lpstr>PREGUNTAS CLAVES</vt:lpstr>
      <vt:lpstr>¿QUÉ SE LOGRO?</vt:lpstr>
      <vt:lpstr>Presentación de PowerPoint</vt:lpstr>
      <vt:lpstr>Presentación de PowerPoint</vt:lpstr>
      <vt:lpstr>Presentación de PowerPoint</vt:lpstr>
      <vt:lpstr>GESTION ADMINISTRATIVA Y FINANCIERA  </vt:lpstr>
      <vt:lpstr>GESTION DE LA COMUNIDAD  </vt:lpstr>
      <vt:lpstr>Presentación de PowerPoint</vt:lpstr>
      <vt:lpstr>¿CÓMO SE LOGRO?</vt:lpstr>
      <vt:lpstr>¿ QUE SE GASTO?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Administrator</dc:creator>
  <cp:lastModifiedBy>FERNANDO ROSSI</cp:lastModifiedBy>
  <cp:revision>45</cp:revision>
  <dcterms:created xsi:type="dcterms:W3CDTF">2017-07-12T23:45:55Z</dcterms:created>
  <dcterms:modified xsi:type="dcterms:W3CDTF">2018-04-04T14:50:58Z</dcterms:modified>
</cp:coreProperties>
</file>