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96" r:id="rId3"/>
    <p:sldId id="29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00" r:id="rId35"/>
    <p:sldId id="287" r:id="rId36"/>
    <p:sldId id="299" r:id="rId37"/>
    <p:sldId id="298"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1948" autoAdjust="0"/>
  </p:normalViewPr>
  <p:slideViewPr>
    <p:cSldViewPr snapToGrid="0">
      <p:cViewPr>
        <p:scale>
          <a:sx n="74" d="100"/>
          <a:sy n="74" d="100"/>
        </p:scale>
        <p:origin x="-1092"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90126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377270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467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2754925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305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3481026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418428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24561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198430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480C2B-AA8C-49DC-B53A-1A1DF5473A2E}" type="datetimeFigureOut">
              <a:rPr lang="es-CO" smtClean="0"/>
              <a:t>14/03/2018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255324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E480C2B-AA8C-49DC-B53A-1A1DF5473A2E}" type="datetimeFigureOut">
              <a:rPr lang="es-CO" smtClean="0"/>
              <a:t>14/03/2018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192764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E480C2B-AA8C-49DC-B53A-1A1DF5473A2E}" type="datetimeFigureOut">
              <a:rPr lang="es-CO" smtClean="0"/>
              <a:t>14/03/2018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77308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E480C2B-AA8C-49DC-B53A-1A1DF5473A2E}" type="datetimeFigureOut">
              <a:rPr lang="es-CO" smtClean="0"/>
              <a:t>14/03/2018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159605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80C2B-AA8C-49DC-B53A-1A1DF5473A2E}" type="datetimeFigureOut">
              <a:rPr lang="es-CO" smtClean="0"/>
              <a:t>14/03/2018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177870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480C2B-AA8C-49DC-B53A-1A1DF5473A2E}" type="datetimeFigureOut">
              <a:rPr lang="es-CO" smtClean="0"/>
              <a:t>14/03/2018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92ECF07-5733-4C50-8EA3-E9CE7839AA48}" type="slidenum">
              <a:rPr lang="es-CO" smtClean="0"/>
              <a:t>‹Nº›</a:t>
            </a:fld>
            <a:endParaRPr lang="es-CO"/>
          </a:p>
        </p:txBody>
      </p:sp>
    </p:spTree>
    <p:extLst>
      <p:ext uri="{BB962C8B-B14F-4D97-AF65-F5344CB8AC3E}">
        <p14:creationId xmlns:p14="http://schemas.microsoft.com/office/powerpoint/2010/main" val="245047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92ECF07-5733-4C50-8EA3-E9CE7839AA48}" type="slidenum">
              <a:rPr lang="es-CO" smtClean="0"/>
              <a:t>‹Nº›</a:t>
            </a:fld>
            <a:endParaRPr lang="es-CO"/>
          </a:p>
        </p:txBody>
      </p:sp>
      <p:sp>
        <p:nvSpPr>
          <p:cNvPr id="5" name="Date Placeholder 4"/>
          <p:cNvSpPr>
            <a:spLocks noGrp="1"/>
          </p:cNvSpPr>
          <p:nvPr>
            <p:ph type="dt" sz="half" idx="10"/>
          </p:nvPr>
        </p:nvSpPr>
        <p:spPr/>
        <p:txBody>
          <a:bodyPr/>
          <a:lstStyle/>
          <a:p>
            <a:fld id="{0E480C2B-AA8C-49DC-B53A-1A1DF5473A2E}" type="datetimeFigureOut">
              <a:rPr lang="es-CO" smtClean="0"/>
              <a:t>14/03/2018</a:t>
            </a:fld>
            <a:endParaRPr lang="es-CO"/>
          </a:p>
        </p:txBody>
      </p:sp>
    </p:spTree>
    <p:extLst>
      <p:ext uri="{BB962C8B-B14F-4D97-AF65-F5344CB8AC3E}">
        <p14:creationId xmlns:p14="http://schemas.microsoft.com/office/powerpoint/2010/main" val="303599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480C2B-AA8C-49DC-B53A-1A1DF5473A2E}" type="datetimeFigureOut">
              <a:rPr lang="es-CO" smtClean="0"/>
              <a:t>14/03/2018</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92ECF07-5733-4C50-8EA3-E9CE7839AA48}" type="slidenum">
              <a:rPr lang="es-CO" smtClean="0"/>
              <a:t>‹Nº›</a:t>
            </a:fld>
            <a:endParaRPr lang="es-CO"/>
          </a:p>
        </p:txBody>
      </p:sp>
    </p:spTree>
    <p:extLst>
      <p:ext uri="{BB962C8B-B14F-4D97-AF65-F5344CB8AC3E}">
        <p14:creationId xmlns:p14="http://schemas.microsoft.com/office/powerpoint/2010/main" val="42648497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19250" y="323850"/>
            <a:ext cx="8972550" cy="584775"/>
          </a:xfrm>
          <a:prstGeom prst="rect">
            <a:avLst/>
          </a:prstGeom>
          <a:noFill/>
        </p:spPr>
        <p:txBody>
          <a:bodyPr wrap="square" rtlCol="0">
            <a:spAutoFit/>
          </a:bodyPr>
          <a:lstStyle/>
          <a:p>
            <a:pPr algn="ctr"/>
            <a:r>
              <a:rPr lang="es-CO" sz="3200" dirty="0" smtClean="0">
                <a:latin typeface="Arial" panose="020B0604020202020204" pitchFamily="34" charset="0"/>
                <a:cs typeface="Arial" panose="020B0604020202020204" pitchFamily="34" charset="0"/>
              </a:rPr>
              <a:t>CENTRO EDUCATIVO LAS CRUCES</a:t>
            </a:r>
            <a:endParaRPr lang="es-CO" sz="32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035" y="1049438"/>
            <a:ext cx="8188687" cy="4913212"/>
          </a:xfrm>
          <a:prstGeom prst="rect">
            <a:avLst/>
          </a:prstGeom>
        </p:spPr>
      </p:pic>
    </p:spTree>
    <p:extLst>
      <p:ext uri="{BB962C8B-B14F-4D97-AF65-F5344CB8AC3E}">
        <p14:creationId xmlns:p14="http://schemas.microsoft.com/office/powerpoint/2010/main" val="1595355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28750" y="628650"/>
            <a:ext cx="9067800" cy="5847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OBJETIVOS DE LA RENDICION DE CUENTAS</a:t>
            </a:r>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1619250" y="2113686"/>
            <a:ext cx="8248650" cy="2308324"/>
          </a:xfrm>
          <a:prstGeom prst="rect">
            <a:avLst/>
          </a:prstGeom>
        </p:spPr>
        <p:txBody>
          <a:bodyPr wrap="square">
            <a:spAutoFit/>
          </a:bodyPr>
          <a:lstStyle/>
          <a:p>
            <a:pPr algn="just"/>
            <a:r>
              <a:rPr lang="es-CO" sz="2400" dirty="0" smtClean="0">
                <a:latin typeface="Arial" panose="020B0604020202020204" pitchFamily="34" charset="0"/>
                <a:cs typeface="Arial" panose="020B0604020202020204" pitchFamily="34" charset="0"/>
              </a:rPr>
              <a:t>En este sentido la rendición de cuentas es un proceso de “doble vía” en el cual los Servidores del Estado tienen la obligación de </a:t>
            </a:r>
            <a:r>
              <a:rPr lang="es-CO" sz="2400" b="1" dirty="0" smtClean="0">
                <a:solidFill>
                  <a:schemeClr val="tx1"/>
                </a:solidFill>
                <a:latin typeface="Arial" panose="020B0604020202020204" pitchFamily="34" charset="0"/>
                <a:cs typeface="Arial" panose="020B0604020202020204" pitchFamily="34" charset="0"/>
              </a:rPr>
              <a:t>informar y responder por su gestión</a:t>
            </a:r>
            <a:r>
              <a:rPr lang="es-CO" sz="2400" dirty="0" smtClean="0">
                <a:latin typeface="Arial" panose="020B0604020202020204" pitchFamily="34" charset="0"/>
                <a:cs typeface="Arial" panose="020B0604020202020204" pitchFamily="34" charset="0"/>
              </a:rPr>
              <a:t>, y la ciudadanía tiene el derecho a ser informada y pedir explicaciones sobre las acciones adelantadas por la administración. </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948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28750" y="533400"/>
            <a:ext cx="9220200" cy="523220"/>
          </a:xfrm>
          <a:prstGeom prst="rect">
            <a:avLst/>
          </a:prstGeom>
          <a:noFill/>
        </p:spPr>
        <p:txBody>
          <a:bodyPr wrap="square" rtlCol="0">
            <a:spAutoFit/>
          </a:bodyPr>
          <a:lstStyle/>
          <a:p>
            <a:r>
              <a:rPr lang="es-CO" sz="2800" dirty="0" smtClean="0">
                <a:latin typeface="Arial" panose="020B0604020202020204" pitchFamily="34" charset="0"/>
                <a:cs typeface="Arial" panose="020B0604020202020204" pitchFamily="34" charset="0"/>
              </a:rPr>
              <a:t>REFERENTES PARA LA RENDICION DE CUENTAS</a:t>
            </a:r>
            <a:endParaRPr lang="es-CO" sz="2800" dirty="0">
              <a:latin typeface="Arial" panose="020B0604020202020204" pitchFamily="34" charset="0"/>
              <a:cs typeface="Arial" panose="020B0604020202020204" pitchFamily="34" charset="0"/>
            </a:endParaRPr>
          </a:p>
        </p:txBody>
      </p:sp>
      <p:sp>
        <p:nvSpPr>
          <p:cNvPr id="5" name="Rectángulo 4"/>
          <p:cNvSpPr/>
          <p:nvPr/>
        </p:nvSpPr>
        <p:spPr>
          <a:xfrm>
            <a:off x="1143000" y="1859340"/>
            <a:ext cx="9163050" cy="4524315"/>
          </a:xfrm>
          <a:prstGeom prst="rect">
            <a:avLst/>
          </a:prstGeom>
        </p:spPr>
        <p:txBody>
          <a:bodyPr wrap="square">
            <a:spAutoFit/>
          </a:bodyPr>
          <a:lstStyle/>
          <a:p>
            <a:pPr algn="just">
              <a:buFont typeface="Arial" panose="020B0604020202020204" pitchFamily="34" charset="0"/>
              <a:buChar char="•"/>
            </a:pPr>
            <a:r>
              <a:rPr lang="es-CO" sz="2400" b="1" dirty="0" smtClean="0">
                <a:solidFill>
                  <a:schemeClr val="tx1"/>
                </a:solidFill>
                <a:latin typeface="Arial" panose="020B0604020202020204" pitchFamily="34" charset="0"/>
                <a:cs typeface="Arial" panose="020B0604020202020204" pitchFamily="34" charset="0"/>
              </a:rPr>
              <a:t>Principios constitucionales</a:t>
            </a:r>
            <a:r>
              <a:rPr lang="es-CO" sz="2400" dirty="0" smtClean="0">
                <a:solidFill>
                  <a:schemeClr val="tx1"/>
                </a:solidFill>
                <a:latin typeface="Arial" panose="020B0604020202020204" pitchFamily="34" charset="0"/>
                <a:cs typeface="Arial" panose="020B0604020202020204" pitchFamily="34" charset="0"/>
              </a:rPr>
              <a:t>: transparencia, responsabilidad, eficacia, eficiencia e imparcialidad y participación ciudadana en el manejo de los recursos públicos y los proyectos presentados.</a:t>
            </a:r>
          </a:p>
          <a:p>
            <a:pPr algn="just"/>
            <a:endParaRPr lang="es-CO" sz="2400" dirty="0" smtClean="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es-CO" sz="2400" b="1" dirty="0" smtClean="0">
                <a:solidFill>
                  <a:schemeClr val="tx1"/>
                </a:solidFill>
                <a:latin typeface="Arial" panose="020B0604020202020204" pitchFamily="34" charset="0"/>
                <a:cs typeface="Arial" panose="020B0604020202020204" pitchFamily="34" charset="0"/>
              </a:rPr>
              <a:t>Documentos de política</a:t>
            </a:r>
            <a:r>
              <a:rPr lang="es-CO" sz="2400" dirty="0" smtClean="0">
                <a:solidFill>
                  <a:schemeClr val="tx1"/>
                </a:solidFill>
                <a:latin typeface="Arial" panose="020B0604020202020204" pitchFamily="34" charset="0"/>
                <a:cs typeface="Arial" panose="020B0604020202020204" pitchFamily="34" charset="0"/>
              </a:rPr>
              <a:t>: Plan Nacional de Desarrollo, Plan de Desarrollo Territorial, Plan Educativo Institucional, Plan de Mejoramiento Institucional.</a:t>
            </a:r>
          </a:p>
          <a:p>
            <a:pPr algn="just">
              <a:buFont typeface="Arial" panose="020B0604020202020204" pitchFamily="34" charset="0"/>
              <a:buChar char="•"/>
            </a:pPr>
            <a:endParaRPr lang="es-CO" sz="2400" dirty="0" smtClean="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es-CO" sz="2400" b="1" dirty="0" smtClean="0">
                <a:solidFill>
                  <a:schemeClr val="tx1"/>
                </a:solidFill>
                <a:latin typeface="Arial" panose="020B0604020202020204" pitchFamily="34" charset="0"/>
                <a:cs typeface="Arial" panose="020B0604020202020204" pitchFamily="34" charset="0"/>
              </a:rPr>
              <a:t>Marco Legal</a:t>
            </a:r>
            <a:r>
              <a:rPr lang="es-CO" sz="2400" dirty="0" smtClean="0">
                <a:solidFill>
                  <a:schemeClr val="tx1"/>
                </a:solidFill>
                <a:latin typeface="Arial" panose="020B0604020202020204" pitchFamily="34" charset="0"/>
                <a:cs typeface="Arial" panose="020B0604020202020204" pitchFamily="34" charset="0"/>
              </a:rPr>
              <a:t>: Constitución Política, Ley 115 de 1994, Ley 715 de 2001, la Ley 489 de 1998 y la Ley 1474 de 2011, Decreto 4791 de 2008, Decreto 1860 de 1994, Directiva Ministerial No. 22 del 21 de julio de 2010.</a:t>
            </a:r>
            <a:endParaRPr lang="es-CO"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834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38250" y="590550"/>
            <a:ext cx="9639300" cy="954107"/>
          </a:xfrm>
          <a:prstGeom prst="rect">
            <a:avLst/>
          </a:prstGeom>
          <a:noFill/>
        </p:spPr>
        <p:txBody>
          <a:bodyPr wrap="square" rtlCol="0">
            <a:spAutoFit/>
          </a:bodyPr>
          <a:lstStyle/>
          <a:p>
            <a:r>
              <a:rPr lang="es-CO" sz="2800" dirty="0" smtClean="0">
                <a:latin typeface="Arial" panose="020B0604020202020204" pitchFamily="34" charset="0"/>
                <a:cs typeface="Arial" panose="020B0604020202020204" pitchFamily="34" charset="0"/>
              </a:rPr>
              <a:t>MECANISMOS RECOMENDADOS PARA LA RENDICION DE CUENTAS.</a:t>
            </a:r>
            <a:endParaRPr lang="es-CO" sz="2800" dirty="0">
              <a:latin typeface="Arial" panose="020B0604020202020204" pitchFamily="34" charset="0"/>
              <a:cs typeface="Arial" panose="020B0604020202020204" pitchFamily="34" charset="0"/>
            </a:endParaRPr>
          </a:p>
        </p:txBody>
      </p:sp>
      <p:sp>
        <p:nvSpPr>
          <p:cNvPr id="5" name="Rectángulo 4"/>
          <p:cNvSpPr/>
          <p:nvPr/>
        </p:nvSpPr>
        <p:spPr>
          <a:xfrm>
            <a:off x="1238250" y="1859340"/>
            <a:ext cx="9220200" cy="3785652"/>
          </a:xfrm>
          <a:prstGeom prst="rect">
            <a:avLst/>
          </a:prstGeom>
        </p:spPr>
        <p:txBody>
          <a:bodyPr wrap="square">
            <a:spAutoFit/>
          </a:bodyPr>
          <a:lstStyle/>
          <a:p>
            <a:pPr algn="just"/>
            <a:r>
              <a:rPr lang="es-CO" sz="2400" dirty="0" smtClean="0">
                <a:solidFill>
                  <a:schemeClr val="tx1"/>
                </a:solidFill>
                <a:latin typeface="Arial" panose="020B0604020202020204" pitchFamily="34" charset="0"/>
                <a:cs typeface="Arial" panose="020B0604020202020204" pitchFamily="34" charset="0"/>
              </a:rPr>
              <a:t>Las audiencias públicas no son el único espacio para cerrar un ciclo de rendición de cuentas, sin embargo son los espacios donde se pueden tratar de manera integral diferentes temas relacionados con la gestión de los establecimientos educativos. </a:t>
            </a:r>
          </a:p>
          <a:p>
            <a:pPr algn="just"/>
            <a:r>
              <a:rPr lang="es-CO" sz="2400" dirty="0" smtClean="0">
                <a:solidFill>
                  <a:schemeClr val="tx1"/>
                </a:solidFill>
                <a:latin typeface="Arial" panose="020B0604020202020204" pitchFamily="34" charset="0"/>
                <a:cs typeface="Arial" panose="020B0604020202020204" pitchFamily="34" charset="0"/>
              </a:rPr>
              <a:t>Otros espacios recomendados a través de los  cuales los establecimientos pueden propiciar la rendición de cuentas son: Consejo Directivo, Consejo de padres y madres de familia, reuniones de padres y madres de familia, reunión con estudiantes y sus representantes estudiantiles, mesas de trabajo temático, autoridades. </a:t>
            </a:r>
          </a:p>
        </p:txBody>
      </p:sp>
    </p:spTree>
    <p:extLst>
      <p:ext uri="{BB962C8B-B14F-4D97-AF65-F5344CB8AC3E}">
        <p14:creationId xmlns:p14="http://schemas.microsoft.com/office/powerpoint/2010/main" val="3086927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33500" y="723900"/>
            <a:ext cx="9429750" cy="523220"/>
          </a:xfrm>
          <a:prstGeom prst="rect">
            <a:avLst/>
          </a:prstGeom>
          <a:noFill/>
        </p:spPr>
        <p:txBody>
          <a:bodyPr wrap="square" rtlCol="0">
            <a:spAutoFit/>
          </a:bodyPr>
          <a:lstStyle/>
          <a:p>
            <a:r>
              <a:rPr lang="es-CO" sz="2800" dirty="0" smtClean="0">
                <a:latin typeface="Arial" panose="020B0604020202020204" pitchFamily="34" charset="0"/>
                <a:cs typeface="Arial" panose="020B0604020202020204" pitchFamily="34" charset="0"/>
              </a:rPr>
              <a:t>MEDIOS DE COMUNICACIÓN Y DIVULGACIÓN</a:t>
            </a:r>
            <a:endParaRPr lang="es-CO" sz="2800" dirty="0">
              <a:latin typeface="Arial" panose="020B0604020202020204" pitchFamily="34" charset="0"/>
              <a:cs typeface="Arial" panose="020B0604020202020204" pitchFamily="34" charset="0"/>
            </a:endParaRPr>
          </a:p>
        </p:txBody>
      </p:sp>
      <p:sp>
        <p:nvSpPr>
          <p:cNvPr id="3" name="Rectángulo 2"/>
          <p:cNvSpPr/>
          <p:nvPr/>
        </p:nvSpPr>
        <p:spPr>
          <a:xfrm>
            <a:off x="1333500" y="1632288"/>
            <a:ext cx="9010650" cy="2677656"/>
          </a:xfrm>
          <a:prstGeom prst="rect">
            <a:avLst/>
          </a:prstGeom>
        </p:spPr>
        <p:txBody>
          <a:bodyPr wrap="square">
            <a:spAutoFit/>
          </a:bodyPr>
          <a:lstStyle/>
          <a:p>
            <a:pPr algn="just"/>
            <a:r>
              <a:rPr lang="es-CO" sz="2400" dirty="0"/>
              <a:t>Como medio de difusión y comunicación </a:t>
            </a:r>
            <a:r>
              <a:rPr lang="es-CO" sz="2400" dirty="0" smtClean="0"/>
              <a:t>se usa  </a:t>
            </a:r>
            <a:r>
              <a:rPr lang="es-CO" sz="2400" dirty="0"/>
              <a:t>carteleras, afiches, volantes, cartillas didácticas impresas o virtuales, boletines e informes virtuales e impresos, perifoneo, llamadas telefónicas a líderes de la </a:t>
            </a:r>
            <a:r>
              <a:rPr lang="es-CO" sz="2400" dirty="0" smtClean="0"/>
              <a:t>comunidad y docentes, </a:t>
            </a:r>
            <a:r>
              <a:rPr lang="es-CO" sz="2400" dirty="0"/>
              <a:t>emisoras comunitarias, Internet - Facebook u otros medios  de comunicación que llegue a la comunidad educativa (Moto </a:t>
            </a:r>
            <a:r>
              <a:rPr lang="es-CO" sz="2400" dirty="0" smtClean="0"/>
              <a:t>taxista y caballos).</a:t>
            </a:r>
            <a:endParaRPr lang="es-CO" sz="2400" dirty="0"/>
          </a:p>
        </p:txBody>
      </p:sp>
    </p:spTree>
    <p:extLst>
      <p:ext uri="{BB962C8B-B14F-4D97-AF65-F5344CB8AC3E}">
        <p14:creationId xmlns:p14="http://schemas.microsoft.com/office/powerpoint/2010/main" val="3471941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47850" y="457200"/>
            <a:ext cx="7772400" cy="584775"/>
          </a:xfrm>
          <a:prstGeom prst="rect">
            <a:avLst/>
          </a:prstGeom>
          <a:noFill/>
        </p:spPr>
        <p:txBody>
          <a:bodyPr wrap="square" rtlCol="0">
            <a:spAutoFit/>
          </a:bodyPr>
          <a:lstStyle/>
          <a:p>
            <a:pPr algn="ctr"/>
            <a:r>
              <a:rPr lang="es-CO" sz="3200" dirty="0" smtClean="0">
                <a:latin typeface="Arial" panose="020B0604020202020204" pitchFamily="34" charset="0"/>
                <a:cs typeface="Arial" panose="020B0604020202020204" pitchFamily="34" charset="0"/>
              </a:rPr>
              <a:t>EJES TEMATICOS</a:t>
            </a:r>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1466850" y="1447800"/>
            <a:ext cx="8496300" cy="3539430"/>
          </a:xfrm>
          <a:prstGeom prst="rect">
            <a:avLst/>
          </a:prstGeom>
        </p:spPr>
        <p:txBody>
          <a:bodyPr wrap="square">
            <a:spAutoFit/>
          </a:bodyPr>
          <a:lstStyle/>
          <a:p>
            <a:pPr algn="just"/>
            <a:r>
              <a:rPr lang="es-CO" sz="2800" dirty="0">
                <a:latin typeface="Arial" panose="020B0604020202020204" pitchFamily="34" charset="0"/>
                <a:cs typeface="Arial" panose="020B0604020202020204" pitchFamily="34" charset="0"/>
              </a:rPr>
              <a:t>Los ejes temáticos de la rendición de cuentas deberán tener como referentes obligatorios: </a:t>
            </a:r>
          </a:p>
          <a:p>
            <a:pPr algn="just"/>
            <a:endParaRPr lang="es-CO" sz="2800" dirty="0">
              <a:latin typeface="Arial" panose="020B0604020202020204" pitchFamily="34" charset="0"/>
              <a:cs typeface="Arial" panose="020B0604020202020204" pitchFamily="34" charset="0"/>
            </a:endParaRPr>
          </a:p>
          <a:p>
            <a:pPr algn="just"/>
            <a:r>
              <a:rPr lang="es-CO" sz="2800" dirty="0">
                <a:latin typeface="Arial" panose="020B0604020202020204" pitchFamily="34" charset="0"/>
                <a:cs typeface="Arial" panose="020B0604020202020204" pitchFamily="34" charset="0"/>
              </a:rPr>
              <a:t>El Plan Nacional de Desarrollo.</a:t>
            </a:r>
          </a:p>
          <a:p>
            <a:pPr algn="just"/>
            <a:r>
              <a:rPr lang="es-CO" sz="2800" dirty="0">
                <a:latin typeface="Arial" panose="020B0604020202020204" pitchFamily="34" charset="0"/>
                <a:cs typeface="Arial" panose="020B0604020202020204" pitchFamily="34" charset="0"/>
              </a:rPr>
              <a:t>El Plan de Desarrollo Territorial.</a:t>
            </a:r>
          </a:p>
          <a:p>
            <a:pPr algn="just"/>
            <a:r>
              <a:rPr lang="es-CO" sz="2800" dirty="0">
                <a:latin typeface="Arial" panose="020B0604020202020204" pitchFamily="34" charset="0"/>
                <a:cs typeface="Arial" panose="020B0604020202020204" pitchFamily="34" charset="0"/>
              </a:rPr>
              <a:t>El Plan Educativo Institucional.</a:t>
            </a:r>
          </a:p>
          <a:p>
            <a:pPr algn="just"/>
            <a:r>
              <a:rPr lang="es-CO" sz="2800" dirty="0">
                <a:latin typeface="Arial" panose="020B0604020202020204" pitchFamily="34" charset="0"/>
                <a:cs typeface="Arial" panose="020B0604020202020204" pitchFamily="34" charset="0"/>
              </a:rPr>
              <a:t>El Plan de Mejoramiento y Acción del establecimiento educativo oficial.</a:t>
            </a:r>
          </a:p>
        </p:txBody>
      </p:sp>
    </p:spTree>
    <p:extLst>
      <p:ext uri="{BB962C8B-B14F-4D97-AF65-F5344CB8AC3E}">
        <p14:creationId xmlns:p14="http://schemas.microsoft.com/office/powerpoint/2010/main" val="1191417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04950" y="647700"/>
            <a:ext cx="8877300" cy="5847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PREGUNTAS CLAVES</a:t>
            </a:r>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1085850" y="1628507"/>
            <a:ext cx="8058150" cy="3785652"/>
          </a:xfrm>
          <a:prstGeom prst="rect">
            <a:avLst/>
          </a:prstGeom>
        </p:spPr>
        <p:txBody>
          <a:bodyPr wrap="square">
            <a:spAutoFit/>
          </a:bodyPr>
          <a:lstStyle/>
          <a:p>
            <a:pPr algn="just"/>
            <a:r>
              <a:rPr lang="es-CO" sz="2000" dirty="0"/>
              <a:t>Con base en los indicadores anteriores, las preguntas fundamentales que el Rector comunicara a la comunidad educativa son:</a:t>
            </a:r>
            <a:br>
              <a:rPr lang="es-CO" sz="2000" dirty="0"/>
            </a:br>
            <a:endParaRPr lang="es-CO" sz="2000" dirty="0"/>
          </a:p>
          <a:p>
            <a:r>
              <a:rPr lang="es-CO" sz="2000" dirty="0"/>
              <a:t>1</a:t>
            </a:r>
            <a:r>
              <a:rPr lang="es-CO" sz="2000" dirty="0" smtClean="0"/>
              <a:t>.¿ </a:t>
            </a:r>
            <a:r>
              <a:rPr lang="es-CO" sz="2000" dirty="0"/>
              <a:t>Qué se </a:t>
            </a:r>
            <a:r>
              <a:rPr lang="es-CO" sz="2000" dirty="0" smtClean="0"/>
              <a:t>logró?</a:t>
            </a:r>
            <a:endParaRPr lang="es-CO" sz="2000" dirty="0"/>
          </a:p>
          <a:p>
            <a:pPr marL="514350" indent="-514350">
              <a:buAutoNum type="arabicPeriod"/>
            </a:pPr>
            <a:endParaRPr lang="es-CO" sz="2000" dirty="0"/>
          </a:p>
          <a:p>
            <a:r>
              <a:rPr lang="es-CO" sz="2000" dirty="0"/>
              <a:t>2</a:t>
            </a:r>
            <a:r>
              <a:rPr lang="es-CO" sz="2000" dirty="0" smtClean="0"/>
              <a:t>.¿ </a:t>
            </a:r>
            <a:r>
              <a:rPr lang="es-CO" sz="2000" dirty="0"/>
              <a:t>Cómo se </a:t>
            </a:r>
            <a:r>
              <a:rPr lang="es-CO" sz="2000" dirty="0" smtClean="0"/>
              <a:t>logró? </a:t>
            </a:r>
            <a:endParaRPr lang="es-CO" sz="2000" dirty="0"/>
          </a:p>
          <a:p>
            <a:r>
              <a:rPr lang="es-CO" sz="2000" dirty="0"/>
              <a:t/>
            </a:r>
            <a:br>
              <a:rPr lang="es-CO" sz="2000" dirty="0"/>
            </a:br>
            <a:r>
              <a:rPr lang="es-CO" sz="2000" dirty="0"/>
              <a:t>3</a:t>
            </a:r>
            <a:r>
              <a:rPr lang="es-CO" sz="2000" dirty="0" smtClean="0"/>
              <a:t>.¿ </a:t>
            </a:r>
            <a:r>
              <a:rPr lang="es-CO" sz="2000" dirty="0"/>
              <a:t>Qué se </a:t>
            </a:r>
            <a:r>
              <a:rPr lang="es-CO" sz="2000" dirty="0" smtClean="0"/>
              <a:t>gastó? </a:t>
            </a:r>
            <a:endParaRPr lang="es-CO" sz="2000" dirty="0"/>
          </a:p>
          <a:p>
            <a:r>
              <a:rPr lang="es-CO" sz="2000" dirty="0"/>
              <a:t/>
            </a:r>
            <a:br>
              <a:rPr lang="es-CO" sz="2000" dirty="0"/>
            </a:br>
            <a:r>
              <a:rPr lang="es-CO" sz="2000" dirty="0"/>
              <a:t>4. </a:t>
            </a:r>
            <a:r>
              <a:rPr lang="es-CO" sz="2000" dirty="0" smtClean="0"/>
              <a:t>¿Cómo </a:t>
            </a:r>
            <a:r>
              <a:rPr lang="es-CO" sz="2000" dirty="0"/>
              <a:t>se </a:t>
            </a:r>
            <a:r>
              <a:rPr lang="es-CO" sz="2000" dirty="0" smtClean="0"/>
              <a:t>gasto?</a:t>
            </a:r>
          </a:p>
          <a:p>
            <a:r>
              <a:rPr lang="es-CO" sz="2000" dirty="0"/>
              <a:t/>
            </a:r>
            <a:br>
              <a:rPr lang="es-CO" sz="2000" dirty="0"/>
            </a:br>
            <a:r>
              <a:rPr lang="es-CO" sz="2000" dirty="0"/>
              <a:t>5</a:t>
            </a:r>
            <a:r>
              <a:rPr lang="es-CO" sz="2000" dirty="0" smtClean="0"/>
              <a:t>.¿ </a:t>
            </a:r>
            <a:r>
              <a:rPr lang="es-CO" sz="2000" dirty="0"/>
              <a:t>Qué se proyecta a futuro en el </a:t>
            </a:r>
            <a:r>
              <a:rPr lang="es-CO" sz="2000" dirty="0" smtClean="0"/>
              <a:t>Centro educativo?</a:t>
            </a:r>
            <a:endParaRPr lang="es-CO" sz="2000" dirty="0"/>
          </a:p>
        </p:txBody>
      </p:sp>
    </p:spTree>
    <p:extLst>
      <p:ext uri="{BB962C8B-B14F-4D97-AF65-F5344CB8AC3E}">
        <p14:creationId xmlns:p14="http://schemas.microsoft.com/office/powerpoint/2010/main" val="997376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724920197"/>
              </p:ext>
            </p:extLst>
          </p:nvPr>
        </p:nvGraphicFramePr>
        <p:xfrm>
          <a:off x="925513" y="769938"/>
          <a:ext cx="8880954" cy="6061761"/>
        </p:xfrm>
        <a:graphic>
          <a:graphicData uri="http://schemas.openxmlformats.org/drawingml/2006/table">
            <a:tbl>
              <a:tblPr firstRow="1" firstCol="1" bandRow="1">
                <a:tableStyleId>{5C22544A-7EE6-4342-B048-85BDC9FD1C3A}</a:tableStyleId>
              </a:tblPr>
              <a:tblGrid>
                <a:gridCol w="1159852"/>
                <a:gridCol w="1559497"/>
                <a:gridCol w="2381873"/>
                <a:gridCol w="2548833"/>
                <a:gridCol w="1230899"/>
              </a:tblGrid>
              <a:tr h="804278">
                <a:tc>
                  <a:txBody>
                    <a:bodyPr/>
                    <a:lstStyle/>
                    <a:p>
                      <a:pPr algn="ctr">
                        <a:lnSpc>
                          <a:spcPct val="107000"/>
                        </a:lnSpc>
                        <a:spcAft>
                          <a:spcPts val="0"/>
                        </a:spcAft>
                      </a:pPr>
                      <a:r>
                        <a:rPr lang="es-CO" sz="900" b="1" dirty="0">
                          <a:solidFill>
                            <a:schemeClr val="tx1"/>
                          </a:solidFill>
                          <a:effectLst/>
                        </a:rPr>
                        <a:t> </a:t>
                      </a:r>
                    </a:p>
                    <a:p>
                      <a:pPr algn="ctr">
                        <a:lnSpc>
                          <a:spcPct val="107000"/>
                        </a:lnSpc>
                        <a:spcAft>
                          <a:spcPts val="0"/>
                        </a:spcAft>
                      </a:pPr>
                      <a:r>
                        <a:rPr lang="es-CO" sz="900" b="1" dirty="0">
                          <a:solidFill>
                            <a:schemeClr val="tx1"/>
                          </a:solidFill>
                          <a:effectLst/>
                        </a:rPr>
                        <a:t>Énfasis</a:t>
                      </a:r>
                    </a:p>
                    <a:p>
                      <a:pPr algn="ctr">
                        <a:lnSpc>
                          <a:spcPct val="107000"/>
                        </a:lnSpc>
                        <a:spcAft>
                          <a:spcPts val="0"/>
                        </a:spcAft>
                      </a:pPr>
                      <a:r>
                        <a:rPr lang="es-CO" sz="900" b="1" dirty="0">
                          <a:solidFill>
                            <a:schemeClr val="tx1"/>
                          </a:solidFill>
                          <a:effectLst/>
                        </a:rPr>
                        <a:t>de</a:t>
                      </a:r>
                    </a:p>
                    <a:p>
                      <a:pPr algn="ctr">
                        <a:lnSpc>
                          <a:spcPct val="107000"/>
                        </a:lnSpc>
                        <a:spcAft>
                          <a:spcPts val="0"/>
                        </a:spcAft>
                      </a:pPr>
                      <a:r>
                        <a:rPr lang="es-CO" sz="900" b="1" dirty="0">
                          <a:solidFill>
                            <a:schemeClr val="tx1"/>
                          </a:solidFill>
                          <a:effectLst/>
                        </a:rPr>
                        <a:t>Política</a:t>
                      </a:r>
                    </a:p>
                    <a:p>
                      <a:pPr algn="ctr">
                        <a:lnSpc>
                          <a:spcPct val="107000"/>
                        </a:lnSpc>
                        <a:spcAft>
                          <a:spcPts val="0"/>
                        </a:spcAft>
                      </a:pPr>
                      <a:r>
                        <a:rPr lang="es-CO" sz="900" b="1" dirty="0">
                          <a:solidFill>
                            <a:schemeClr val="tx1"/>
                          </a:solidFill>
                          <a:effectLst/>
                        </a:rPr>
                        <a:t>Educativa</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900" b="1" dirty="0">
                          <a:solidFill>
                            <a:schemeClr val="tx1"/>
                          </a:solidFill>
                          <a:effectLst/>
                        </a:rPr>
                        <a:t>Nombre </a:t>
                      </a:r>
                    </a:p>
                    <a:p>
                      <a:pPr algn="ctr">
                        <a:lnSpc>
                          <a:spcPct val="107000"/>
                        </a:lnSpc>
                        <a:spcAft>
                          <a:spcPts val="0"/>
                        </a:spcAft>
                      </a:pPr>
                      <a:r>
                        <a:rPr lang="es-CO" sz="900" b="1" dirty="0">
                          <a:solidFill>
                            <a:schemeClr val="tx1"/>
                          </a:solidFill>
                          <a:effectLst/>
                        </a:rPr>
                        <a:t>del</a:t>
                      </a:r>
                    </a:p>
                    <a:p>
                      <a:pPr algn="ctr">
                        <a:lnSpc>
                          <a:spcPct val="107000"/>
                        </a:lnSpc>
                        <a:spcAft>
                          <a:spcPts val="0"/>
                        </a:spcAft>
                      </a:pPr>
                      <a:r>
                        <a:rPr lang="es-CO" sz="900" b="1" dirty="0">
                          <a:solidFill>
                            <a:schemeClr val="tx1"/>
                          </a:solidFill>
                          <a:effectLst/>
                        </a:rPr>
                        <a:t>Indicador</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900" b="1" dirty="0">
                          <a:solidFill>
                            <a:schemeClr val="tx1"/>
                          </a:solidFill>
                          <a:effectLst/>
                        </a:rPr>
                        <a:t>Descriptores</a:t>
                      </a:r>
                    </a:p>
                    <a:p>
                      <a:pPr algn="ctr">
                        <a:lnSpc>
                          <a:spcPct val="107000"/>
                        </a:lnSpc>
                        <a:spcAft>
                          <a:spcPts val="0"/>
                        </a:spcAft>
                      </a:pPr>
                      <a:r>
                        <a:rPr lang="es-CO" sz="900" b="1" dirty="0">
                          <a:solidFill>
                            <a:schemeClr val="tx1"/>
                          </a:solidFill>
                          <a:effectLst/>
                        </a:rPr>
                        <a:t>de</a:t>
                      </a:r>
                    </a:p>
                    <a:p>
                      <a:pPr algn="ctr">
                        <a:lnSpc>
                          <a:spcPct val="107000"/>
                        </a:lnSpc>
                        <a:spcAft>
                          <a:spcPts val="0"/>
                        </a:spcAft>
                      </a:pPr>
                      <a:r>
                        <a:rPr lang="es-CO" sz="900" b="1" dirty="0">
                          <a:solidFill>
                            <a:schemeClr val="tx1"/>
                          </a:solidFill>
                          <a:effectLst/>
                        </a:rPr>
                        <a:t>indicadores</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900" b="1" dirty="0">
                          <a:solidFill>
                            <a:schemeClr val="tx1"/>
                          </a:solidFill>
                          <a:effectLst/>
                        </a:rPr>
                        <a:t>Forma de</a:t>
                      </a:r>
                    </a:p>
                    <a:p>
                      <a:pPr algn="ctr">
                        <a:lnSpc>
                          <a:spcPct val="107000"/>
                        </a:lnSpc>
                        <a:spcAft>
                          <a:spcPts val="0"/>
                        </a:spcAft>
                      </a:pPr>
                      <a:r>
                        <a:rPr lang="es-CO" sz="900" b="1" dirty="0">
                          <a:solidFill>
                            <a:schemeClr val="tx1"/>
                          </a:solidFill>
                          <a:effectLst/>
                        </a:rPr>
                        <a:t>cálculo o</a:t>
                      </a:r>
                    </a:p>
                    <a:p>
                      <a:pPr algn="ctr">
                        <a:lnSpc>
                          <a:spcPct val="107000"/>
                        </a:lnSpc>
                        <a:spcAft>
                          <a:spcPts val="0"/>
                        </a:spcAft>
                      </a:pPr>
                      <a:r>
                        <a:rPr lang="es-CO" sz="900" b="1" dirty="0">
                          <a:solidFill>
                            <a:schemeClr val="tx1"/>
                          </a:solidFill>
                          <a:effectLst/>
                        </a:rPr>
                        <a:t>pregunta a</a:t>
                      </a:r>
                    </a:p>
                    <a:p>
                      <a:pPr algn="ctr">
                        <a:lnSpc>
                          <a:spcPct val="107000"/>
                        </a:lnSpc>
                        <a:spcAft>
                          <a:spcPts val="0"/>
                        </a:spcAft>
                      </a:pPr>
                      <a:r>
                        <a:rPr lang="es-CO" sz="900" b="1" dirty="0">
                          <a:solidFill>
                            <a:schemeClr val="tx1"/>
                          </a:solidFill>
                          <a:effectLst/>
                        </a:rPr>
                        <a:t>responder</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900" b="1">
                          <a:solidFill>
                            <a:schemeClr val="tx1"/>
                          </a:solidFill>
                          <a:effectLst/>
                        </a:rPr>
                        <a:t>Periodicidad</a:t>
                      </a:r>
                    </a:p>
                    <a:p>
                      <a:pPr algn="ctr">
                        <a:lnSpc>
                          <a:spcPct val="107000"/>
                        </a:lnSpc>
                        <a:spcAft>
                          <a:spcPts val="0"/>
                        </a:spcAft>
                      </a:pPr>
                      <a:r>
                        <a:rPr lang="es-CO" sz="900" b="1">
                          <a:solidFill>
                            <a:schemeClr val="tx1"/>
                          </a:solidFill>
                          <a:effectLst/>
                        </a:rPr>
                        <a:t>para medir</a:t>
                      </a:r>
                    </a:p>
                    <a:p>
                      <a:pPr algn="ctr">
                        <a:lnSpc>
                          <a:spcPct val="107000"/>
                        </a:lnSpc>
                        <a:spcAft>
                          <a:spcPts val="0"/>
                        </a:spcAft>
                      </a:pPr>
                      <a:r>
                        <a:rPr lang="es-CO" sz="900" b="1">
                          <a:solidFill>
                            <a:schemeClr val="tx1"/>
                          </a:solidFill>
                          <a:effectLst/>
                        </a:rPr>
                        <a:t>indicadores</a:t>
                      </a:r>
                      <a:endParaRPr lang="es-CO"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r>
              <a:tr h="1125989">
                <a:tc>
                  <a:txBody>
                    <a:bodyPr/>
                    <a:lstStyle/>
                    <a:p>
                      <a:pPr algn="ctr">
                        <a:lnSpc>
                          <a:spcPct val="107000"/>
                        </a:lnSpc>
                        <a:spcAft>
                          <a:spcPts val="0"/>
                        </a:spcAft>
                      </a:pPr>
                      <a:r>
                        <a:rPr lang="es-CO" sz="900" b="1">
                          <a:solidFill>
                            <a:schemeClr val="tx1"/>
                          </a:solidFill>
                          <a:effectLst/>
                        </a:rPr>
                        <a:t>Cierre de</a:t>
                      </a:r>
                    </a:p>
                    <a:p>
                      <a:pPr algn="ctr">
                        <a:lnSpc>
                          <a:spcPct val="107000"/>
                        </a:lnSpc>
                        <a:spcAft>
                          <a:spcPts val="0"/>
                        </a:spcAft>
                      </a:pPr>
                      <a:r>
                        <a:rPr lang="es-CO" sz="900" b="1">
                          <a:solidFill>
                            <a:schemeClr val="tx1"/>
                          </a:solidFill>
                          <a:effectLst/>
                        </a:rPr>
                        <a:t>brechas</a:t>
                      </a:r>
                    </a:p>
                    <a:p>
                      <a:pPr algn="ctr">
                        <a:lnSpc>
                          <a:spcPct val="107000"/>
                        </a:lnSpc>
                        <a:spcAft>
                          <a:spcPts val="0"/>
                        </a:spcAft>
                      </a:pPr>
                      <a:r>
                        <a:rPr lang="es-CO" sz="900" b="1">
                          <a:solidFill>
                            <a:schemeClr val="tx1"/>
                          </a:solidFill>
                          <a:effectLst/>
                        </a:rPr>
                        <a:t> </a:t>
                      </a:r>
                      <a:endParaRPr lang="es-CO"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Porcentaje de</a:t>
                      </a:r>
                    </a:p>
                    <a:p>
                      <a:pPr algn="ctr">
                        <a:lnSpc>
                          <a:spcPct val="107000"/>
                        </a:lnSpc>
                        <a:spcAft>
                          <a:spcPts val="0"/>
                        </a:spcAft>
                      </a:pPr>
                      <a:r>
                        <a:rPr lang="es-CO" sz="900" b="1" dirty="0">
                          <a:solidFill>
                            <a:schemeClr val="tx1"/>
                          </a:solidFill>
                          <a:effectLst/>
                        </a:rPr>
                        <a:t>estudiantes</a:t>
                      </a:r>
                    </a:p>
                    <a:p>
                      <a:pPr algn="ctr">
                        <a:lnSpc>
                          <a:spcPct val="107000"/>
                        </a:lnSpc>
                        <a:spcAft>
                          <a:spcPts val="0"/>
                        </a:spcAft>
                      </a:pPr>
                      <a:r>
                        <a:rPr lang="es-CO" sz="900" b="1" dirty="0">
                          <a:solidFill>
                            <a:schemeClr val="tx1"/>
                          </a:solidFill>
                          <a:effectLst/>
                        </a:rPr>
                        <a:t>beneficiados</a:t>
                      </a:r>
                    </a:p>
                    <a:p>
                      <a:pPr algn="ctr">
                        <a:lnSpc>
                          <a:spcPct val="107000"/>
                        </a:lnSpc>
                        <a:spcAft>
                          <a:spcPts val="0"/>
                        </a:spcAft>
                      </a:pPr>
                      <a:r>
                        <a:rPr lang="es-CO" sz="900" b="1" dirty="0">
                          <a:solidFill>
                            <a:schemeClr val="tx1"/>
                          </a:solidFill>
                          <a:effectLst/>
                        </a:rPr>
                        <a:t>con gratuidad </a:t>
                      </a:r>
                      <a:r>
                        <a:rPr lang="es-CO" sz="900" b="1" dirty="0" smtClean="0">
                          <a:solidFill>
                            <a:schemeClr val="tx1"/>
                          </a:solidFill>
                          <a:effectLst/>
                        </a:rPr>
                        <a:t>(No</a:t>
                      </a:r>
                      <a:r>
                        <a:rPr lang="es-CO" sz="900" b="1" baseline="0" dirty="0" smtClean="0">
                          <a:solidFill>
                            <a:schemeClr val="tx1"/>
                          </a:solidFill>
                          <a:effectLst/>
                        </a:rPr>
                        <a:t> se ha recibido ninguna clase de beneficios de gratuidad</a:t>
                      </a:r>
                      <a:r>
                        <a:rPr lang="es-CO" sz="900" b="1" dirty="0" smtClean="0">
                          <a:solidFill>
                            <a:schemeClr val="tx1"/>
                          </a:solidFill>
                          <a:effectLst/>
                        </a:rPr>
                        <a:t>)</a:t>
                      </a:r>
                      <a:endParaRPr lang="es-CO" sz="900" b="1" dirty="0">
                        <a:solidFill>
                          <a:schemeClr val="tx1"/>
                        </a:solidFill>
                        <a:effectLst/>
                      </a:endParaRPr>
                    </a:p>
                    <a:p>
                      <a:pPr algn="ctr">
                        <a:lnSpc>
                          <a:spcPct val="107000"/>
                        </a:lnSpc>
                        <a:spcAft>
                          <a:spcPts val="0"/>
                        </a:spcAft>
                      </a:pPr>
                      <a:r>
                        <a:rPr lang="es-CO" sz="900" b="1" dirty="0">
                          <a:solidFill>
                            <a:schemeClr val="tx1"/>
                          </a:solidFill>
                          <a:effectLst/>
                        </a:rPr>
                        <a:t> </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Mide la participación porcentual de</a:t>
                      </a:r>
                    </a:p>
                    <a:p>
                      <a:pPr algn="ctr">
                        <a:lnSpc>
                          <a:spcPct val="107000"/>
                        </a:lnSpc>
                        <a:spcAft>
                          <a:spcPts val="0"/>
                        </a:spcAft>
                      </a:pPr>
                      <a:r>
                        <a:rPr lang="es-CO" sz="900" b="1" dirty="0">
                          <a:solidFill>
                            <a:schemeClr val="tx1"/>
                          </a:solidFill>
                          <a:effectLst/>
                        </a:rPr>
                        <a:t>Estudiantes matriculados en el establecimiento educativo oficial</a:t>
                      </a:r>
                    </a:p>
                    <a:p>
                      <a:pPr algn="ctr">
                        <a:lnSpc>
                          <a:spcPct val="107000"/>
                        </a:lnSpc>
                        <a:spcAft>
                          <a:spcPts val="0"/>
                        </a:spcAft>
                      </a:pPr>
                      <a:r>
                        <a:rPr lang="es-CO" sz="900" b="1" dirty="0">
                          <a:solidFill>
                            <a:schemeClr val="tx1"/>
                          </a:solidFill>
                          <a:effectLst/>
                        </a:rPr>
                        <a:t>beneficiados con </a:t>
                      </a:r>
                      <a:r>
                        <a:rPr lang="es-CO" sz="900" b="1" dirty="0" smtClean="0">
                          <a:solidFill>
                            <a:schemeClr val="tx1"/>
                          </a:solidFill>
                          <a:effectLst/>
                        </a:rPr>
                        <a:t>gratuidad (NO</a:t>
                      </a:r>
                      <a:r>
                        <a:rPr lang="es-CO" sz="900" b="1" baseline="0" dirty="0" smtClean="0">
                          <a:solidFill>
                            <a:schemeClr val="tx1"/>
                          </a:solidFill>
                          <a:effectLst/>
                        </a:rPr>
                        <a:t> SE RECIBE GRATUIDAD</a:t>
                      </a:r>
                      <a:r>
                        <a:rPr lang="es-CO" sz="900" b="1" dirty="0" smtClean="0">
                          <a:solidFill>
                            <a:schemeClr val="tx1"/>
                          </a:solidFill>
                          <a:effectLst/>
                        </a:rPr>
                        <a:t>) </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(Número total de alumnos Matriculados beneficiados con</a:t>
                      </a:r>
                    </a:p>
                    <a:p>
                      <a:pPr algn="ctr">
                        <a:lnSpc>
                          <a:spcPct val="107000"/>
                        </a:lnSpc>
                        <a:spcAft>
                          <a:spcPts val="0"/>
                        </a:spcAft>
                      </a:pPr>
                      <a:r>
                        <a:rPr lang="es-CO" sz="900" b="1" dirty="0">
                          <a:solidFill>
                            <a:schemeClr val="tx1"/>
                          </a:solidFill>
                          <a:effectLst/>
                        </a:rPr>
                        <a:t>gratuidad /</a:t>
                      </a:r>
                    </a:p>
                    <a:p>
                      <a:pPr algn="ctr">
                        <a:lnSpc>
                          <a:spcPct val="107000"/>
                        </a:lnSpc>
                        <a:spcAft>
                          <a:spcPts val="0"/>
                        </a:spcAft>
                      </a:pPr>
                      <a:r>
                        <a:rPr lang="es-CO" sz="900" b="1" dirty="0">
                          <a:solidFill>
                            <a:schemeClr val="tx1"/>
                          </a:solidFill>
                          <a:effectLst/>
                        </a:rPr>
                        <a:t>número total de alumnos</a:t>
                      </a:r>
                    </a:p>
                    <a:p>
                      <a:pPr algn="ctr">
                        <a:lnSpc>
                          <a:spcPct val="107000"/>
                        </a:lnSpc>
                        <a:spcAft>
                          <a:spcPts val="0"/>
                        </a:spcAft>
                      </a:pPr>
                      <a:r>
                        <a:rPr lang="es-CO" sz="900" b="1" dirty="0">
                          <a:solidFill>
                            <a:schemeClr val="tx1"/>
                          </a:solidFill>
                          <a:effectLst/>
                        </a:rPr>
                        <a:t>matriculados) x</a:t>
                      </a:r>
                    </a:p>
                    <a:p>
                      <a:pPr algn="ctr">
                        <a:lnSpc>
                          <a:spcPct val="107000"/>
                        </a:lnSpc>
                        <a:spcAft>
                          <a:spcPts val="0"/>
                        </a:spcAft>
                      </a:pPr>
                      <a:r>
                        <a:rPr lang="es-CO" sz="900" b="1" dirty="0" smtClean="0">
                          <a:solidFill>
                            <a:srgbClr val="FF0000"/>
                          </a:solidFill>
                          <a:effectLst/>
                        </a:rPr>
                        <a:t>100 (no</a:t>
                      </a:r>
                      <a:r>
                        <a:rPr lang="es-CO" sz="900" b="1" baseline="0" dirty="0" smtClean="0">
                          <a:solidFill>
                            <a:srgbClr val="FF0000"/>
                          </a:solidFill>
                          <a:effectLst/>
                        </a:rPr>
                        <a:t> se recibe gratuidad)</a:t>
                      </a:r>
                      <a:endParaRPr lang="es-CO" sz="900" b="1" dirty="0">
                        <a:solidFill>
                          <a:srgbClr val="FF0000"/>
                        </a:solidFill>
                        <a:effectLst/>
                      </a:endParaRPr>
                    </a:p>
                    <a:p>
                      <a:pPr algn="ctr">
                        <a:lnSpc>
                          <a:spcPct val="107000"/>
                        </a:lnSpc>
                        <a:spcAft>
                          <a:spcPts val="0"/>
                        </a:spcAft>
                      </a:pPr>
                      <a:r>
                        <a:rPr lang="es-CO" sz="900" b="1" dirty="0">
                          <a:solidFill>
                            <a:schemeClr val="tx1"/>
                          </a:solidFill>
                          <a:effectLst/>
                        </a:rPr>
                        <a:t> </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a:solidFill>
                            <a:schemeClr val="tx1"/>
                          </a:solidFill>
                          <a:effectLst/>
                        </a:rPr>
                        <a:t>Semestral</a:t>
                      </a:r>
                    </a:p>
                    <a:p>
                      <a:pPr algn="ctr">
                        <a:lnSpc>
                          <a:spcPct val="107000"/>
                        </a:lnSpc>
                        <a:spcAft>
                          <a:spcPts val="0"/>
                        </a:spcAft>
                      </a:pPr>
                      <a:r>
                        <a:rPr lang="es-CO" sz="900" b="1">
                          <a:solidFill>
                            <a:schemeClr val="tx1"/>
                          </a:solidFill>
                          <a:effectLst/>
                        </a:rPr>
                        <a:t> </a:t>
                      </a:r>
                      <a:endParaRPr lang="es-CO"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r h="1930266">
                <a:tc>
                  <a:txBody>
                    <a:bodyPr/>
                    <a:lstStyle/>
                    <a:p>
                      <a:pPr algn="ctr">
                        <a:lnSpc>
                          <a:spcPct val="107000"/>
                        </a:lnSpc>
                        <a:spcAft>
                          <a:spcPts val="0"/>
                        </a:spcAft>
                      </a:pPr>
                      <a:r>
                        <a:rPr lang="es-CO" sz="900" b="1">
                          <a:solidFill>
                            <a:schemeClr val="tx1"/>
                          </a:solidFill>
                          <a:effectLst/>
                        </a:rPr>
                        <a:t>Cierre de</a:t>
                      </a:r>
                    </a:p>
                    <a:p>
                      <a:pPr algn="ctr">
                        <a:lnSpc>
                          <a:spcPct val="107000"/>
                        </a:lnSpc>
                        <a:spcAft>
                          <a:spcPts val="0"/>
                        </a:spcAft>
                      </a:pPr>
                      <a:r>
                        <a:rPr lang="es-CO" sz="900" b="1">
                          <a:solidFill>
                            <a:schemeClr val="tx1"/>
                          </a:solidFill>
                          <a:effectLst/>
                        </a:rPr>
                        <a:t>brechas</a:t>
                      </a:r>
                    </a:p>
                    <a:p>
                      <a:pPr algn="ctr">
                        <a:lnSpc>
                          <a:spcPct val="107000"/>
                        </a:lnSpc>
                        <a:spcAft>
                          <a:spcPts val="0"/>
                        </a:spcAft>
                      </a:pPr>
                      <a:r>
                        <a:rPr lang="es-CO" sz="900" b="1">
                          <a:solidFill>
                            <a:schemeClr val="tx1"/>
                          </a:solidFill>
                          <a:effectLst/>
                        </a:rPr>
                        <a:t> </a:t>
                      </a:r>
                      <a:endParaRPr lang="es-CO"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Porcentaje de</a:t>
                      </a:r>
                    </a:p>
                    <a:p>
                      <a:pPr algn="ctr">
                        <a:lnSpc>
                          <a:spcPct val="107000"/>
                        </a:lnSpc>
                        <a:spcAft>
                          <a:spcPts val="0"/>
                        </a:spcAft>
                      </a:pPr>
                      <a:r>
                        <a:rPr lang="es-CO" sz="900" b="1" dirty="0">
                          <a:solidFill>
                            <a:schemeClr val="tx1"/>
                          </a:solidFill>
                          <a:effectLst/>
                        </a:rPr>
                        <a:t>estudiantes</a:t>
                      </a:r>
                    </a:p>
                    <a:p>
                      <a:pPr algn="ctr">
                        <a:lnSpc>
                          <a:spcPct val="107000"/>
                        </a:lnSpc>
                        <a:spcAft>
                          <a:spcPts val="0"/>
                        </a:spcAft>
                      </a:pPr>
                      <a:r>
                        <a:rPr lang="es-CO" sz="900" b="1" dirty="0">
                          <a:solidFill>
                            <a:schemeClr val="tx1"/>
                          </a:solidFill>
                          <a:effectLst/>
                        </a:rPr>
                        <a:t>pertenecientes</a:t>
                      </a:r>
                    </a:p>
                    <a:p>
                      <a:pPr algn="ctr">
                        <a:lnSpc>
                          <a:spcPct val="107000"/>
                        </a:lnSpc>
                        <a:spcAft>
                          <a:spcPts val="0"/>
                        </a:spcAft>
                      </a:pPr>
                      <a:r>
                        <a:rPr lang="es-CO" sz="900" b="1" dirty="0">
                          <a:solidFill>
                            <a:schemeClr val="tx1"/>
                          </a:solidFill>
                          <a:effectLst/>
                        </a:rPr>
                        <a:t>a poblaciones</a:t>
                      </a:r>
                    </a:p>
                    <a:p>
                      <a:pPr algn="ctr">
                        <a:lnSpc>
                          <a:spcPct val="107000"/>
                        </a:lnSpc>
                        <a:spcAft>
                          <a:spcPts val="0"/>
                        </a:spcAft>
                      </a:pPr>
                      <a:r>
                        <a:rPr lang="es-CO" sz="900" b="1" dirty="0">
                          <a:solidFill>
                            <a:schemeClr val="tx1"/>
                          </a:solidFill>
                          <a:effectLst/>
                        </a:rPr>
                        <a:t>vulnerables</a:t>
                      </a:r>
                    </a:p>
                    <a:p>
                      <a:pPr algn="ctr">
                        <a:lnSpc>
                          <a:spcPct val="107000"/>
                        </a:lnSpc>
                        <a:spcAft>
                          <a:spcPts val="0"/>
                        </a:spcAft>
                      </a:pPr>
                      <a:r>
                        <a:rPr lang="es-CO" sz="900" b="1" dirty="0">
                          <a:solidFill>
                            <a:schemeClr val="tx1"/>
                          </a:solidFill>
                          <a:effectLst/>
                        </a:rPr>
                        <a:t>que son</a:t>
                      </a:r>
                    </a:p>
                    <a:p>
                      <a:pPr algn="ctr">
                        <a:lnSpc>
                          <a:spcPct val="107000"/>
                        </a:lnSpc>
                        <a:spcAft>
                          <a:spcPts val="0"/>
                        </a:spcAft>
                      </a:pPr>
                      <a:r>
                        <a:rPr lang="es-CO" sz="900" b="1" dirty="0">
                          <a:solidFill>
                            <a:schemeClr val="tx1"/>
                          </a:solidFill>
                          <a:effectLst/>
                        </a:rPr>
                        <a:t>beneficiarios</a:t>
                      </a:r>
                    </a:p>
                    <a:p>
                      <a:pPr algn="ctr">
                        <a:lnSpc>
                          <a:spcPct val="107000"/>
                        </a:lnSpc>
                        <a:spcAft>
                          <a:spcPts val="0"/>
                        </a:spcAft>
                      </a:pPr>
                      <a:r>
                        <a:rPr lang="es-CO" sz="900" b="1" dirty="0">
                          <a:solidFill>
                            <a:schemeClr val="tx1"/>
                          </a:solidFill>
                          <a:effectLst/>
                        </a:rPr>
                        <a:t>de algún</a:t>
                      </a:r>
                    </a:p>
                    <a:p>
                      <a:pPr algn="ctr">
                        <a:lnSpc>
                          <a:spcPct val="107000"/>
                        </a:lnSpc>
                        <a:spcAft>
                          <a:spcPts val="0"/>
                        </a:spcAft>
                      </a:pPr>
                      <a:r>
                        <a:rPr lang="es-CO" sz="900" b="1" dirty="0">
                          <a:solidFill>
                            <a:schemeClr val="tx1"/>
                          </a:solidFill>
                          <a:effectLst/>
                        </a:rPr>
                        <a:t>programa de</a:t>
                      </a:r>
                    </a:p>
                    <a:p>
                      <a:pPr algn="ctr">
                        <a:lnSpc>
                          <a:spcPct val="107000"/>
                        </a:lnSpc>
                        <a:spcAft>
                          <a:spcPts val="0"/>
                        </a:spcAft>
                      </a:pPr>
                      <a:r>
                        <a:rPr lang="es-CO" sz="900" b="1" dirty="0">
                          <a:solidFill>
                            <a:schemeClr val="tx1"/>
                          </a:solidFill>
                          <a:effectLst/>
                        </a:rPr>
                        <a:t>permanencia</a:t>
                      </a:r>
                    </a:p>
                    <a:p>
                      <a:pPr algn="ctr">
                        <a:lnSpc>
                          <a:spcPct val="107000"/>
                        </a:lnSpc>
                        <a:spcAft>
                          <a:spcPts val="0"/>
                        </a:spcAft>
                      </a:pPr>
                      <a:r>
                        <a:rPr lang="es-CO" sz="900" b="1" dirty="0" smtClean="0">
                          <a:solidFill>
                            <a:srgbClr val="FF0000"/>
                          </a:solidFill>
                          <a:effectLst/>
                        </a:rPr>
                        <a:t>(100% alimentación escolar)</a:t>
                      </a:r>
                      <a:endParaRPr lang="es-CO" sz="900" b="1" dirty="0">
                        <a:solidFill>
                          <a:srgbClr val="FF0000"/>
                        </a:solidFill>
                        <a:effectLst/>
                      </a:endParaRPr>
                    </a:p>
                    <a:p>
                      <a:pPr algn="ctr">
                        <a:lnSpc>
                          <a:spcPct val="107000"/>
                        </a:lnSpc>
                        <a:spcAft>
                          <a:spcPts val="0"/>
                        </a:spcAft>
                      </a:pPr>
                      <a:r>
                        <a:rPr lang="es-CO" sz="900" b="1" dirty="0">
                          <a:solidFill>
                            <a:schemeClr val="tx1"/>
                          </a:solidFill>
                          <a:effectLst/>
                        </a:rPr>
                        <a:t> </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Estudiantes pertenecientes a poblaciones vulnerables que son beneficiarios de algún programa de permanencia como los de alimentación y/o transporte entre otros, en los establecimientos educativos</a:t>
                      </a:r>
                    </a:p>
                    <a:p>
                      <a:pPr algn="ctr">
                        <a:lnSpc>
                          <a:spcPct val="107000"/>
                        </a:lnSpc>
                        <a:spcAft>
                          <a:spcPts val="0"/>
                        </a:spcAft>
                      </a:pPr>
                      <a:r>
                        <a:rPr lang="es-CO" sz="900" b="1" dirty="0">
                          <a:solidFill>
                            <a:schemeClr val="tx1"/>
                          </a:solidFill>
                          <a:effectLst/>
                        </a:rPr>
                        <a:t>oficiales</a:t>
                      </a:r>
                      <a:r>
                        <a:rPr lang="es-CO" sz="900" b="1" dirty="0" smtClean="0">
                          <a:solidFill>
                            <a:schemeClr val="tx1"/>
                          </a:solidFill>
                          <a:effectLst/>
                        </a:rPr>
                        <a:t>.( 100% Alimentación escolar</a:t>
                      </a:r>
                      <a:r>
                        <a:rPr lang="es-CO" sz="900" b="1" baseline="0" dirty="0" smtClean="0">
                          <a:solidFill>
                            <a:schemeClr val="tx1"/>
                          </a:solidFill>
                          <a:effectLst/>
                        </a:rPr>
                        <a:t>)</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nSpc>
                          <a:spcPct val="107000"/>
                        </a:lnSpc>
                        <a:spcAft>
                          <a:spcPts val="0"/>
                        </a:spcAft>
                      </a:pPr>
                      <a:r>
                        <a:rPr lang="es-CO" sz="900" b="1" dirty="0">
                          <a:solidFill>
                            <a:schemeClr val="tx1"/>
                          </a:solidFill>
                          <a:effectLst/>
                        </a:rPr>
                        <a:t>(Número total de población en edad escolar en condición de</a:t>
                      </a:r>
                    </a:p>
                    <a:p>
                      <a:pPr>
                        <a:lnSpc>
                          <a:spcPct val="107000"/>
                        </a:lnSpc>
                        <a:spcAft>
                          <a:spcPts val="0"/>
                        </a:spcAft>
                      </a:pPr>
                      <a:r>
                        <a:rPr lang="es-CO" sz="900" b="1" dirty="0">
                          <a:solidFill>
                            <a:schemeClr val="tx1"/>
                          </a:solidFill>
                          <a:effectLst/>
                        </a:rPr>
                        <a:t>Vulnerabilidad beneficiaria de</a:t>
                      </a:r>
                    </a:p>
                    <a:p>
                      <a:pPr>
                        <a:lnSpc>
                          <a:spcPct val="107000"/>
                        </a:lnSpc>
                        <a:spcAft>
                          <a:spcPts val="0"/>
                        </a:spcAft>
                      </a:pPr>
                      <a:r>
                        <a:rPr lang="es-CO" sz="900" b="1" dirty="0">
                          <a:solidFill>
                            <a:schemeClr val="tx1"/>
                          </a:solidFill>
                          <a:effectLst/>
                        </a:rPr>
                        <a:t>algún programa de  permanencia/</a:t>
                      </a:r>
                    </a:p>
                    <a:p>
                      <a:pPr>
                        <a:lnSpc>
                          <a:spcPct val="107000"/>
                        </a:lnSpc>
                        <a:spcAft>
                          <a:spcPts val="0"/>
                        </a:spcAft>
                      </a:pPr>
                      <a:r>
                        <a:rPr lang="es-CO" sz="900" b="1" dirty="0">
                          <a:solidFill>
                            <a:srgbClr val="FF0000"/>
                          </a:solidFill>
                          <a:effectLst/>
                        </a:rPr>
                        <a:t>número total de población en edad escolar en condiciones de vulnerabilidad matriculada) x 100</a:t>
                      </a:r>
                      <a:r>
                        <a:rPr lang="es-CO" sz="900" b="1" dirty="0" smtClean="0">
                          <a:solidFill>
                            <a:srgbClr val="FF0000"/>
                          </a:solidFill>
                          <a:effectLst/>
                        </a:rPr>
                        <a:t>. ( No tenemos ningún beneficio)</a:t>
                      </a:r>
                      <a:endParaRPr lang="es-CO"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a:solidFill>
                            <a:schemeClr val="tx1"/>
                          </a:solidFill>
                          <a:effectLst/>
                        </a:rPr>
                        <a:t>Semestral</a:t>
                      </a:r>
                    </a:p>
                    <a:p>
                      <a:pPr algn="ctr">
                        <a:lnSpc>
                          <a:spcPct val="107000"/>
                        </a:lnSpc>
                        <a:spcAft>
                          <a:spcPts val="0"/>
                        </a:spcAft>
                      </a:pPr>
                      <a:r>
                        <a:rPr lang="es-CO" sz="900" b="1">
                          <a:solidFill>
                            <a:schemeClr val="tx1"/>
                          </a:solidFill>
                          <a:effectLst/>
                        </a:rPr>
                        <a:t> </a:t>
                      </a:r>
                      <a:endParaRPr lang="es-CO"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r h="1125989">
                <a:tc>
                  <a:txBody>
                    <a:bodyPr/>
                    <a:lstStyle/>
                    <a:p>
                      <a:pPr algn="ctr">
                        <a:lnSpc>
                          <a:spcPct val="107000"/>
                        </a:lnSpc>
                        <a:spcAft>
                          <a:spcPts val="0"/>
                        </a:spcAft>
                      </a:pPr>
                      <a:r>
                        <a:rPr lang="es-CO" sz="900" b="1">
                          <a:solidFill>
                            <a:schemeClr val="tx1"/>
                          </a:solidFill>
                          <a:effectLst/>
                        </a:rPr>
                        <a:t>Cierre de</a:t>
                      </a:r>
                    </a:p>
                    <a:p>
                      <a:pPr algn="ctr">
                        <a:lnSpc>
                          <a:spcPct val="107000"/>
                        </a:lnSpc>
                        <a:spcAft>
                          <a:spcPts val="0"/>
                        </a:spcAft>
                      </a:pPr>
                      <a:r>
                        <a:rPr lang="es-CO" sz="900" b="1">
                          <a:solidFill>
                            <a:schemeClr val="tx1"/>
                          </a:solidFill>
                          <a:effectLst/>
                        </a:rPr>
                        <a:t>Brechas</a:t>
                      </a:r>
                      <a:endParaRPr lang="es-CO"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Porcentaje de</a:t>
                      </a:r>
                    </a:p>
                    <a:p>
                      <a:pPr algn="ctr">
                        <a:lnSpc>
                          <a:spcPct val="107000"/>
                        </a:lnSpc>
                        <a:spcAft>
                          <a:spcPts val="0"/>
                        </a:spcAft>
                      </a:pPr>
                      <a:r>
                        <a:rPr lang="es-CO" sz="900" b="1" dirty="0">
                          <a:solidFill>
                            <a:schemeClr val="tx1"/>
                          </a:solidFill>
                          <a:effectLst/>
                        </a:rPr>
                        <a:t>alumnos con</a:t>
                      </a:r>
                    </a:p>
                    <a:p>
                      <a:pPr algn="ctr">
                        <a:lnSpc>
                          <a:spcPct val="107000"/>
                        </a:lnSpc>
                        <a:spcAft>
                          <a:spcPts val="0"/>
                        </a:spcAft>
                      </a:pPr>
                      <a:r>
                        <a:rPr lang="es-CO" sz="900" b="1" dirty="0">
                          <a:solidFill>
                            <a:schemeClr val="tx1"/>
                          </a:solidFill>
                          <a:effectLst/>
                        </a:rPr>
                        <a:t>necesidades</a:t>
                      </a:r>
                    </a:p>
                    <a:p>
                      <a:pPr algn="ctr">
                        <a:lnSpc>
                          <a:spcPct val="107000"/>
                        </a:lnSpc>
                        <a:spcAft>
                          <a:spcPts val="0"/>
                        </a:spcAft>
                      </a:pPr>
                      <a:r>
                        <a:rPr lang="es-CO" sz="900" b="1" dirty="0">
                          <a:solidFill>
                            <a:schemeClr val="tx1"/>
                          </a:solidFill>
                          <a:effectLst/>
                        </a:rPr>
                        <a:t>educativas</a:t>
                      </a:r>
                    </a:p>
                    <a:p>
                      <a:pPr algn="ctr">
                        <a:lnSpc>
                          <a:spcPct val="107000"/>
                        </a:lnSpc>
                        <a:spcAft>
                          <a:spcPts val="0"/>
                        </a:spcAft>
                      </a:pPr>
                      <a:r>
                        <a:rPr lang="es-CO" sz="900" b="1" dirty="0">
                          <a:solidFill>
                            <a:schemeClr val="tx1"/>
                          </a:solidFill>
                          <a:effectLst/>
                        </a:rPr>
                        <a:t>especiales</a:t>
                      </a:r>
                    </a:p>
                    <a:p>
                      <a:pPr algn="ctr">
                        <a:lnSpc>
                          <a:spcPct val="107000"/>
                        </a:lnSpc>
                        <a:spcAft>
                          <a:spcPts val="0"/>
                        </a:spcAft>
                      </a:pPr>
                      <a:r>
                        <a:rPr lang="es-CO" sz="900" b="1" dirty="0" smtClean="0">
                          <a:solidFill>
                            <a:schemeClr val="tx1"/>
                          </a:solidFill>
                          <a:effectLst/>
                        </a:rPr>
                        <a:t>Escolarizados.</a:t>
                      </a:r>
                    </a:p>
                    <a:p>
                      <a:pPr algn="ctr">
                        <a:lnSpc>
                          <a:spcPct val="107000"/>
                        </a:lnSpc>
                        <a:spcAft>
                          <a:spcPts val="0"/>
                        </a:spcAft>
                      </a:pPr>
                      <a:r>
                        <a:rPr lang="es-CO" sz="900" b="1" dirty="0" smtClean="0">
                          <a:solidFill>
                            <a:schemeClr val="tx1"/>
                          </a:solidFill>
                          <a:effectLst/>
                        </a:rPr>
                        <a:t>(</a:t>
                      </a:r>
                      <a:endParaRPr lang="es-CO" sz="900" b="1" dirty="0">
                        <a:solidFill>
                          <a:schemeClr val="tx1"/>
                        </a:solidFill>
                        <a:effectLst/>
                      </a:endParaRPr>
                    </a:p>
                    <a:p>
                      <a:pPr algn="ctr">
                        <a:lnSpc>
                          <a:spcPct val="107000"/>
                        </a:lnSpc>
                        <a:spcAft>
                          <a:spcPts val="0"/>
                        </a:spcAft>
                      </a:pPr>
                      <a:r>
                        <a:rPr lang="es-CO" sz="900" b="1" dirty="0">
                          <a:solidFill>
                            <a:schemeClr val="tx1"/>
                          </a:solidFill>
                          <a:effectLst/>
                        </a:rPr>
                        <a:t> </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Mide la participación porcentual de</a:t>
                      </a:r>
                    </a:p>
                    <a:p>
                      <a:pPr algn="ctr">
                        <a:lnSpc>
                          <a:spcPct val="107000"/>
                        </a:lnSpc>
                        <a:spcAft>
                          <a:spcPts val="0"/>
                        </a:spcAft>
                      </a:pPr>
                      <a:r>
                        <a:rPr lang="es-CO" sz="900" b="1" dirty="0">
                          <a:solidFill>
                            <a:schemeClr val="tx1"/>
                          </a:solidFill>
                          <a:effectLst/>
                        </a:rPr>
                        <a:t>estudiantes con necesidades</a:t>
                      </a:r>
                    </a:p>
                    <a:p>
                      <a:pPr algn="ctr">
                        <a:lnSpc>
                          <a:spcPct val="107000"/>
                        </a:lnSpc>
                        <a:spcAft>
                          <a:spcPts val="0"/>
                        </a:spcAft>
                      </a:pPr>
                      <a:r>
                        <a:rPr lang="es-CO" sz="900" b="1" dirty="0">
                          <a:solidFill>
                            <a:schemeClr val="tx1"/>
                          </a:solidFill>
                          <a:effectLst/>
                        </a:rPr>
                        <a:t>especiales matriculados en el establecimiento educativo </a:t>
                      </a:r>
                      <a:r>
                        <a:rPr lang="es-CO" sz="900" b="1" dirty="0" smtClean="0">
                          <a:solidFill>
                            <a:schemeClr val="tx1"/>
                          </a:solidFill>
                          <a:effectLst/>
                        </a:rPr>
                        <a:t>oficial</a:t>
                      </a:r>
                    </a:p>
                    <a:p>
                      <a:pPr algn="ctr">
                        <a:lnSpc>
                          <a:spcPct val="107000"/>
                        </a:lnSpc>
                        <a:spcAft>
                          <a:spcPts val="0"/>
                        </a:spcAft>
                      </a:pPr>
                      <a:r>
                        <a:rPr lang="es-CO" sz="900" b="1" dirty="0" smtClean="0">
                          <a:solidFill>
                            <a:schemeClr val="tx1"/>
                          </a:solidFill>
                          <a:effectLst/>
                        </a:rPr>
                        <a:t>( no se atiende a estudiantes con necesidades especiales)</a:t>
                      </a:r>
                      <a:endParaRPr lang="es-CO" sz="900" b="1" dirty="0">
                        <a:solidFill>
                          <a:schemeClr val="tx1"/>
                        </a:solidFill>
                        <a:effectLst/>
                      </a:endParaRPr>
                    </a:p>
                    <a:p>
                      <a:pPr algn="ctr">
                        <a:lnSpc>
                          <a:spcPct val="107000"/>
                        </a:lnSpc>
                        <a:spcAft>
                          <a:spcPts val="0"/>
                        </a:spcAft>
                      </a:pPr>
                      <a:r>
                        <a:rPr lang="es-CO" sz="900" b="1" dirty="0">
                          <a:solidFill>
                            <a:schemeClr val="tx1"/>
                          </a:solidFill>
                          <a:effectLst/>
                        </a:rPr>
                        <a:t> </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(Número total de alumnos con</a:t>
                      </a:r>
                    </a:p>
                    <a:p>
                      <a:pPr algn="ctr">
                        <a:lnSpc>
                          <a:spcPct val="107000"/>
                        </a:lnSpc>
                        <a:spcAft>
                          <a:spcPts val="0"/>
                        </a:spcAft>
                      </a:pPr>
                      <a:r>
                        <a:rPr lang="es-CO" sz="900" b="1" dirty="0">
                          <a:solidFill>
                            <a:schemeClr val="tx1"/>
                          </a:solidFill>
                          <a:effectLst/>
                        </a:rPr>
                        <a:t>Necesidades especiales</a:t>
                      </a:r>
                    </a:p>
                    <a:p>
                      <a:pPr algn="ctr">
                        <a:lnSpc>
                          <a:spcPct val="107000"/>
                        </a:lnSpc>
                        <a:spcAft>
                          <a:spcPts val="0"/>
                        </a:spcAft>
                      </a:pPr>
                      <a:r>
                        <a:rPr lang="es-CO" sz="900" b="1" dirty="0">
                          <a:solidFill>
                            <a:schemeClr val="tx1"/>
                          </a:solidFill>
                          <a:effectLst/>
                        </a:rPr>
                        <a:t>escolarizados/</a:t>
                      </a:r>
                    </a:p>
                    <a:p>
                      <a:pPr algn="ctr">
                        <a:lnSpc>
                          <a:spcPct val="107000"/>
                        </a:lnSpc>
                        <a:spcAft>
                          <a:spcPts val="0"/>
                        </a:spcAft>
                      </a:pPr>
                      <a:r>
                        <a:rPr lang="es-CO" sz="900" b="1" dirty="0">
                          <a:solidFill>
                            <a:schemeClr val="tx1"/>
                          </a:solidFill>
                          <a:effectLst/>
                        </a:rPr>
                        <a:t>total de niños en edad escolar con necesidades especiales) x 100</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a:solidFill>
                            <a:schemeClr val="tx1"/>
                          </a:solidFill>
                          <a:effectLst/>
                        </a:rPr>
                        <a:t>Semestral </a:t>
                      </a:r>
                      <a:endParaRPr lang="es-CO"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r h="965133">
                <a:tc>
                  <a:txBody>
                    <a:bodyPr/>
                    <a:lstStyle/>
                    <a:p>
                      <a:pPr algn="ctr">
                        <a:lnSpc>
                          <a:spcPct val="107000"/>
                        </a:lnSpc>
                        <a:spcAft>
                          <a:spcPts val="0"/>
                        </a:spcAft>
                      </a:pPr>
                      <a:r>
                        <a:rPr lang="es-CO" sz="900" b="1">
                          <a:solidFill>
                            <a:schemeClr val="tx1"/>
                          </a:solidFill>
                          <a:effectLst/>
                        </a:rPr>
                        <a:t>Cierre de</a:t>
                      </a:r>
                    </a:p>
                    <a:p>
                      <a:pPr algn="ctr">
                        <a:lnSpc>
                          <a:spcPct val="107000"/>
                        </a:lnSpc>
                        <a:spcAft>
                          <a:spcPts val="0"/>
                        </a:spcAft>
                      </a:pPr>
                      <a:r>
                        <a:rPr lang="es-CO" sz="900" b="1">
                          <a:solidFill>
                            <a:schemeClr val="tx1"/>
                          </a:solidFill>
                          <a:effectLst/>
                        </a:rPr>
                        <a:t>brechas</a:t>
                      </a:r>
                    </a:p>
                    <a:p>
                      <a:pPr algn="ctr">
                        <a:lnSpc>
                          <a:spcPct val="107000"/>
                        </a:lnSpc>
                        <a:spcAft>
                          <a:spcPts val="0"/>
                        </a:spcAft>
                      </a:pPr>
                      <a:r>
                        <a:rPr lang="es-CO" sz="900" b="1">
                          <a:solidFill>
                            <a:schemeClr val="tx1"/>
                          </a:solidFill>
                          <a:effectLst/>
                        </a:rPr>
                        <a:t> </a:t>
                      </a:r>
                      <a:endParaRPr lang="es-CO"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Tasa de</a:t>
                      </a:r>
                    </a:p>
                    <a:p>
                      <a:pPr algn="ctr">
                        <a:lnSpc>
                          <a:spcPct val="107000"/>
                        </a:lnSpc>
                        <a:spcAft>
                          <a:spcPts val="0"/>
                        </a:spcAft>
                      </a:pPr>
                      <a:r>
                        <a:rPr lang="es-CO" sz="900" b="1" dirty="0">
                          <a:solidFill>
                            <a:schemeClr val="tx1"/>
                          </a:solidFill>
                          <a:effectLst/>
                        </a:rPr>
                        <a:t>deserción </a:t>
                      </a:r>
                      <a:r>
                        <a:rPr lang="es-CO" sz="900" b="1" dirty="0" err="1">
                          <a:solidFill>
                            <a:schemeClr val="tx1"/>
                          </a:solidFill>
                          <a:effectLst/>
                        </a:rPr>
                        <a:t>intra</a:t>
                      </a:r>
                      <a:endParaRPr lang="es-CO" sz="900" b="1" dirty="0">
                        <a:solidFill>
                          <a:schemeClr val="tx1"/>
                        </a:solidFill>
                        <a:effectLst/>
                      </a:endParaRPr>
                    </a:p>
                    <a:p>
                      <a:pPr algn="ctr">
                        <a:lnSpc>
                          <a:spcPct val="107000"/>
                        </a:lnSpc>
                        <a:spcAft>
                          <a:spcPts val="0"/>
                        </a:spcAft>
                      </a:pPr>
                      <a:r>
                        <a:rPr lang="es-CO" sz="900" b="1" dirty="0">
                          <a:solidFill>
                            <a:schemeClr val="tx1"/>
                          </a:solidFill>
                          <a:effectLst/>
                        </a:rPr>
                        <a:t>anual en</a:t>
                      </a:r>
                    </a:p>
                    <a:p>
                      <a:pPr algn="ctr">
                        <a:lnSpc>
                          <a:spcPct val="107000"/>
                        </a:lnSpc>
                        <a:spcAft>
                          <a:spcPts val="0"/>
                        </a:spcAft>
                      </a:pPr>
                      <a:r>
                        <a:rPr lang="es-CO" sz="900" b="1" dirty="0">
                          <a:solidFill>
                            <a:schemeClr val="tx1"/>
                          </a:solidFill>
                          <a:effectLst/>
                        </a:rPr>
                        <a:t>preescolar</a:t>
                      </a:r>
                    </a:p>
                    <a:p>
                      <a:pPr algn="ctr">
                        <a:lnSpc>
                          <a:spcPct val="107000"/>
                        </a:lnSpc>
                        <a:spcAft>
                          <a:spcPts val="0"/>
                        </a:spcAft>
                      </a:pPr>
                      <a:r>
                        <a:rPr lang="es-CO" sz="900" b="1" dirty="0">
                          <a:solidFill>
                            <a:schemeClr val="tx1"/>
                          </a:solidFill>
                          <a:effectLst/>
                        </a:rPr>
                        <a:t>básica y </a:t>
                      </a:r>
                      <a:r>
                        <a:rPr lang="es-CO" sz="900" b="1" dirty="0" smtClean="0">
                          <a:solidFill>
                            <a:schemeClr val="tx1"/>
                          </a:solidFill>
                          <a:effectLst/>
                        </a:rPr>
                        <a:t>media.</a:t>
                      </a:r>
                    </a:p>
                    <a:p>
                      <a:pPr algn="ctr">
                        <a:lnSpc>
                          <a:spcPct val="107000"/>
                        </a:lnSpc>
                        <a:spcAft>
                          <a:spcPts val="0"/>
                        </a:spcAft>
                      </a:pPr>
                      <a:r>
                        <a:rPr lang="es-CO" sz="900" b="1" dirty="0" smtClean="0">
                          <a:solidFill>
                            <a:schemeClr val="tx1"/>
                          </a:solidFill>
                          <a:effectLst/>
                        </a:rPr>
                        <a:t>(</a:t>
                      </a:r>
                      <a:endParaRPr lang="es-CO" sz="900" b="1" dirty="0">
                        <a:solidFill>
                          <a:schemeClr val="tx1"/>
                        </a:solidFill>
                        <a:effectLst/>
                      </a:endParaRPr>
                    </a:p>
                    <a:p>
                      <a:pPr algn="ctr">
                        <a:lnSpc>
                          <a:spcPct val="107000"/>
                        </a:lnSpc>
                        <a:spcAft>
                          <a:spcPts val="0"/>
                        </a:spcAft>
                      </a:pPr>
                      <a:r>
                        <a:rPr lang="es-CO" sz="900" b="1" dirty="0">
                          <a:solidFill>
                            <a:schemeClr val="tx1"/>
                          </a:solidFill>
                          <a:effectLst/>
                        </a:rPr>
                        <a:t> </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Mide el número de alumnos que una vez se han matriculado en un grado escolar de la Básica o</a:t>
                      </a:r>
                    </a:p>
                    <a:p>
                      <a:pPr algn="ctr">
                        <a:lnSpc>
                          <a:spcPct val="107000"/>
                        </a:lnSpc>
                        <a:spcAft>
                          <a:spcPts val="0"/>
                        </a:spcAft>
                      </a:pPr>
                      <a:r>
                        <a:rPr lang="es-CO" sz="900" b="1" dirty="0">
                          <a:solidFill>
                            <a:schemeClr val="tx1"/>
                          </a:solidFill>
                          <a:effectLst/>
                        </a:rPr>
                        <a:t>Media, abandonan el estudio antes de</a:t>
                      </a:r>
                    </a:p>
                    <a:p>
                      <a:pPr algn="ctr">
                        <a:lnSpc>
                          <a:spcPct val="107000"/>
                        </a:lnSpc>
                        <a:spcAft>
                          <a:spcPts val="0"/>
                        </a:spcAft>
                      </a:pPr>
                      <a:r>
                        <a:rPr lang="es-CO" sz="900" b="1" dirty="0">
                          <a:solidFill>
                            <a:schemeClr val="tx1"/>
                          </a:solidFill>
                          <a:effectLst/>
                        </a:rPr>
                        <a:t>finalizar el año lectivo.</a:t>
                      </a:r>
                    </a:p>
                    <a:p>
                      <a:pPr algn="ctr">
                        <a:lnSpc>
                          <a:spcPct val="107000"/>
                        </a:lnSpc>
                        <a:spcAft>
                          <a:spcPts val="0"/>
                        </a:spcAft>
                      </a:pPr>
                      <a:r>
                        <a:rPr lang="es-CO" sz="900" b="1" dirty="0">
                          <a:solidFill>
                            <a:srgbClr val="FF0000"/>
                          </a:solidFill>
                          <a:effectLst/>
                        </a:rPr>
                        <a:t> </a:t>
                      </a:r>
                      <a:r>
                        <a:rPr lang="es-CO" sz="900" b="1" dirty="0" smtClean="0">
                          <a:solidFill>
                            <a:srgbClr val="FF0000"/>
                          </a:solidFill>
                          <a:effectLst/>
                        </a:rPr>
                        <a:t>( 21 estudiantes)</a:t>
                      </a:r>
                      <a:endParaRPr lang="es-CO"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(Alumnos que desertan antes de finalizar el año lectivo n / Alumnos matriculados en el</a:t>
                      </a:r>
                    </a:p>
                    <a:p>
                      <a:pPr algn="ctr">
                        <a:lnSpc>
                          <a:spcPct val="107000"/>
                        </a:lnSpc>
                        <a:spcAft>
                          <a:spcPts val="0"/>
                        </a:spcAft>
                      </a:pPr>
                      <a:r>
                        <a:rPr lang="es-CO" sz="900" b="1" dirty="0">
                          <a:solidFill>
                            <a:schemeClr val="tx1"/>
                          </a:solidFill>
                          <a:effectLst/>
                        </a:rPr>
                        <a:t>año lectivo n)X100</a:t>
                      </a:r>
                    </a:p>
                    <a:p>
                      <a:pPr algn="ctr">
                        <a:lnSpc>
                          <a:spcPct val="107000"/>
                        </a:lnSpc>
                        <a:spcAft>
                          <a:spcPts val="0"/>
                        </a:spcAft>
                      </a:pPr>
                      <a:r>
                        <a:rPr lang="es-CO" sz="900" b="1" dirty="0">
                          <a:solidFill>
                            <a:schemeClr val="tx1"/>
                          </a:solidFill>
                          <a:effectLst/>
                        </a:rPr>
                        <a:t> </a:t>
                      </a:r>
                    </a:p>
                    <a:p>
                      <a:pPr algn="ctr">
                        <a:lnSpc>
                          <a:spcPct val="107000"/>
                        </a:lnSpc>
                        <a:spcAft>
                          <a:spcPts val="0"/>
                        </a:spcAft>
                      </a:pPr>
                      <a:r>
                        <a:rPr lang="es-CO" sz="900" b="1" dirty="0">
                          <a:solidFill>
                            <a:schemeClr val="tx1"/>
                          </a:solidFill>
                          <a:effectLst/>
                        </a:rPr>
                        <a:t> </a:t>
                      </a:r>
                    </a:p>
                    <a:p>
                      <a:pPr algn="ctr">
                        <a:lnSpc>
                          <a:spcPct val="107000"/>
                        </a:lnSpc>
                        <a:spcAft>
                          <a:spcPts val="0"/>
                        </a:spcAft>
                      </a:pPr>
                      <a:r>
                        <a:rPr lang="es-CO" sz="900" b="1" dirty="0">
                          <a:solidFill>
                            <a:schemeClr val="tx1"/>
                          </a:solidFill>
                          <a:effectLst/>
                        </a:rPr>
                        <a:t> </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900" b="1" dirty="0">
                          <a:solidFill>
                            <a:schemeClr val="tx1"/>
                          </a:solidFill>
                          <a:effectLst/>
                        </a:rPr>
                        <a:t>Anual</a:t>
                      </a:r>
                      <a:endParaRPr lang="es-CO"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bl>
          </a:graphicData>
        </a:graphic>
      </p:graphicFrame>
      <p:sp>
        <p:nvSpPr>
          <p:cNvPr id="6" name="CuadroTexto 5"/>
          <p:cNvSpPr txBox="1"/>
          <p:nvPr/>
        </p:nvSpPr>
        <p:spPr>
          <a:xfrm>
            <a:off x="925513" y="0"/>
            <a:ext cx="9094787"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Énfasis de políticas educativas e indicadores sugeridos son:</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431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802499300"/>
              </p:ext>
            </p:extLst>
          </p:nvPr>
        </p:nvGraphicFramePr>
        <p:xfrm>
          <a:off x="944563" y="845922"/>
          <a:ext cx="8992760" cy="6012078"/>
        </p:xfrm>
        <a:graphic>
          <a:graphicData uri="http://schemas.openxmlformats.org/drawingml/2006/table">
            <a:tbl>
              <a:tblPr firstRow="1" firstCol="1" bandRow="1">
                <a:tableStyleId>{5C22544A-7EE6-4342-B048-85BDC9FD1C3A}</a:tableStyleId>
              </a:tblPr>
              <a:tblGrid>
                <a:gridCol w="1174454"/>
                <a:gridCol w="1579131"/>
                <a:gridCol w="2411859"/>
                <a:gridCol w="2580922"/>
                <a:gridCol w="1246394"/>
              </a:tblGrid>
              <a:tr h="1156169">
                <a:tc>
                  <a:txBody>
                    <a:bodyPr/>
                    <a:lstStyle/>
                    <a:p>
                      <a:pPr algn="ctr">
                        <a:lnSpc>
                          <a:spcPct val="107000"/>
                        </a:lnSpc>
                        <a:spcAft>
                          <a:spcPts val="0"/>
                        </a:spcAft>
                      </a:pPr>
                      <a:r>
                        <a:rPr lang="es-CO" sz="1300" b="1" dirty="0">
                          <a:solidFill>
                            <a:schemeClr val="tx1"/>
                          </a:solidFill>
                          <a:effectLst/>
                        </a:rPr>
                        <a:t> </a:t>
                      </a:r>
                    </a:p>
                    <a:p>
                      <a:pPr algn="ctr">
                        <a:lnSpc>
                          <a:spcPct val="107000"/>
                        </a:lnSpc>
                        <a:spcAft>
                          <a:spcPts val="0"/>
                        </a:spcAft>
                      </a:pPr>
                      <a:r>
                        <a:rPr lang="es-CO" sz="1300" b="1" dirty="0">
                          <a:solidFill>
                            <a:schemeClr val="tx1"/>
                          </a:solidFill>
                          <a:effectLst/>
                        </a:rPr>
                        <a:t>Énfasis</a:t>
                      </a:r>
                    </a:p>
                    <a:p>
                      <a:pPr algn="ctr">
                        <a:lnSpc>
                          <a:spcPct val="107000"/>
                        </a:lnSpc>
                        <a:spcAft>
                          <a:spcPts val="0"/>
                        </a:spcAft>
                      </a:pPr>
                      <a:r>
                        <a:rPr lang="es-CO" sz="1300" b="1" dirty="0">
                          <a:solidFill>
                            <a:schemeClr val="tx1"/>
                          </a:solidFill>
                          <a:effectLst/>
                        </a:rPr>
                        <a:t>de</a:t>
                      </a:r>
                    </a:p>
                    <a:p>
                      <a:pPr algn="ctr">
                        <a:lnSpc>
                          <a:spcPct val="107000"/>
                        </a:lnSpc>
                        <a:spcAft>
                          <a:spcPts val="0"/>
                        </a:spcAft>
                      </a:pPr>
                      <a:r>
                        <a:rPr lang="es-CO" sz="1300" b="1" dirty="0">
                          <a:solidFill>
                            <a:schemeClr val="tx1"/>
                          </a:solidFill>
                          <a:effectLst/>
                        </a:rPr>
                        <a:t>Política</a:t>
                      </a:r>
                    </a:p>
                    <a:p>
                      <a:pPr algn="ctr">
                        <a:lnSpc>
                          <a:spcPct val="107000"/>
                        </a:lnSpc>
                        <a:spcAft>
                          <a:spcPts val="0"/>
                        </a:spcAft>
                      </a:pPr>
                      <a:r>
                        <a:rPr lang="es-CO" sz="1300" b="1" dirty="0">
                          <a:solidFill>
                            <a:schemeClr val="tx1"/>
                          </a:solidFill>
                          <a:effectLst/>
                        </a:rPr>
                        <a:t>Educativa</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300" b="1" dirty="0">
                          <a:solidFill>
                            <a:schemeClr val="tx1"/>
                          </a:solidFill>
                          <a:effectLst/>
                        </a:rPr>
                        <a:t>Nombre </a:t>
                      </a:r>
                    </a:p>
                    <a:p>
                      <a:pPr algn="ctr">
                        <a:lnSpc>
                          <a:spcPct val="107000"/>
                        </a:lnSpc>
                        <a:spcAft>
                          <a:spcPts val="0"/>
                        </a:spcAft>
                      </a:pPr>
                      <a:r>
                        <a:rPr lang="es-CO" sz="1300" b="1" dirty="0">
                          <a:solidFill>
                            <a:schemeClr val="tx1"/>
                          </a:solidFill>
                          <a:effectLst/>
                        </a:rPr>
                        <a:t>del</a:t>
                      </a:r>
                    </a:p>
                    <a:p>
                      <a:pPr algn="ctr">
                        <a:lnSpc>
                          <a:spcPct val="107000"/>
                        </a:lnSpc>
                        <a:spcAft>
                          <a:spcPts val="0"/>
                        </a:spcAft>
                      </a:pPr>
                      <a:r>
                        <a:rPr lang="es-CO" sz="1300" b="1" dirty="0">
                          <a:solidFill>
                            <a:schemeClr val="tx1"/>
                          </a:solidFill>
                          <a:effectLst/>
                        </a:rPr>
                        <a:t>Indicador</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300" b="1" dirty="0">
                          <a:solidFill>
                            <a:schemeClr val="tx1"/>
                          </a:solidFill>
                          <a:effectLst/>
                        </a:rPr>
                        <a:t>Descriptores</a:t>
                      </a:r>
                    </a:p>
                    <a:p>
                      <a:pPr algn="ctr">
                        <a:lnSpc>
                          <a:spcPct val="107000"/>
                        </a:lnSpc>
                        <a:spcAft>
                          <a:spcPts val="0"/>
                        </a:spcAft>
                      </a:pPr>
                      <a:r>
                        <a:rPr lang="es-CO" sz="1300" b="1" dirty="0">
                          <a:solidFill>
                            <a:schemeClr val="tx1"/>
                          </a:solidFill>
                          <a:effectLst/>
                        </a:rPr>
                        <a:t>de</a:t>
                      </a:r>
                    </a:p>
                    <a:p>
                      <a:pPr algn="ctr">
                        <a:lnSpc>
                          <a:spcPct val="107000"/>
                        </a:lnSpc>
                        <a:spcAft>
                          <a:spcPts val="0"/>
                        </a:spcAft>
                      </a:pPr>
                      <a:r>
                        <a:rPr lang="es-CO" sz="1300" b="1" dirty="0">
                          <a:solidFill>
                            <a:schemeClr val="tx1"/>
                          </a:solidFill>
                          <a:effectLst/>
                        </a:rPr>
                        <a:t>indicadores</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300" b="1">
                          <a:solidFill>
                            <a:schemeClr val="tx1"/>
                          </a:solidFill>
                          <a:effectLst/>
                        </a:rPr>
                        <a:t>Forma de</a:t>
                      </a:r>
                    </a:p>
                    <a:p>
                      <a:pPr algn="ctr">
                        <a:lnSpc>
                          <a:spcPct val="107000"/>
                        </a:lnSpc>
                        <a:spcAft>
                          <a:spcPts val="0"/>
                        </a:spcAft>
                      </a:pPr>
                      <a:r>
                        <a:rPr lang="es-CO" sz="1300" b="1">
                          <a:solidFill>
                            <a:schemeClr val="tx1"/>
                          </a:solidFill>
                          <a:effectLst/>
                        </a:rPr>
                        <a:t>cálculo o</a:t>
                      </a:r>
                    </a:p>
                    <a:p>
                      <a:pPr algn="ctr">
                        <a:lnSpc>
                          <a:spcPct val="107000"/>
                        </a:lnSpc>
                        <a:spcAft>
                          <a:spcPts val="0"/>
                        </a:spcAft>
                      </a:pPr>
                      <a:r>
                        <a:rPr lang="es-CO" sz="1300" b="1">
                          <a:solidFill>
                            <a:schemeClr val="tx1"/>
                          </a:solidFill>
                          <a:effectLst/>
                        </a:rPr>
                        <a:t>pregunta a</a:t>
                      </a:r>
                    </a:p>
                    <a:p>
                      <a:pPr algn="ctr">
                        <a:lnSpc>
                          <a:spcPct val="107000"/>
                        </a:lnSpc>
                        <a:spcAft>
                          <a:spcPts val="0"/>
                        </a:spcAft>
                      </a:pPr>
                      <a:r>
                        <a:rPr lang="es-CO" sz="1300" b="1">
                          <a:solidFill>
                            <a:schemeClr val="tx1"/>
                          </a:solidFill>
                          <a:effectLst/>
                        </a:rPr>
                        <a:t>responder</a:t>
                      </a:r>
                      <a:endParaRPr lang="es-CO"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300" b="1" dirty="0">
                          <a:solidFill>
                            <a:schemeClr val="tx1"/>
                          </a:solidFill>
                          <a:effectLst/>
                        </a:rPr>
                        <a:t>Periodicidad</a:t>
                      </a:r>
                    </a:p>
                    <a:p>
                      <a:pPr algn="ctr">
                        <a:lnSpc>
                          <a:spcPct val="107000"/>
                        </a:lnSpc>
                        <a:spcAft>
                          <a:spcPts val="0"/>
                        </a:spcAft>
                      </a:pPr>
                      <a:r>
                        <a:rPr lang="es-CO" sz="1300" b="1" dirty="0">
                          <a:solidFill>
                            <a:schemeClr val="tx1"/>
                          </a:solidFill>
                          <a:effectLst/>
                        </a:rPr>
                        <a:t>para medir</a:t>
                      </a:r>
                    </a:p>
                    <a:p>
                      <a:pPr algn="ctr">
                        <a:lnSpc>
                          <a:spcPct val="107000"/>
                        </a:lnSpc>
                        <a:spcAft>
                          <a:spcPts val="0"/>
                        </a:spcAft>
                      </a:pPr>
                      <a:r>
                        <a:rPr lang="es-CO" sz="1300" b="1" dirty="0">
                          <a:solidFill>
                            <a:schemeClr val="tx1"/>
                          </a:solidFill>
                          <a:effectLst/>
                        </a:rPr>
                        <a:t>indicadores</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r>
              <a:tr h="2543571">
                <a:tc>
                  <a:txBody>
                    <a:bodyPr/>
                    <a:lstStyle/>
                    <a:p>
                      <a:pPr algn="ctr">
                        <a:lnSpc>
                          <a:spcPct val="107000"/>
                        </a:lnSpc>
                        <a:spcAft>
                          <a:spcPts val="0"/>
                        </a:spcAft>
                      </a:pPr>
                      <a:r>
                        <a:rPr lang="es-CO" sz="1300" b="1" dirty="0">
                          <a:solidFill>
                            <a:schemeClr val="tx1"/>
                          </a:solidFill>
                          <a:effectLst/>
                        </a:rPr>
                        <a:t>Calidad</a:t>
                      </a:r>
                    </a:p>
                    <a:p>
                      <a:pPr algn="ctr">
                        <a:lnSpc>
                          <a:spcPct val="107000"/>
                        </a:lnSpc>
                        <a:spcAft>
                          <a:spcPts val="0"/>
                        </a:spcAft>
                      </a:pPr>
                      <a:r>
                        <a:rPr lang="es-CO" sz="1300" b="1" dirty="0">
                          <a:solidFill>
                            <a:schemeClr val="tx1"/>
                          </a:solidFill>
                          <a:effectLst/>
                        </a:rPr>
                        <a:t> </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300" b="1" dirty="0">
                          <a:solidFill>
                            <a:schemeClr val="tx1"/>
                          </a:solidFill>
                          <a:effectLst/>
                        </a:rPr>
                        <a:t>Porcentaje de</a:t>
                      </a:r>
                    </a:p>
                    <a:p>
                      <a:pPr algn="ctr">
                        <a:lnSpc>
                          <a:spcPct val="107000"/>
                        </a:lnSpc>
                        <a:spcAft>
                          <a:spcPts val="0"/>
                        </a:spcAft>
                      </a:pPr>
                      <a:r>
                        <a:rPr lang="es-CO" sz="1300" b="1" dirty="0">
                          <a:solidFill>
                            <a:schemeClr val="tx1"/>
                          </a:solidFill>
                          <a:effectLst/>
                        </a:rPr>
                        <a:t>Educadores participando en</a:t>
                      </a:r>
                    </a:p>
                    <a:p>
                      <a:pPr algn="ctr">
                        <a:lnSpc>
                          <a:spcPct val="107000"/>
                        </a:lnSpc>
                        <a:spcAft>
                          <a:spcPts val="0"/>
                        </a:spcAft>
                      </a:pPr>
                      <a:r>
                        <a:rPr lang="es-CO" sz="1300" b="1" dirty="0">
                          <a:solidFill>
                            <a:schemeClr val="tx1"/>
                          </a:solidFill>
                          <a:effectLst/>
                        </a:rPr>
                        <a:t>el plan de</a:t>
                      </a:r>
                    </a:p>
                    <a:p>
                      <a:pPr algn="ctr">
                        <a:lnSpc>
                          <a:spcPct val="107000"/>
                        </a:lnSpc>
                        <a:spcAft>
                          <a:spcPts val="0"/>
                        </a:spcAft>
                      </a:pPr>
                      <a:r>
                        <a:rPr lang="es-CO" sz="1300" b="1" dirty="0">
                          <a:solidFill>
                            <a:schemeClr val="tx1"/>
                          </a:solidFill>
                          <a:effectLst/>
                        </a:rPr>
                        <a:t>formación</a:t>
                      </a:r>
                    </a:p>
                    <a:p>
                      <a:pPr algn="ctr">
                        <a:lnSpc>
                          <a:spcPct val="107000"/>
                        </a:lnSpc>
                        <a:spcAft>
                          <a:spcPts val="0"/>
                        </a:spcAft>
                      </a:pPr>
                      <a:r>
                        <a:rPr lang="es-CO" sz="1300" b="1" dirty="0">
                          <a:solidFill>
                            <a:schemeClr val="tx1"/>
                          </a:solidFill>
                          <a:effectLst/>
                        </a:rPr>
                        <a:t> </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300" b="1" dirty="0">
                          <a:solidFill>
                            <a:schemeClr val="tx1"/>
                          </a:solidFill>
                          <a:effectLst/>
                        </a:rPr>
                        <a:t>Mide el porcentaje de</a:t>
                      </a:r>
                    </a:p>
                    <a:p>
                      <a:pPr algn="ctr">
                        <a:lnSpc>
                          <a:spcPct val="107000"/>
                        </a:lnSpc>
                        <a:spcAft>
                          <a:spcPts val="0"/>
                        </a:spcAft>
                      </a:pPr>
                      <a:r>
                        <a:rPr lang="es-CO" sz="1300" b="1" dirty="0">
                          <a:solidFill>
                            <a:schemeClr val="tx1"/>
                          </a:solidFill>
                          <a:effectLst/>
                        </a:rPr>
                        <a:t>educadores que participan en el plan de formación de docentes que busca mejorar sus competencias</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300" b="1" dirty="0">
                          <a:solidFill>
                            <a:schemeClr val="tx1"/>
                          </a:solidFill>
                          <a:effectLst/>
                        </a:rPr>
                        <a:t> (Número de</a:t>
                      </a:r>
                    </a:p>
                    <a:p>
                      <a:pPr algn="ctr">
                        <a:lnSpc>
                          <a:spcPct val="107000"/>
                        </a:lnSpc>
                        <a:spcAft>
                          <a:spcPts val="0"/>
                        </a:spcAft>
                      </a:pPr>
                      <a:r>
                        <a:rPr lang="es-CO" sz="1300" b="1" dirty="0">
                          <a:solidFill>
                            <a:schemeClr val="tx1"/>
                          </a:solidFill>
                          <a:effectLst/>
                        </a:rPr>
                        <a:t>educadores que Semestral participa en prácticas en el</a:t>
                      </a:r>
                    </a:p>
                    <a:p>
                      <a:pPr algn="ctr">
                        <a:lnSpc>
                          <a:spcPct val="107000"/>
                        </a:lnSpc>
                        <a:spcAft>
                          <a:spcPts val="0"/>
                        </a:spcAft>
                      </a:pPr>
                      <a:r>
                        <a:rPr lang="es-CO" sz="1300" b="1" dirty="0">
                          <a:solidFill>
                            <a:schemeClr val="tx1"/>
                          </a:solidFill>
                          <a:effectLst/>
                        </a:rPr>
                        <a:t>plan de formación de docentes para el desarrollo de</a:t>
                      </a:r>
                    </a:p>
                    <a:p>
                      <a:pPr algn="ctr">
                        <a:lnSpc>
                          <a:spcPct val="107000"/>
                        </a:lnSpc>
                        <a:spcAft>
                          <a:spcPts val="0"/>
                        </a:spcAft>
                      </a:pPr>
                      <a:r>
                        <a:rPr lang="es-CO" sz="1300" b="1" dirty="0">
                          <a:solidFill>
                            <a:schemeClr val="tx1"/>
                          </a:solidFill>
                          <a:effectLst/>
                        </a:rPr>
                        <a:t>competencias básicas/ número total de educadores de EE oficial) X100</a:t>
                      </a:r>
                    </a:p>
                    <a:p>
                      <a:pPr algn="ctr">
                        <a:lnSpc>
                          <a:spcPct val="107000"/>
                        </a:lnSpc>
                        <a:spcAft>
                          <a:spcPts val="0"/>
                        </a:spcAft>
                      </a:pPr>
                      <a:r>
                        <a:rPr lang="es-CO" sz="1300" b="1" dirty="0">
                          <a:solidFill>
                            <a:schemeClr val="tx1"/>
                          </a:solidFill>
                          <a:effectLst/>
                        </a:rPr>
                        <a:t> </a:t>
                      </a:r>
                    </a:p>
                    <a:p>
                      <a:pPr algn="ctr">
                        <a:lnSpc>
                          <a:spcPct val="107000"/>
                        </a:lnSpc>
                        <a:spcAft>
                          <a:spcPts val="0"/>
                        </a:spcAft>
                      </a:pPr>
                      <a:r>
                        <a:rPr lang="es-CO" sz="1300" b="1" dirty="0">
                          <a:solidFill>
                            <a:srgbClr val="FF0000"/>
                          </a:solidFill>
                          <a:effectLst/>
                        </a:rPr>
                        <a:t> </a:t>
                      </a:r>
                      <a:r>
                        <a:rPr lang="es-CO" sz="1300" b="1" dirty="0" smtClean="0">
                          <a:solidFill>
                            <a:srgbClr val="FF0000"/>
                          </a:solidFill>
                          <a:effectLst/>
                        </a:rPr>
                        <a:t>(31 docentes)</a:t>
                      </a:r>
                      <a:r>
                        <a:rPr lang="es-CO" sz="1300" b="1" baseline="0" dirty="0" smtClean="0">
                          <a:solidFill>
                            <a:srgbClr val="FF0000"/>
                          </a:solidFill>
                          <a:effectLst/>
                        </a:rPr>
                        <a:t> </a:t>
                      </a:r>
                      <a:endParaRPr lang="es-CO" sz="1300" b="1" dirty="0">
                        <a:solidFill>
                          <a:srgbClr val="FF0000"/>
                        </a:solidFill>
                        <a:effectLst/>
                      </a:endParaRPr>
                    </a:p>
                    <a:p>
                      <a:pPr algn="ctr">
                        <a:lnSpc>
                          <a:spcPct val="107000"/>
                        </a:lnSpc>
                        <a:spcAft>
                          <a:spcPts val="0"/>
                        </a:spcAft>
                      </a:pPr>
                      <a:r>
                        <a:rPr lang="es-CO" sz="1300" b="1" dirty="0">
                          <a:solidFill>
                            <a:schemeClr val="tx1"/>
                          </a:solidFill>
                          <a:effectLst/>
                        </a:rPr>
                        <a:t> </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300" b="1" dirty="0">
                          <a:solidFill>
                            <a:schemeClr val="tx1"/>
                          </a:solidFill>
                          <a:effectLst/>
                        </a:rPr>
                        <a:t>Semestral</a:t>
                      </a:r>
                    </a:p>
                    <a:p>
                      <a:pPr algn="ctr">
                        <a:lnSpc>
                          <a:spcPct val="107000"/>
                        </a:lnSpc>
                        <a:spcAft>
                          <a:spcPts val="0"/>
                        </a:spcAft>
                      </a:pPr>
                      <a:r>
                        <a:rPr lang="es-CO" sz="1300" b="1" dirty="0">
                          <a:solidFill>
                            <a:schemeClr val="tx1"/>
                          </a:solidFill>
                          <a:effectLst/>
                        </a:rPr>
                        <a:t> </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r h="2312338">
                <a:tc>
                  <a:txBody>
                    <a:bodyPr/>
                    <a:lstStyle/>
                    <a:p>
                      <a:pPr algn="ctr">
                        <a:lnSpc>
                          <a:spcPct val="107000"/>
                        </a:lnSpc>
                        <a:spcAft>
                          <a:spcPts val="0"/>
                        </a:spcAft>
                      </a:pPr>
                      <a:r>
                        <a:rPr lang="es-CO" sz="1300" b="1" dirty="0">
                          <a:solidFill>
                            <a:schemeClr val="tx1"/>
                          </a:solidFill>
                          <a:effectLst/>
                        </a:rPr>
                        <a:t>calidad</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300" b="1" dirty="0">
                          <a:solidFill>
                            <a:schemeClr val="tx1"/>
                          </a:solidFill>
                          <a:effectLst/>
                        </a:rPr>
                        <a:t>Porcentaje de</a:t>
                      </a:r>
                    </a:p>
                    <a:p>
                      <a:pPr algn="ctr">
                        <a:lnSpc>
                          <a:spcPct val="107000"/>
                        </a:lnSpc>
                        <a:spcAft>
                          <a:spcPts val="0"/>
                        </a:spcAft>
                      </a:pPr>
                      <a:r>
                        <a:rPr lang="es-CO" sz="1300" b="1" dirty="0">
                          <a:solidFill>
                            <a:schemeClr val="tx1"/>
                          </a:solidFill>
                          <a:effectLst/>
                        </a:rPr>
                        <a:t>padres de</a:t>
                      </a:r>
                    </a:p>
                    <a:p>
                      <a:pPr algn="ctr">
                        <a:lnSpc>
                          <a:spcPct val="107000"/>
                        </a:lnSpc>
                        <a:spcAft>
                          <a:spcPts val="0"/>
                        </a:spcAft>
                      </a:pPr>
                      <a:r>
                        <a:rPr lang="es-CO" sz="1300" b="1" dirty="0">
                          <a:solidFill>
                            <a:schemeClr val="tx1"/>
                          </a:solidFill>
                          <a:effectLst/>
                        </a:rPr>
                        <a:t>familia que</a:t>
                      </a:r>
                    </a:p>
                    <a:p>
                      <a:pPr algn="ctr">
                        <a:lnSpc>
                          <a:spcPct val="107000"/>
                        </a:lnSpc>
                        <a:spcAft>
                          <a:spcPts val="0"/>
                        </a:spcAft>
                      </a:pPr>
                      <a:r>
                        <a:rPr lang="es-CO" sz="1300" b="1" dirty="0">
                          <a:solidFill>
                            <a:schemeClr val="tx1"/>
                          </a:solidFill>
                          <a:effectLst/>
                        </a:rPr>
                        <a:t>participan en</a:t>
                      </a:r>
                    </a:p>
                    <a:p>
                      <a:pPr algn="ctr">
                        <a:lnSpc>
                          <a:spcPct val="107000"/>
                        </a:lnSpc>
                        <a:spcAft>
                          <a:spcPts val="0"/>
                        </a:spcAft>
                      </a:pPr>
                      <a:r>
                        <a:rPr lang="es-CO" sz="1300" b="1" dirty="0">
                          <a:solidFill>
                            <a:schemeClr val="tx1"/>
                          </a:solidFill>
                          <a:effectLst/>
                        </a:rPr>
                        <a:t>actividades</a:t>
                      </a:r>
                    </a:p>
                    <a:p>
                      <a:pPr algn="ctr">
                        <a:lnSpc>
                          <a:spcPct val="107000"/>
                        </a:lnSpc>
                        <a:spcAft>
                          <a:spcPts val="0"/>
                        </a:spcAft>
                      </a:pPr>
                      <a:r>
                        <a:rPr lang="es-CO" sz="1300" b="1" dirty="0">
                          <a:solidFill>
                            <a:schemeClr val="tx1"/>
                          </a:solidFill>
                          <a:effectLst/>
                        </a:rPr>
                        <a:t>programadas</a:t>
                      </a:r>
                    </a:p>
                    <a:p>
                      <a:pPr algn="ctr">
                        <a:lnSpc>
                          <a:spcPct val="107000"/>
                        </a:lnSpc>
                        <a:spcAft>
                          <a:spcPts val="0"/>
                        </a:spcAft>
                      </a:pPr>
                      <a:r>
                        <a:rPr lang="es-CO" sz="1300" b="1" dirty="0">
                          <a:solidFill>
                            <a:schemeClr val="tx1"/>
                          </a:solidFill>
                          <a:effectLst/>
                        </a:rPr>
                        <a:t>por el</a:t>
                      </a:r>
                    </a:p>
                    <a:p>
                      <a:pPr algn="ctr">
                        <a:lnSpc>
                          <a:spcPct val="107000"/>
                        </a:lnSpc>
                        <a:spcAft>
                          <a:spcPts val="0"/>
                        </a:spcAft>
                      </a:pPr>
                      <a:r>
                        <a:rPr lang="es-CO" sz="1300" b="1" dirty="0">
                          <a:solidFill>
                            <a:schemeClr val="tx1"/>
                          </a:solidFill>
                          <a:effectLst/>
                        </a:rPr>
                        <a:t>establecimiento</a:t>
                      </a:r>
                    </a:p>
                    <a:p>
                      <a:pPr algn="ctr">
                        <a:lnSpc>
                          <a:spcPct val="107000"/>
                        </a:lnSpc>
                        <a:spcAft>
                          <a:spcPts val="0"/>
                        </a:spcAft>
                      </a:pPr>
                      <a:r>
                        <a:rPr lang="es-CO" sz="1300" b="1" dirty="0">
                          <a:solidFill>
                            <a:schemeClr val="tx1"/>
                          </a:solidFill>
                          <a:effectLst/>
                        </a:rPr>
                        <a:t>educativo</a:t>
                      </a:r>
                    </a:p>
                    <a:p>
                      <a:pPr algn="ctr">
                        <a:lnSpc>
                          <a:spcPct val="107000"/>
                        </a:lnSpc>
                        <a:spcAft>
                          <a:spcPts val="0"/>
                        </a:spcAft>
                      </a:pPr>
                      <a:r>
                        <a:rPr lang="es-CO" sz="1300" b="1" dirty="0">
                          <a:solidFill>
                            <a:schemeClr val="tx1"/>
                          </a:solidFill>
                          <a:effectLst/>
                        </a:rPr>
                        <a:t> </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300" b="1">
                          <a:solidFill>
                            <a:schemeClr val="tx1"/>
                          </a:solidFill>
                          <a:effectLst/>
                        </a:rPr>
                        <a:t>Mide el porcentaje de</a:t>
                      </a:r>
                    </a:p>
                    <a:p>
                      <a:pPr algn="ctr">
                        <a:lnSpc>
                          <a:spcPct val="107000"/>
                        </a:lnSpc>
                        <a:spcAft>
                          <a:spcPts val="0"/>
                        </a:spcAft>
                      </a:pPr>
                      <a:r>
                        <a:rPr lang="es-CO" sz="1300" b="1">
                          <a:solidFill>
                            <a:schemeClr val="tx1"/>
                          </a:solidFill>
                          <a:effectLst/>
                        </a:rPr>
                        <a:t>padres de familia que participan en las</a:t>
                      </a:r>
                    </a:p>
                    <a:p>
                      <a:pPr algn="ctr">
                        <a:lnSpc>
                          <a:spcPct val="107000"/>
                        </a:lnSpc>
                        <a:spcAft>
                          <a:spcPts val="0"/>
                        </a:spcAft>
                      </a:pPr>
                      <a:r>
                        <a:rPr lang="es-CO" sz="1300" b="1">
                          <a:solidFill>
                            <a:schemeClr val="tx1"/>
                          </a:solidFill>
                          <a:effectLst/>
                        </a:rPr>
                        <a:t>actividades programadas por el establecimiento</a:t>
                      </a:r>
                    </a:p>
                    <a:p>
                      <a:pPr algn="ctr">
                        <a:lnSpc>
                          <a:spcPct val="107000"/>
                        </a:lnSpc>
                        <a:spcAft>
                          <a:spcPts val="0"/>
                        </a:spcAft>
                      </a:pPr>
                      <a:r>
                        <a:rPr lang="es-CO" sz="1300" b="1">
                          <a:solidFill>
                            <a:schemeClr val="tx1"/>
                          </a:solidFill>
                          <a:effectLst/>
                        </a:rPr>
                        <a:t>educativo</a:t>
                      </a:r>
                      <a:endParaRPr lang="es-CO"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300" b="1" dirty="0">
                          <a:solidFill>
                            <a:schemeClr val="tx1"/>
                          </a:solidFill>
                          <a:effectLst/>
                        </a:rPr>
                        <a:t>(Número total de padres de familia que participan en</a:t>
                      </a:r>
                    </a:p>
                    <a:p>
                      <a:pPr algn="ctr">
                        <a:lnSpc>
                          <a:spcPct val="107000"/>
                        </a:lnSpc>
                        <a:spcAft>
                          <a:spcPts val="0"/>
                        </a:spcAft>
                      </a:pPr>
                      <a:r>
                        <a:rPr lang="es-CO" sz="1300" b="1" dirty="0">
                          <a:solidFill>
                            <a:schemeClr val="tx1"/>
                          </a:solidFill>
                          <a:effectLst/>
                        </a:rPr>
                        <a:t>Actividades programadas /</a:t>
                      </a:r>
                    </a:p>
                    <a:p>
                      <a:pPr algn="ctr">
                        <a:lnSpc>
                          <a:spcPct val="107000"/>
                        </a:lnSpc>
                        <a:spcAft>
                          <a:spcPts val="0"/>
                        </a:spcAft>
                      </a:pPr>
                      <a:r>
                        <a:rPr lang="es-CO" sz="1300" b="1" dirty="0">
                          <a:solidFill>
                            <a:schemeClr val="tx1"/>
                          </a:solidFill>
                          <a:effectLst/>
                        </a:rPr>
                        <a:t>número total de padres de familia de la Institución) x</a:t>
                      </a:r>
                    </a:p>
                    <a:p>
                      <a:pPr algn="ctr">
                        <a:lnSpc>
                          <a:spcPct val="107000"/>
                        </a:lnSpc>
                        <a:spcAft>
                          <a:spcPts val="0"/>
                        </a:spcAft>
                      </a:pPr>
                      <a:r>
                        <a:rPr lang="es-CO" sz="1300" b="1" dirty="0" smtClean="0">
                          <a:solidFill>
                            <a:schemeClr val="tx1"/>
                          </a:solidFill>
                          <a:effectLst/>
                        </a:rPr>
                        <a:t>100</a:t>
                      </a:r>
                    </a:p>
                    <a:p>
                      <a:pPr algn="ctr">
                        <a:lnSpc>
                          <a:spcPct val="107000"/>
                        </a:lnSpc>
                        <a:spcAft>
                          <a:spcPts val="0"/>
                        </a:spcAft>
                      </a:pPr>
                      <a:r>
                        <a:rPr lang="es-CO" sz="13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( 450 padres de familia)</a:t>
                      </a:r>
                      <a:endParaRPr lang="es-CO" sz="13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300" b="1" dirty="0">
                          <a:solidFill>
                            <a:schemeClr val="tx1"/>
                          </a:solidFill>
                          <a:effectLst/>
                        </a:rPr>
                        <a:t>Semestral</a:t>
                      </a:r>
                      <a:endParaRPr lang="es-CO"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bl>
          </a:graphicData>
        </a:graphic>
      </p:graphicFrame>
      <p:sp>
        <p:nvSpPr>
          <p:cNvPr id="5" name="CuadroTexto 4"/>
          <p:cNvSpPr txBox="1"/>
          <p:nvPr/>
        </p:nvSpPr>
        <p:spPr>
          <a:xfrm>
            <a:off x="419100" y="209550"/>
            <a:ext cx="10610850" cy="461665"/>
          </a:xfrm>
          <a:prstGeom prst="rect">
            <a:avLst/>
          </a:prstGeom>
          <a:noFill/>
        </p:spPr>
        <p:txBody>
          <a:bodyPr wrap="square" rtlCol="0">
            <a:spAutoFit/>
          </a:bodyPr>
          <a:lstStyle/>
          <a:p>
            <a:pPr algn="ctr"/>
            <a:r>
              <a:rPr lang="es-CO" sz="2400" b="1" dirty="0" smtClean="0">
                <a:latin typeface="Arial" panose="020B0604020202020204" pitchFamily="34" charset="0"/>
                <a:cs typeface="Arial" panose="020B0604020202020204" pitchFamily="34" charset="0"/>
              </a:rPr>
              <a:t>Énfasis de políticas educativas e indicadores sugeridos son:</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490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694069424"/>
              </p:ext>
            </p:extLst>
          </p:nvPr>
        </p:nvGraphicFramePr>
        <p:xfrm>
          <a:off x="582613" y="1150938"/>
          <a:ext cx="9280859" cy="5579198"/>
        </p:xfrm>
        <a:graphic>
          <a:graphicData uri="http://schemas.openxmlformats.org/drawingml/2006/table">
            <a:tbl>
              <a:tblPr firstRow="1" firstCol="1" bandRow="1">
                <a:tableStyleId>{5C22544A-7EE6-4342-B048-85BDC9FD1C3A}</a:tableStyleId>
              </a:tblPr>
              <a:tblGrid>
                <a:gridCol w="1212080"/>
                <a:gridCol w="1629720"/>
                <a:gridCol w="2489128"/>
                <a:gridCol w="2663606"/>
                <a:gridCol w="1286325"/>
              </a:tblGrid>
              <a:tr h="1241830">
                <a:tc>
                  <a:txBody>
                    <a:bodyPr/>
                    <a:lstStyle/>
                    <a:p>
                      <a:pPr algn="ctr">
                        <a:lnSpc>
                          <a:spcPct val="107000"/>
                        </a:lnSpc>
                        <a:spcAft>
                          <a:spcPts val="0"/>
                        </a:spcAft>
                      </a:pPr>
                      <a:r>
                        <a:rPr lang="es-CO" sz="1400" dirty="0">
                          <a:solidFill>
                            <a:schemeClr val="tx1"/>
                          </a:solidFill>
                          <a:effectLst/>
                        </a:rPr>
                        <a:t> </a:t>
                      </a:r>
                    </a:p>
                    <a:p>
                      <a:pPr algn="ctr">
                        <a:lnSpc>
                          <a:spcPct val="107000"/>
                        </a:lnSpc>
                        <a:spcAft>
                          <a:spcPts val="0"/>
                        </a:spcAft>
                      </a:pPr>
                      <a:r>
                        <a:rPr lang="es-CO" sz="1400" dirty="0">
                          <a:solidFill>
                            <a:schemeClr val="tx1"/>
                          </a:solidFill>
                          <a:effectLst/>
                        </a:rPr>
                        <a:t>Énfasis</a:t>
                      </a:r>
                    </a:p>
                    <a:p>
                      <a:pPr algn="ctr">
                        <a:lnSpc>
                          <a:spcPct val="107000"/>
                        </a:lnSpc>
                        <a:spcAft>
                          <a:spcPts val="0"/>
                        </a:spcAft>
                      </a:pPr>
                      <a:r>
                        <a:rPr lang="es-CO" sz="1400" dirty="0">
                          <a:solidFill>
                            <a:schemeClr val="tx1"/>
                          </a:solidFill>
                          <a:effectLst/>
                        </a:rPr>
                        <a:t>de</a:t>
                      </a:r>
                    </a:p>
                    <a:p>
                      <a:pPr algn="ctr">
                        <a:lnSpc>
                          <a:spcPct val="107000"/>
                        </a:lnSpc>
                        <a:spcAft>
                          <a:spcPts val="0"/>
                        </a:spcAft>
                      </a:pPr>
                      <a:r>
                        <a:rPr lang="es-CO" sz="1400" dirty="0">
                          <a:solidFill>
                            <a:schemeClr val="tx1"/>
                          </a:solidFill>
                          <a:effectLst/>
                        </a:rPr>
                        <a:t>Política</a:t>
                      </a:r>
                    </a:p>
                    <a:p>
                      <a:pPr algn="ctr">
                        <a:lnSpc>
                          <a:spcPct val="107000"/>
                        </a:lnSpc>
                        <a:spcAft>
                          <a:spcPts val="0"/>
                        </a:spcAft>
                      </a:pPr>
                      <a:r>
                        <a:rPr lang="es-CO" sz="1400" dirty="0">
                          <a:solidFill>
                            <a:schemeClr val="tx1"/>
                          </a:solidFill>
                          <a:effectLst/>
                        </a:rPr>
                        <a:t>Educativa</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400" dirty="0">
                          <a:solidFill>
                            <a:schemeClr val="tx1"/>
                          </a:solidFill>
                          <a:effectLst/>
                        </a:rPr>
                        <a:t>Nombre </a:t>
                      </a:r>
                    </a:p>
                    <a:p>
                      <a:pPr algn="ctr">
                        <a:lnSpc>
                          <a:spcPct val="107000"/>
                        </a:lnSpc>
                        <a:spcAft>
                          <a:spcPts val="0"/>
                        </a:spcAft>
                      </a:pPr>
                      <a:r>
                        <a:rPr lang="es-CO" sz="1400" dirty="0">
                          <a:solidFill>
                            <a:schemeClr val="tx1"/>
                          </a:solidFill>
                          <a:effectLst/>
                        </a:rPr>
                        <a:t>del</a:t>
                      </a:r>
                    </a:p>
                    <a:p>
                      <a:pPr algn="ctr">
                        <a:lnSpc>
                          <a:spcPct val="107000"/>
                        </a:lnSpc>
                        <a:spcAft>
                          <a:spcPts val="0"/>
                        </a:spcAft>
                      </a:pPr>
                      <a:r>
                        <a:rPr lang="es-CO" sz="1400" dirty="0">
                          <a:solidFill>
                            <a:schemeClr val="tx1"/>
                          </a:solidFill>
                          <a:effectLst/>
                        </a:rPr>
                        <a:t>Indicador</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400" dirty="0">
                          <a:solidFill>
                            <a:schemeClr val="tx1"/>
                          </a:solidFill>
                          <a:effectLst/>
                        </a:rPr>
                        <a:t>Descriptores</a:t>
                      </a:r>
                    </a:p>
                    <a:p>
                      <a:pPr algn="ctr">
                        <a:lnSpc>
                          <a:spcPct val="107000"/>
                        </a:lnSpc>
                        <a:spcAft>
                          <a:spcPts val="0"/>
                        </a:spcAft>
                      </a:pPr>
                      <a:r>
                        <a:rPr lang="es-CO" sz="1400" dirty="0">
                          <a:solidFill>
                            <a:schemeClr val="tx1"/>
                          </a:solidFill>
                          <a:effectLst/>
                        </a:rPr>
                        <a:t>de</a:t>
                      </a:r>
                    </a:p>
                    <a:p>
                      <a:pPr algn="ctr">
                        <a:lnSpc>
                          <a:spcPct val="107000"/>
                        </a:lnSpc>
                        <a:spcAft>
                          <a:spcPts val="0"/>
                        </a:spcAft>
                      </a:pPr>
                      <a:r>
                        <a:rPr lang="es-CO" sz="1400" dirty="0">
                          <a:solidFill>
                            <a:schemeClr val="tx1"/>
                          </a:solidFill>
                          <a:effectLst/>
                        </a:rPr>
                        <a:t>indicadores</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400" dirty="0">
                          <a:solidFill>
                            <a:schemeClr val="tx1"/>
                          </a:solidFill>
                          <a:effectLst/>
                        </a:rPr>
                        <a:t>Forma de</a:t>
                      </a:r>
                    </a:p>
                    <a:p>
                      <a:pPr algn="ctr">
                        <a:lnSpc>
                          <a:spcPct val="107000"/>
                        </a:lnSpc>
                        <a:spcAft>
                          <a:spcPts val="0"/>
                        </a:spcAft>
                      </a:pPr>
                      <a:r>
                        <a:rPr lang="es-CO" sz="1400" dirty="0">
                          <a:solidFill>
                            <a:schemeClr val="tx1"/>
                          </a:solidFill>
                          <a:effectLst/>
                        </a:rPr>
                        <a:t>cálculo o</a:t>
                      </a:r>
                    </a:p>
                    <a:p>
                      <a:pPr algn="ctr">
                        <a:lnSpc>
                          <a:spcPct val="107000"/>
                        </a:lnSpc>
                        <a:spcAft>
                          <a:spcPts val="0"/>
                        </a:spcAft>
                      </a:pPr>
                      <a:r>
                        <a:rPr lang="es-CO" sz="1400" dirty="0">
                          <a:solidFill>
                            <a:schemeClr val="tx1"/>
                          </a:solidFill>
                          <a:effectLst/>
                        </a:rPr>
                        <a:t>pregunta a</a:t>
                      </a:r>
                    </a:p>
                    <a:p>
                      <a:pPr algn="ctr">
                        <a:lnSpc>
                          <a:spcPct val="107000"/>
                        </a:lnSpc>
                        <a:spcAft>
                          <a:spcPts val="0"/>
                        </a:spcAft>
                      </a:pPr>
                      <a:r>
                        <a:rPr lang="es-CO" sz="1400" dirty="0">
                          <a:solidFill>
                            <a:schemeClr val="tx1"/>
                          </a:solidFill>
                          <a:effectLst/>
                        </a:rPr>
                        <a:t>responder</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400">
                          <a:solidFill>
                            <a:schemeClr val="tx1"/>
                          </a:solidFill>
                          <a:effectLst/>
                        </a:rPr>
                        <a:t>Periodicidad</a:t>
                      </a:r>
                    </a:p>
                    <a:p>
                      <a:pPr algn="ctr">
                        <a:lnSpc>
                          <a:spcPct val="107000"/>
                        </a:lnSpc>
                        <a:spcAft>
                          <a:spcPts val="0"/>
                        </a:spcAft>
                      </a:pPr>
                      <a:r>
                        <a:rPr lang="es-CO" sz="1400">
                          <a:solidFill>
                            <a:schemeClr val="tx1"/>
                          </a:solidFill>
                          <a:effectLst/>
                        </a:rPr>
                        <a:t>para medir</a:t>
                      </a:r>
                    </a:p>
                    <a:p>
                      <a:pPr algn="ctr">
                        <a:lnSpc>
                          <a:spcPct val="107000"/>
                        </a:lnSpc>
                        <a:spcAft>
                          <a:spcPts val="0"/>
                        </a:spcAft>
                      </a:pPr>
                      <a:r>
                        <a:rPr lang="es-CO" sz="1400">
                          <a:solidFill>
                            <a:schemeClr val="tx1"/>
                          </a:solidFill>
                          <a:effectLst/>
                        </a:rPr>
                        <a:t>indicadores</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r>
              <a:tr h="2483659">
                <a:tc>
                  <a:txBody>
                    <a:bodyPr/>
                    <a:lstStyle/>
                    <a:p>
                      <a:pPr algn="ctr">
                        <a:lnSpc>
                          <a:spcPct val="107000"/>
                        </a:lnSpc>
                        <a:spcAft>
                          <a:spcPts val="0"/>
                        </a:spcAft>
                      </a:pPr>
                      <a:r>
                        <a:rPr lang="es-CO" sz="1400" dirty="0">
                          <a:solidFill>
                            <a:schemeClr val="tx1"/>
                          </a:solidFill>
                          <a:effectLst/>
                        </a:rPr>
                        <a:t>Innovación y</a:t>
                      </a:r>
                    </a:p>
                    <a:p>
                      <a:pPr algn="ctr">
                        <a:lnSpc>
                          <a:spcPct val="107000"/>
                        </a:lnSpc>
                        <a:spcAft>
                          <a:spcPts val="0"/>
                        </a:spcAft>
                      </a:pPr>
                      <a:r>
                        <a:rPr lang="es-CO" sz="1400" dirty="0">
                          <a:solidFill>
                            <a:schemeClr val="tx1"/>
                          </a:solidFill>
                          <a:effectLst/>
                        </a:rPr>
                        <a:t>pertinencia</a:t>
                      </a:r>
                    </a:p>
                    <a:p>
                      <a:pPr algn="ctr">
                        <a:lnSpc>
                          <a:spcPct val="107000"/>
                        </a:lnSpc>
                        <a:spcAft>
                          <a:spcPts val="0"/>
                        </a:spcAft>
                      </a:pPr>
                      <a:r>
                        <a:rPr lang="es-CO" sz="1400" dirty="0">
                          <a:solidFill>
                            <a:schemeClr val="tx1"/>
                          </a:solidFill>
                          <a:effectLst/>
                        </a:rPr>
                        <a:t>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Número de</a:t>
                      </a:r>
                    </a:p>
                    <a:p>
                      <a:pPr algn="ctr">
                        <a:lnSpc>
                          <a:spcPct val="107000"/>
                        </a:lnSpc>
                        <a:spcAft>
                          <a:spcPts val="0"/>
                        </a:spcAft>
                      </a:pPr>
                      <a:r>
                        <a:rPr lang="es-CO" sz="1400" dirty="0">
                          <a:solidFill>
                            <a:schemeClr val="tx1"/>
                          </a:solidFill>
                          <a:effectLst/>
                        </a:rPr>
                        <a:t>estudiantes</a:t>
                      </a:r>
                    </a:p>
                    <a:p>
                      <a:pPr algn="ctr">
                        <a:lnSpc>
                          <a:spcPct val="107000"/>
                        </a:lnSpc>
                        <a:spcAft>
                          <a:spcPts val="0"/>
                        </a:spcAft>
                      </a:pPr>
                      <a:r>
                        <a:rPr lang="es-CO" sz="1400" dirty="0">
                          <a:solidFill>
                            <a:schemeClr val="tx1"/>
                          </a:solidFill>
                          <a:effectLst/>
                        </a:rPr>
                        <a:t>promedio por</a:t>
                      </a:r>
                    </a:p>
                    <a:p>
                      <a:pPr algn="ctr">
                        <a:lnSpc>
                          <a:spcPct val="107000"/>
                        </a:lnSpc>
                        <a:spcAft>
                          <a:spcPts val="0"/>
                        </a:spcAft>
                      </a:pPr>
                      <a:r>
                        <a:rPr lang="es-CO" sz="1400" dirty="0">
                          <a:solidFill>
                            <a:schemeClr val="tx1"/>
                          </a:solidFill>
                          <a:effectLst/>
                        </a:rPr>
                        <a:t>computador en</a:t>
                      </a:r>
                    </a:p>
                    <a:p>
                      <a:pPr algn="ctr">
                        <a:lnSpc>
                          <a:spcPct val="107000"/>
                        </a:lnSpc>
                        <a:spcAft>
                          <a:spcPts val="0"/>
                        </a:spcAft>
                      </a:pPr>
                      <a:r>
                        <a:rPr lang="es-CO" sz="1400" dirty="0">
                          <a:solidFill>
                            <a:schemeClr val="tx1"/>
                          </a:solidFill>
                          <a:effectLst/>
                        </a:rPr>
                        <a:t>el</a:t>
                      </a:r>
                    </a:p>
                    <a:p>
                      <a:pPr algn="ctr">
                        <a:lnSpc>
                          <a:spcPct val="107000"/>
                        </a:lnSpc>
                        <a:spcAft>
                          <a:spcPts val="0"/>
                        </a:spcAft>
                      </a:pPr>
                      <a:r>
                        <a:rPr lang="es-CO" sz="1400" dirty="0">
                          <a:solidFill>
                            <a:schemeClr val="tx1"/>
                          </a:solidFill>
                          <a:effectLst/>
                        </a:rPr>
                        <a:t>establecimiento</a:t>
                      </a:r>
                    </a:p>
                    <a:p>
                      <a:pPr algn="ctr">
                        <a:lnSpc>
                          <a:spcPct val="107000"/>
                        </a:lnSpc>
                        <a:spcAft>
                          <a:spcPts val="0"/>
                        </a:spcAft>
                      </a:pPr>
                      <a:r>
                        <a:rPr lang="es-CO" sz="1400" dirty="0">
                          <a:solidFill>
                            <a:schemeClr val="tx1"/>
                          </a:solidFill>
                          <a:effectLst/>
                        </a:rPr>
                        <a:t>educativo</a:t>
                      </a:r>
                    </a:p>
                    <a:p>
                      <a:pPr algn="ctr">
                        <a:lnSpc>
                          <a:spcPct val="107000"/>
                        </a:lnSpc>
                        <a:spcAft>
                          <a:spcPts val="0"/>
                        </a:spcAft>
                      </a:pPr>
                      <a:r>
                        <a:rPr lang="es-CO" sz="1400" dirty="0">
                          <a:solidFill>
                            <a:schemeClr val="tx1"/>
                          </a:solidFill>
                          <a:effectLst/>
                        </a:rPr>
                        <a:t>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Mide el total de PC, reportados por el establecimiento educativo en relación con la matrícula total por establecimiento</a:t>
                      </a:r>
                    </a:p>
                    <a:p>
                      <a:pPr algn="ctr">
                        <a:lnSpc>
                          <a:spcPct val="107000"/>
                        </a:lnSpc>
                        <a:spcAft>
                          <a:spcPts val="0"/>
                        </a:spcAft>
                      </a:pPr>
                      <a:r>
                        <a:rPr lang="es-CO" sz="1400" dirty="0">
                          <a:solidFill>
                            <a:schemeClr val="tx1"/>
                          </a:solidFill>
                          <a:effectLst/>
                        </a:rPr>
                        <a:t>validada por el Ministerio de</a:t>
                      </a:r>
                    </a:p>
                    <a:p>
                      <a:pPr algn="ctr">
                        <a:lnSpc>
                          <a:spcPct val="107000"/>
                        </a:lnSpc>
                        <a:spcAft>
                          <a:spcPts val="0"/>
                        </a:spcAft>
                      </a:pPr>
                      <a:r>
                        <a:rPr lang="es-CO" sz="1400" dirty="0">
                          <a:solidFill>
                            <a:schemeClr val="tx1"/>
                          </a:solidFill>
                          <a:effectLst/>
                        </a:rPr>
                        <a:t>Educación Nacional a</a:t>
                      </a:r>
                    </a:p>
                    <a:p>
                      <a:pPr algn="ctr">
                        <a:lnSpc>
                          <a:spcPct val="107000"/>
                        </a:lnSpc>
                        <a:spcAft>
                          <a:spcPts val="0"/>
                        </a:spcAft>
                      </a:pPr>
                      <a:r>
                        <a:rPr lang="es-CO" sz="1400" dirty="0">
                          <a:solidFill>
                            <a:schemeClr val="tx1"/>
                          </a:solidFill>
                          <a:effectLst/>
                        </a:rPr>
                        <a:t>través del sistema de información de la Resolución 166</a:t>
                      </a:r>
                      <a:r>
                        <a:rPr lang="es-CO" sz="1400" dirty="0" smtClean="0">
                          <a:solidFill>
                            <a:schemeClr val="tx1"/>
                          </a:solidFill>
                          <a:effectLst/>
                        </a:rPr>
                        <a:t>.</a:t>
                      </a:r>
                    </a:p>
                    <a:p>
                      <a:pPr algn="ctr">
                        <a:lnSpc>
                          <a:spcPct val="107000"/>
                        </a:lnSpc>
                        <a:spcAft>
                          <a:spcPts val="0"/>
                        </a:spcAft>
                      </a:pPr>
                      <a:r>
                        <a:rPr lang="es-CO"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(70 equipos funcionando)</a:t>
                      </a:r>
                      <a:endParaRPr lang="es-CO"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Número de estudiantes</a:t>
                      </a:r>
                    </a:p>
                    <a:p>
                      <a:pPr algn="ctr">
                        <a:lnSpc>
                          <a:spcPct val="107000"/>
                        </a:lnSpc>
                        <a:spcAft>
                          <a:spcPts val="0"/>
                        </a:spcAft>
                      </a:pPr>
                      <a:r>
                        <a:rPr lang="es-CO" sz="1400" dirty="0">
                          <a:solidFill>
                            <a:schemeClr val="tx1"/>
                          </a:solidFill>
                          <a:effectLst/>
                        </a:rPr>
                        <a:t>matriculados en el EE / Total de computadores educativos en funcionamiento en</a:t>
                      </a:r>
                    </a:p>
                    <a:p>
                      <a:pPr algn="ctr">
                        <a:lnSpc>
                          <a:spcPct val="107000"/>
                        </a:lnSpc>
                        <a:spcAft>
                          <a:spcPts val="0"/>
                        </a:spcAft>
                      </a:pPr>
                      <a:r>
                        <a:rPr lang="es-CO" sz="1400" dirty="0">
                          <a:solidFill>
                            <a:schemeClr val="tx1"/>
                          </a:solidFill>
                          <a:effectLst/>
                        </a:rPr>
                        <a:t>el EE </a:t>
                      </a:r>
                      <a:endParaRPr lang="es-CO" sz="1400" dirty="0" smtClean="0">
                        <a:solidFill>
                          <a:schemeClr val="tx1"/>
                        </a:solidFill>
                        <a:effectLst/>
                      </a:endParaRPr>
                    </a:p>
                    <a:p>
                      <a:pPr algn="ctr">
                        <a:lnSpc>
                          <a:spcPct val="107000"/>
                        </a:lnSpc>
                        <a:spcAft>
                          <a:spcPts val="0"/>
                        </a:spcAft>
                      </a:pPr>
                      <a:r>
                        <a:rPr lang="es-CO"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(746 estudiantes)</a:t>
                      </a:r>
                      <a:endParaRPr lang="es-CO"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a:solidFill>
                            <a:schemeClr val="tx1"/>
                          </a:solidFill>
                          <a:effectLst/>
                        </a:rPr>
                        <a:t>Semestral</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r h="1490196">
                <a:tc>
                  <a:txBody>
                    <a:bodyPr/>
                    <a:lstStyle/>
                    <a:p>
                      <a:pPr algn="ctr">
                        <a:lnSpc>
                          <a:spcPct val="107000"/>
                        </a:lnSpc>
                        <a:spcAft>
                          <a:spcPts val="0"/>
                        </a:spcAft>
                      </a:pPr>
                      <a:r>
                        <a:rPr lang="es-CO" sz="1400">
                          <a:solidFill>
                            <a:schemeClr val="tx1"/>
                          </a:solidFill>
                          <a:effectLst/>
                        </a:rPr>
                        <a:t>Innovación y</a:t>
                      </a:r>
                    </a:p>
                    <a:p>
                      <a:pPr algn="ctr">
                        <a:lnSpc>
                          <a:spcPct val="107000"/>
                        </a:lnSpc>
                        <a:spcAft>
                          <a:spcPts val="0"/>
                        </a:spcAft>
                      </a:pPr>
                      <a:r>
                        <a:rPr lang="es-CO" sz="1400">
                          <a:solidFill>
                            <a:schemeClr val="tx1"/>
                          </a:solidFill>
                          <a:effectLst/>
                        </a:rPr>
                        <a:t>pertinencia</a:t>
                      </a:r>
                    </a:p>
                    <a:p>
                      <a:pPr algn="ctr">
                        <a:lnSpc>
                          <a:spcPct val="107000"/>
                        </a:lnSpc>
                        <a:spcAft>
                          <a:spcPts val="0"/>
                        </a:spcAft>
                      </a:pPr>
                      <a:r>
                        <a:rPr lang="es-CO" sz="1400">
                          <a:solidFill>
                            <a:schemeClr val="tx1"/>
                          </a:solidFill>
                          <a:effectLst/>
                        </a:rPr>
                        <a:t> </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Porcentaje de</a:t>
                      </a:r>
                    </a:p>
                    <a:p>
                      <a:pPr algn="ctr">
                        <a:lnSpc>
                          <a:spcPct val="107000"/>
                        </a:lnSpc>
                        <a:spcAft>
                          <a:spcPts val="0"/>
                        </a:spcAft>
                      </a:pPr>
                      <a:r>
                        <a:rPr lang="es-CO" sz="1400" dirty="0">
                          <a:solidFill>
                            <a:schemeClr val="tx1"/>
                          </a:solidFill>
                          <a:effectLst/>
                        </a:rPr>
                        <a:t>matrícula con</a:t>
                      </a:r>
                    </a:p>
                    <a:p>
                      <a:pPr algn="ctr">
                        <a:lnSpc>
                          <a:spcPct val="107000"/>
                        </a:lnSpc>
                        <a:spcAft>
                          <a:spcPts val="0"/>
                        </a:spcAft>
                      </a:pPr>
                      <a:r>
                        <a:rPr lang="es-CO" sz="1400" dirty="0">
                          <a:solidFill>
                            <a:schemeClr val="tx1"/>
                          </a:solidFill>
                          <a:effectLst/>
                        </a:rPr>
                        <a:t>acceso a</a:t>
                      </a:r>
                    </a:p>
                    <a:p>
                      <a:pPr algn="ctr">
                        <a:lnSpc>
                          <a:spcPct val="107000"/>
                        </a:lnSpc>
                        <a:spcAft>
                          <a:spcPts val="0"/>
                        </a:spcAft>
                      </a:pPr>
                      <a:r>
                        <a:rPr lang="es-CO" sz="1400" dirty="0">
                          <a:solidFill>
                            <a:schemeClr val="tx1"/>
                          </a:solidFill>
                          <a:effectLst/>
                        </a:rPr>
                        <a:t>internet</a:t>
                      </a:r>
                    </a:p>
                    <a:p>
                      <a:pPr algn="ctr">
                        <a:lnSpc>
                          <a:spcPct val="107000"/>
                        </a:lnSpc>
                        <a:spcAft>
                          <a:spcPts val="0"/>
                        </a:spcAft>
                      </a:pPr>
                      <a:r>
                        <a:rPr lang="es-CO" sz="1400" b="1" dirty="0">
                          <a:solidFill>
                            <a:srgbClr val="FF0000"/>
                          </a:solidFill>
                          <a:effectLst/>
                        </a:rPr>
                        <a:t> </a:t>
                      </a:r>
                      <a:r>
                        <a:rPr lang="es-CO" sz="1400" b="1" dirty="0" smtClean="0">
                          <a:solidFill>
                            <a:srgbClr val="FF0000"/>
                          </a:solidFill>
                          <a:effectLst/>
                        </a:rPr>
                        <a:t>(no hay servicio de internet)</a:t>
                      </a:r>
                      <a:endParaRPr lang="es-CO"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Mide el porcentaje de la</a:t>
                      </a:r>
                    </a:p>
                    <a:p>
                      <a:pPr algn="ctr">
                        <a:lnSpc>
                          <a:spcPct val="107000"/>
                        </a:lnSpc>
                        <a:spcAft>
                          <a:spcPts val="0"/>
                        </a:spcAft>
                      </a:pPr>
                      <a:r>
                        <a:rPr lang="es-CO" sz="1400" dirty="0">
                          <a:solidFill>
                            <a:schemeClr val="tx1"/>
                          </a:solidFill>
                          <a:effectLst/>
                        </a:rPr>
                        <a:t>Matrícula conectada a</a:t>
                      </a:r>
                    </a:p>
                    <a:p>
                      <a:pPr algn="ctr">
                        <a:lnSpc>
                          <a:spcPct val="107000"/>
                        </a:lnSpc>
                        <a:spcAft>
                          <a:spcPts val="0"/>
                        </a:spcAft>
                      </a:pPr>
                      <a:r>
                        <a:rPr lang="es-CO" sz="1400" dirty="0">
                          <a:solidFill>
                            <a:schemeClr val="tx1"/>
                          </a:solidFill>
                          <a:effectLst/>
                        </a:rPr>
                        <a:t>internet en relación con la</a:t>
                      </a:r>
                    </a:p>
                    <a:p>
                      <a:pPr algn="ctr">
                        <a:lnSpc>
                          <a:spcPct val="107000"/>
                        </a:lnSpc>
                        <a:spcAft>
                          <a:spcPts val="0"/>
                        </a:spcAft>
                      </a:pPr>
                      <a:r>
                        <a:rPr lang="es-CO" sz="1400" dirty="0">
                          <a:solidFill>
                            <a:schemeClr val="tx1"/>
                          </a:solidFill>
                          <a:effectLst/>
                        </a:rPr>
                        <a:t>matrícula total del EE validada por el Ministerio</a:t>
                      </a:r>
                    </a:p>
                    <a:p>
                      <a:pPr algn="ctr">
                        <a:lnSpc>
                          <a:spcPct val="107000"/>
                        </a:lnSpc>
                        <a:spcAft>
                          <a:spcPts val="0"/>
                        </a:spcAft>
                      </a:pPr>
                      <a:r>
                        <a:rPr lang="es-CO" sz="1400" dirty="0">
                          <a:solidFill>
                            <a:schemeClr val="tx1"/>
                          </a:solidFill>
                          <a:effectLst/>
                        </a:rPr>
                        <a:t>de educación Nacional.</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(Número total de alumnos del</a:t>
                      </a:r>
                    </a:p>
                    <a:p>
                      <a:pPr algn="ctr">
                        <a:lnSpc>
                          <a:spcPct val="107000"/>
                        </a:lnSpc>
                        <a:spcAft>
                          <a:spcPts val="0"/>
                        </a:spcAft>
                      </a:pPr>
                      <a:r>
                        <a:rPr lang="es-CO" sz="1400" dirty="0">
                          <a:solidFill>
                            <a:schemeClr val="tx1"/>
                          </a:solidFill>
                          <a:effectLst/>
                        </a:rPr>
                        <a:t>Establecimiento que se benefician con acceso a</a:t>
                      </a:r>
                    </a:p>
                    <a:p>
                      <a:pPr algn="ctr">
                        <a:lnSpc>
                          <a:spcPct val="107000"/>
                        </a:lnSpc>
                        <a:spcAft>
                          <a:spcPts val="0"/>
                        </a:spcAft>
                      </a:pPr>
                      <a:r>
                        <a:rPr lang="es-CO" sz="1400" dirty="0">
                          <a:solidFill>
                            <a:schemeClr val="tx1"/>
                          </a:solidFill>
                          <a:effectLst/>
                        </a:rPr>
                        <a:t>internet / Número total de alumnos </a:t>
                      </a:r>
                      <a:r>
                        <a:rPr lang="es-CO" sz="1400" dirty="0" err="1" smtClean="0">
                          <a:solidFill>
                            <a:schemeClr val="tx1"/>
                          </a:solidFill>
                          <a:effectLst/>
                        </a:rPr>
                        <a:t>matr</a:t>
                      </a:r>
                      <a:endParaRPr lang="es-CO" sz="1400" dirty="0" smtClean="0">
                        <a:solidFill>
                          <a:schemeClr val="tx1"/>
                        </a:solidFill>
                        <a:effectLst/>
                      </a:endParaRPr>
                    </a:p>
                    <a:p>
                      <a:pPr algn="ctr">
                        <a:lnSpc>
                          <a:spcPct val="107000"/>
                        </a:lnSpc>
                        <a:spcAft>
                          <a:spcPts val="0"/>
                        </a:spcAft>
                      </a:pPr>
                      <a:r>
                        <a:rPr lang="es-CO" sz="1400" dirty="0" err="1" smtClean="0">
                          <a:solidFill>
                            <a:schemeClr val="tx1"/>
                          </a:solidFill>
                          <a:effectLst/>
                        </a:rPr>
                        <a:t>iculados</a:t>
                      </a:r>
                      <a:r>
                        <a:rPr lang="es-CO" sz="1400" dirty="0" smtClean="0">
                          <a:solidFill>
                            <a:schemeClr val="tx1"/>
                          </a:solidFill>
                          <a:effectLst/>
                        </a:rPr>
                        <a:t> </a:t>
                      </a:r>
                      <a:r>
                        <a:rPr lang="es-CO" sz="1400" dirty="0">
                          <a:solidFill>
                            <a:schemeClr val="tx1"/>
                          </a:solidFill>
                          <a:effectLst/>
                        </a:rPr>
                        <a:t>en el</a:t>
                      </a:r>
                    </a:p>
                    <a:p>
                      <a:pPr algn="ctr">
                        <a:lnSpc>
                          <a:spcPct val="107000"/>
                        </a:lnSpc>
                        <a:spcAft>
                          <a:spcPts val="0"/>
                        </a:spcAft>
                      </a:pPr>
                      <a:r>
                        <a:rPr lang="es-CO" sz="1400" dirty="0">
                          <a:solidFill>
                            <a:schemeClr val="tx1"/>
                          </a:solidFill>
                          <a:effectLst/>
                        </a:rPr>
                        <a:t>EE) x </a:t>
                      </a:r>
                      <a:r>
                        <a:rPr lang="es-CO" sz="1400" dirty="0" smtClean="0">
                          <a:solidFill>
                            <a:schemeClr val="tx1"/>
                          </a:solidFill>
                          <a:effectLst/>
                        </a:rPr>
                        <a:t>100</a:t>
                      </a:r>
                    </a:p>
                    <a:p>
                      <a:pPr algn="ctr">
                        <a:lnSpc>
                          <a:spcPct val="107000"/>
                        </a:lnSpc>
                        <a:spcAft>
                          <a:spcPts val="0"/>
                        </a:spcAft>
                      </a:pP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Semestral</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bl>
          </a:graphicData>
        </a:graphic>
      </p:graphicFrame>
      <p:sp>
        <p:nvSpPr>
          <p:cNvPr id="5" name="CuadroTexto 4"/>
          <p:cNvSpPr txBox="1"/>
          <p:nvPr/>
        </p:nvSpPr>
        <p:spPr>
          <a:xfrm>
            <a:off x="457200" y="400050"/>
            <a:ext cx="11391900" cy="5847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Énfasis de políticas educativas e indicadores sugeridos son</a:t>
            </a: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875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367934679"/>
              </p:ext>
            </p:extLst>
          </p:nvPr>
        </p:nvGraphicFramePr>
        <p:xfrm>
          <a:off x="868363" y="1045924"/>
          <a:ext cx="9255805" cy="5812076"/>
        </p:xfrm>
        <a:graphic>
          <a:graphicData uri="http://schemas.openxmlformats.org/drawingml/2006/table">
            <a:tbl>
              <a:tblPr firstRow="1" firstCol="1" bandRow="1">
                <a:tableStyleId>{5C22544A-7EE6-4342-B048-85BDC9FD1C3A}</a:tableStyleId>
              </a:tblPr>
              <a:tblGrid>
                <a:gridCol w="1208808"/>
                <a:gridCol w="1625321"/>
                <a:gridCol w="2482408"/>
                <a:gridCol w="2656415"/>
                <a:gridCol w="1282853"/>
              </a:tblGrid>
              <a:tr h="1526244">
                <a:tc>
                  <a:txBody>
                    <a:bodyPr/>
                    <a:lstStyle/>
                    <a:p>
                      <a:pPr algn="ctr">
                        <a:lnSpc>
                          <a:spcPct val="107000"/>
                        </a:lnSpc>
                        <a:spcAft>
                          <a:spcPts val="0"/>
                        </a:spcAft>
                      </a:pPr>
                      <a:r>
                        <a:rPr lang="es-CO" sz="1400" dirty="0">
                          <a:solidFill>
                            <a:schemeClr val="tx1"/>
                          </a:solidFill>
                          <a:effectLst/>
                        </a:rPr>
                        <a:t> </a:t>
                      </a:r>
                    </a:p>
                    <a:p>
                      <a:pPr algn="ctr">
                        <a:lnSpc>
                          <a:spcPct val="107000"/>
                        </a:lnSpc>
                        <a:spcAft>
                          <a:spcPts val="0"/>
                        </a:spcAft>
                      </a:pPr>
                      <a:r>
                        <a:rPr lang="es-CO" sz="1400" dirty="0">
                          <a:solidFill>
                            <a:schemeClr val="tx1"/>
                          </a:solidFill>
                          <a:effectLst/>
                        </a:rPr>
                        <a:t>Énfasis</a:t>
                      </a:r>
                    </a:p>
                    <a:p>
                      <a:pPr algn="ctr">
                        <a:lnSpc>
                          <a:spcPct val="107000"/>
                        </a:lnSpc>
                        <a:spcAft>
                          <a:spcPts val="0"/>
                        </a:spcAft>
                      </a:pPr>
                      <a:r>
                        <a:rPr lang="es-CO" sz="1400" dirty="0">
                          <a:solidFill>
                            <a:schemeClr val="tx1"/>
                          </a:solidFill>
                          <a:effectLst/>
                        </a:rPr>
                        <a:t>de</a:t>
                      </a:r>
                    </a:p>
                    <a:p>
                      <a:pPr algn="ctr">
                        <a:lnSpc>
                          <a:spcPct val="107000"/>
                        </a:lnSpc>
                        <a:spcAft>
                          <a:spcPts val="0"/>
                        </a:spcAft>
                      </a:pPr>
                      <a:r>
                        <a:rPr lang="es-CO" sz="1400" dirty="0">
                          <a:solidFill>
                            <a:schemeClr val="tx1"/>
                          </a:solidFill>
                          <a:effectLst/>
                        </a:rPr>
                        <a:t>Política</a:t>
                      </a:r>
                    </a:p>
                    <a:p>
                      <a:pPr algn="ctr">
                        <a:lnSpc>
                          <a:spcPct val="107000"/>
                        </a:lnSpc>
                        <a:spcAft>
                          <a:spcPts val="0"/>
                        </a:spcAft>
                      </a:pPr>
                      <a:r>
                        <a:rPr lang="es-CO" sz="1400" dirty="0">
                          <a:solidFill>
                            <a:schemeClr val="tx1"/>
                          </a:solidFill>
                          <a:effectLst/>
                        </a:rPr>
                        <a:t>Educativa</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400" dirty="0">
                          <a:solidFill>
                            <a:schemeClr val="tx1"/>
                          </a:solidFill>
                          <a:effectLst/>
                        </a:rPr>
                        <a:t>Nombre </a:t>
                      </a:r>
                    </a:p>
                    <a:p>
                      <a:pPr algn="ctr">
                        <a:lnSpc>
                          <a:spcPct val="107000"/>
                        </a:lnSpc>
                        <a:spcAft>
                          <a:spcPts val="0"/>
                        </a:spcAft>
                      </a:pPr>
                      <a:r>
                        <a:rPr lang="es-CO" sz="1400" dirty="0">
                          <a:solidFill>
                            <a:schemeClr val="tx1"/>
                          </a:solidFill>
                          <a:effectLst/>
                        </a:rPr>
                        <a:t>del</a:t>
                      </a:r>
                    </a:p>
                    <a:p>
                      <a:pPr algn="ctr">
                        <a:lnSpc>
                          <a:spcPct val="107000"/>
                        </a:lnSpc>
                        <a:spcAft>
                          <a:spcPts val="0"/>
                        </a:spcAft>
                      </a:pPr>
                      <a:r>
                        <a:rPr lang="es-CO" sz="1400" dirty="0">
                          <a:solidFill>
                            <a:schemeClr val="tx1"/>
                          </a:solidFill>
                          <a:effectLst/>
                        </a:rPr>
                        <a:t>Indicador</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400" dirty="0">
                          <a:solidFill>
                            <a:schemeClr val="tx1"/>
                          </a:solidFill>
                          <a:effectLst/>
                        </a:rPr>
                        <a:t>Descriptores</a:t>
                      </a:r>
                    </a:p>
                    <a:p>
                      <a:pPr algn="ctr">
                        <a:lnSpc>
                          <a:spcPct val="107000"/>
                        </a:lnSpc>
                        <a:spcAft>
                          <a:spcPts val="0"/>
                        </a:spcAft>
                      </a:pPr>
                      <a:r>
                        <a:rPr lang="es-CO" sz="1400" dirty="0">
                          <a:solidFill>
                            <a:schemeClr val="tx1"/>
                          </a:solidFill>
                          <a:effectLst/>
                        </a:rPr>
                        <a:t>de</a:t>
                      </a:r>
                    </a:p>
                    <a:p>
                      <a:pPr algn="ctr">
                        <a:lnSpc>
                          <a:spcPct val="107000"/>
                        </a:lnSpc>
                        <a:spcAft>
                          <a:spcPts val="0"/>
                        </a:spcAft>
                      </a:pPr>
                      <a:r>
                        <a:rPr lang="es-CO" sz="1400" dirty="0">
                          <a:solidFill>
                            <a:schemeClr val="tx1"/>
                          </a:solidFill>
                          <a:effectLst/>
                        </a:rPr>
                        <a:t>indicadores</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400">
                          <a:solidFill>
                            <a:schemeClr val="tx1"/>
                          </a:solidFill>
                          <a:effectLst/>
                        </a:rPr>
                        <a:t>Forma de</a:t>
                      </a:r>
                    </a:p>
                    <a:p>
                      <a:pPr algn="ctr">
                        <a:lnSpc>
                          <a:spcPct val="107000"/>
                        </a:lnSpc>
                        <a:spcAft>
                          <a:spcPts val="0"/>
                        </a:spcAft>
                      </a:pPr>
                      <a:r>
                        <a:rPr lang="es-CO" sz="1400">
                          <a:solidFill>
                            <a:schemeClr val="tx1"/>
                          </a:solidFill>
                          <a:effectLst/>
                        </a:rPr>
                        <a:t>cálculo o</a:t>
                      </a:r>
                    </a:p>
                    <a:p>
                      <a:pPr algn="ctr">
                        <a:lnSpc>
                          <a:spcPct val="107000"/>
                        </a:lnSpc>
                        <a:spcAft>
                          <a:spcPts val="0"/>
                        </a:spcAft>
                      </a:pPr>
                      <a:r>
                        <a:rPr lang="es-CO" sz="1400">
                          <a:solidFill>
                            <a:schemeClr val="tx1"/>
                          </a:solidFill>
                          <a:effectLst/>
                        </a:rPr>
                        <a:t>pregunta a</a:t>
                      </a:r>
                    </a:p>
                    <a:p>
                      <a:pPr algn="ctr">
                        <a:lnSpc>
                          <a:spcPct val="107000"/>
                        </a:lnSpc>
                        <a:spcAft>
                          <a:spcPts val="0"/>
                        </a:spcAft>
                      </a:pPr>
                      <a:r>
                        <a:rPr lang="es-CO" sz="1400">
                          <a:solidFill>
                            <a:schemeClr val="tx1"/>
                          </a:solidFill>
                          <a:effectLst/>
                        </a:rPr>
                        <a:t>responder</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c>
                  <a:txBody>
                    <a:bodyPr/>
                    <a:lstStyle/>
                    <a:p>
                      <a:pPr algn="ctr">
                        <a:lnSpc>
                          <a:spcPct val="107000"/>
                        </a:lnSpc>
                        <a:spcAft>
                          <a:spcPts val="0"/>
                        </a:spcAft>
                      </a:pPr>
                      <a:r>
                        <a:rPr lang="es-CO" sz="1400">
                          <a:solidFill>
                            <a:schemeClr val="tx1"/>
                          </a:solidFill>
                          <a:effectLst/>
                        </a:rPr>
                        <a:t>Periodicidad</a:t>
                      </a:r>
                    </a:p>
                    <a:p>
                      <a:pPr algn="ctr">
                        <a:lnSpc>
                          <a:spcPct val="107000"/>
                        </a:lnSpc>
                        <a:spcAft>
                          <a:spcPts val="0"/>
                        </a:spcAft>
                      </a:pPr>
                      <a:r>
                        <a:rPr lang="es-CO" sz="1400">
                          <a:solidFill>
                            <a:schemeClr val="tx1"/>
                          </a:solidFill>
                          <a:effectLst/>
                        </a:rPr>
                        <a:t>para medir</a:t>
                      </a:r>
                    </a:p>
                    <a:p>
                      <a:pPr algn="ctr">
                        <a:lnSpc>
                          <a:spcPct val="107000"/>
                        </a:lnSpc>
                        <a:spcAft>
                          <a:spcPts val="0"/>
                        </a:spcAft>
                      </a:pPr>
                      <a:r>
                        <a:rPr lang="es-CO" sz="1400">
                          <a:solidFill>
                            <a:schemeClr val="tx1"/>
                          </a:solidFill>
                          <a:effectLst/>
                        </a:rPr>
                        <a:t>indicadores</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b"/>
                </a:tc>
              </a:tr>
              <a:tr h="2451252">
                <a:tc>
                  <a:txBody>
                    <a:bodyPr/>
                    <a:lstStyle/>
                    <a:p>
                      <a:pPr algn="ctr">
                        <a:lnSpc>
                          <a:spcPct val="107000"/>
                        </a:lnSpc>
                        <a:spcAft>
                          <a:spcPts val="0"/>
                        </a:spcAft>
                      </a:pPr>
                      <a:r>
                        <a:rPr lang="es-CO" sz="1400" dirty="0">
                          <a:solidFill>
                            <a:schemeClr val="tx1"/>
                          </a:solidFill>
                          <a:effectLst/>
                        </a:rPr>
                        <a:t>Modelo de</a:t>
                      </a:r>
                    </a:p>
                    <a:p>
                      <a:pPr algn="ctr">
                        <a:lnSpc>
                          <a:spcPct val="107000"/>
                        </a:lnSpc>
                        <a:spcAft>
                          <a:spcPts val="0"/>
                        </a:spcAft>
                      </a:pPr>
                      <a:r>
                        <a:rPr lang="es-CO" sz="1400" dirty="0">
                          <a:solidFill>
                            <a:schemeClr val="tx1"/>
                          </a:solidFill>
                          <a:effectLst/>
                        </a:rPr>
                        <a:t>gestión</a:t>
                      </a:r>
                    </a:p>
                    <a:p>
                      <a:pPr algn="ctr">
                        <a:lnSpc>
                          <a:spcPct val="107000"/>
                        </a:lnSpc>
                        <a:spcAft>
                          <a:spcPts val="0"/>
                        </a:spcAft>
                      </a:pPr>
                      <a:r>
                        <a:rPr lang="es-CO" sz="1400" dirty="0">
                          <a:solidFill>
                            <a:schemeClr val="tx1"/>
                          </a:solidFill>
                          <a:effectLst/>
                        </a:rPr>
                        <a:t>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Porcentaje de</a:t>
                      </a:r>
                    </a:p>
                    <a:p>
                      <a:pPr algn="ctr">
                        <a:lnSpc>
                          <a:spcPct val="107000"/>
                        </a:lnSpc>
                        <a:spcAft>
                          <a:spcPts val="0"/>
                        </a:spcAft>
                      </a:pPr>
                      <a:r>
                        <a:rPr lang="es-CO" sz="1400" dirty="0">
                          <a:solidFill>
                            <a:schemeClr val="tx1"/>
                          </a:solidFill>
                          <a:effectLst/>
                        </a:rPr>
                        <a:t>ejecución de</a:t>
                      </a:r>
                    </a:p>
                    <a:p>
                      <a:pPr algn="ctr">
                        <a:lnSpc>
                          <a:spcPct val="107000"/>
                        </a:lnSpc>
                        <a:spcAft>
                          <a:spcPts val="0"/>
                        </a:spcAft>
                      </a:pPr>
                      <a:r>
                        <a:rPr lang="es-CO" sz="1400" dirty="0">
                          <a:solidFill>
                            <a:schemeClr val="tx1"/>
                          </a:solidFill>
                          <a:effectLst/>
                        </a:rPr>
                        <a:t>los recursos de</a:t>
                      </a:r>
                    </a:p>
                    <a:p>
                      <a:pPr algn="ctr">
                        <a:lnSpc>
                          <a:spcPct val="107000"/>
                        </a:lnSpc>
                        <a:spcAft>
                          <a:spcPts val="0"/>
                        </a:spcAft>
                      </a:pPr>
                      <a:r>
                        <a:rPr lang="es-CO" sz="1400" dirty="0">
                          <a:solidFill>
                            <a:schemeClr val="tx1"/>
                          </a:solidFill>
                          <a:effectLst/>
                        </a:rPr>
                        <a:t>los Fondos de</a:t>
                      </a:r>
                    </a:p>
                    <a:p>
                      <a:pPr algn="ctr">
                        <a:lnSpc>
                          <a:spcPct val="107000"/>
                        </a:lnSpc>
                        <a:spcAft>
                          <a:spcPts val="0"/>
                        </a:spcAft>
                      </a:pPr>
                      <a:r>
                        <a:rPr lang="es-CO" sz="1400" dirty="0">
                          <a:solidFill>
                            <a:schemeClr val="tx1"/>
                          </a:solidFill>
                          <a:effectLst/>
                        </a:rPr>
                        <a:t>Servicios</a:t>
                      </a:r>
                    </a:p>
                    <a:p>
                      <a:pPr algn="ctr">
                        <a:lnSpc>
                          <a:spcPct val="107000"/>
                        </a:lnSpc>
                        <a:spcAft>
                          <a:spcPts val="0"/>
                        </a:spcAft>
                      </a:pPr>
                      <a:r>
                        <a:rPr lang="es-CO" sz="1400" dirty="0">
                          <a:solidFill>
                            <a:schemeClr val="tx1"/>
                          </a:solidFill>
                          <a:effectLst/>
                        </a:rPr>
                        <a:t>educativos por concepto de gasto</a:t>
                      </a:r>
                    </a:p>
                    <a:p>
                      <a:pPr algn="ctr">
                        <a:lnSpc>
                          <a:spcPct val="107000"/>
                        </a:lnSpc>
                        <a:spcAft>
                          <a:spcPts val="0"/>
                        </a:spcAft>
                      </a:pPr>
                      <a:r>
                        <a:rPr lang="es-CO" sz="1400" dirty="0" smtClean="0">
                          <a:solidFill>
                            <a:schemeClr val="tx1"/>
                          </a:solidFill>
                          <a:effectLst/>
                        </a:rPr>
                        <a:t>Trimestral.</a:t>
                      </a:r>
                    </a:p>
                    <a:p>
                      <a:pPr algn="ctr">
                        <a:lnSpc>
                          <a:spcPct val="107000"/>
                        </a:lnSpc>
                        <a:spcAft>
                          <a:spcPts val="0"/>
                        </a:spcAft>
                      </a:pP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(Pagos ejecutados /</a:t>
                      </a:r>
                    </a:p>
                    <a:p>
                      <a:pPr algn="ctr">
                        <a:lnSpc>
                          <a:spcPct val="107000"/>
                        </a:lnSpc>
                        <a:spcAft>
                          <a:spcPts val="0"/>
                        </a:spcAft>
                      </a:pPr>
                      <a:r>
                        <a:rPr lang="es-CO" sz="1400" dirty="0">
                          <a:solidFill>
                            <a:schemeClr val="tx1"/>
                          </a:solidFill>
                          <a:effectLst/>
                        </a:rPr>
                        <a:t>recursos totales )</a:t>
                      </a:r>
                    </a:p>
                    <a:p>
                      <a:pPr algn="ctr">
                        <a:lnSpc>
                          <a:spcPct val="107000"/>
                        </a:lnSpc>
                        <a:spcAft>
                          <a:spcPts val="0"/>
                        </a:spcAft>
                      </a:pPr>
                      <a:r>
                        <a:rPr lang="es-CO" sz="1400" dirty="0">
                          <a:solidFill>
                            <a:schemeClr val="tx1"/>
                          </a:solidFill>
                          <a:effectLst/>
                        </a:rPr>
                        <a:t>x 100</a:t>
                      </a:r>
                    </a:p>
                    <a:p>
                      <a:pPr algn="ctr">
                        <a:lnSpc>
                          <a:spcPct val="107000"/>
                        </a:lnSpc>
                        <a:spcAft>
                          <a:spcPts val="0"/>
                        </a:spcAft>
                      </a:pPr>
                      <a:r>
                        <a:rPr lang="es-CO" sz="1400" dirty="0">
                          <a:solidFill>
                            <a:schemeClr val="tx1"/>
                          </a:solidFill>
                          <a:effectLst/>
                        </a:rPr>
                        <a:t>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Trimestral</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r h="1834580">
                <a:tc>
                  <a:txBody>
                    <a:bodyPr/>
                    <a:lstStyle/>
                    <a:p>
                      <a:pPr algn="ctr">
                        <a:lnSpc>
                          <a:spcPct val="107000"/>
                        </a:lnSpc>
                        <a:spcAft>
                          <a:spcPts val="0"/>
                        </a:spcAft>
                      </a:pPr>
                      <a:r>
                        <a:rPr lang="es-CO" sz="1400">
                          <a:solidFill>
                            <a:schemeClr val="tx1"/>
                          </a:solidFill>
                          <a:effectLst/>
                        </a:rPr>
                        <a:t>Modelo de</a:t>
                      </a:r>
                    </a:p>
                    <a:p>
                      <a:pPr algn="ctr">
                        <a:lnSpc>
                          <a:spcPct val="107000"/>
                        </a:lnSpc>
                        <a:spcAft>
                          <a:spcPts val="0"/>
                        </a:spcAft>
                      </a:pPr>
                      <a:r>
                        <a:rPr lang="es-CO" sz="1400">
                          <a:solidFill>
                            <a:schemeClr val="tx1"/>
                          </a:solidFill>
                          <a:effectLst/>
                        </a:rPr>
                        <a:t>gestión</a:t>
                      </a:r>
                    </a:p>
                    <a:p>
                      <a:pPr algn="ctr">
                        <a:lnSpc>
                          <a:spcPct val="107000"/>
                        </a:lnSpc>
                        <a:spcAft>
                          <a:spcPts val="0"/>
                        </a:spcAft>
                      </a:pPr>
                      <a:r>
                        <a:rPr lang="es-CO" sz="1400">
                          <a:solidFill>
                            <a:schemeClr val="tx1"/>
                          </a:solidFill>
                          <a:effectLst/>
                        </a:rPr>
                        <a:t> </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a:solidFill>
                            <a:schemeClr val="tx1"/>
                          </a:solidFill>
                          <a:effectLst/>
                        </a:rPr>
                        <a:t>Porcentaje de</a:t>
                      </a:r>
                    </a:p>
                    <a:p>
                      <a:pPr algn="ctr">
                        <a:lnSpc>
                          <a:spcPct val="107000"/>
                        </a:lnSpc>
                        <a:spcAft>
                          <a:spcPts val="0"/>
                        </a:spcAft>
                      </a:pPr>
                      <a:r>
                        <a:rPr lang="es-CO" sz="1400">
                          <a:solidFill>
                            <a:schemeClr val="tx1"/>
                          </a:solidFill>
                          <a:effectLst/>
                        </a:rPr>
                        <a:t>cumplimiento</a:t>
                      </a:r>
                    </a:p>
                    <a:p>
                      <a:pPr algn="ctr">
                        <a:lnSpc>
                          <a:spcPct val="107000"/>
                        </a:lnSpc>
                        <a:spcAft>
                          <a:spcPts val="0"/>
                        </a:spcAft>
                      </a:pPr>
                      <a:r>
                        <a:rPr lang="es-CO" sz="1400">
                          <a:solidFill>
                            <a:schemeClr val="tx1"/>
                          </a:solidFill>
                          <a:effectLst/>
                        </a:rPr>
                        <a:t>del Plan de</a:t>
                      </a:r>
                    </a:p>
                    <a:p>
                      <a:pPr algn="ctr">
                        <a:lnSpc>
                          <a:spcPct val="107000"/>
                        </a:lnSpc>
                        <a:spcAft>
                          <a:spcPts val="0"/>
                        </a:spcAft>
                      </a:pPr>
                      <a:r>
                        <a:rPr lang="es-CO" sz="1400">
                          <a:solidFill>
                            <a:schemeClr val="tx1"/>
                          </a:solidFill>
                          <a:effectLst/>
                        </a:rPr>
                        <a:t>mejoramiento</a:t>
                      </a:r>
                    </a:p>
                    <a:p>
                      <a:pPr algn="ctr">
                        <a:lnSpc>
                          <a:spcPct val="107000"/>
                        </a:lnSpc>
                        <a:spcAft>
                          <a:spcPts val="0"/>
                        </a:spcAft>
                      </a:pPr>
                      <a:r>
                        <a:rPr lang="es-CO" sz="1400">
                          <a:solidFill>
                            <a:schemeClr val="tx1"/>
                          </a:solidFill>
                          <a:effectLst/>
                        </a:rPr>
                        <a:t>institucional</a:t>
                      </a:r>
                    </a:p>
                    <a:p>
                      <a:pPr algn="ctr">
                        <a:lnSpc>
                          <a:spcPct val="107000"/>
                        </a:lnSpc>
                        <a:spcAft>
                          <a:spcPts val="0"/>
                        </a:spcAft>
                      </a:pPr>
                      <a:r>
                        <a:rPr lang="es-CO" sz="1400">
                          <a:solidFill>
                            <a:schemeClr val="tx1"/>
                          </a:solidFill>
                          <a:effectLst/>
                        </a:rPr>
                        <a:t> </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(Número de acciones de</a:t>
                      </a:r>
                    </a:p>
                    <a:p>
                      <a:pPr algn="ctr">
                        <a:lnSpc>
                          <a:spcPct val="107000"/>
                        </a:lnSpc>
                        <a:spcAft>
                          <a:spcPts val="0"/>
                        </a:spcAft>
                      </a:pPr>
                      <a:r>
                        <a:rPr lang="es-CO" sz="1400" dirty="0">
                          <a:solidFill>
                            <a:schemeClr val="tx1"/>
                          </a:solidFill>
                          <a:effectLst/>
                        </a:rPr>
                        <a:t>Mejoramiento cumplidas/</a:t>
                      </a:r>
                    </a:p>
                    <a:p>
                      <a:pPr algn="ctr">
                        <a:lnSpc>
                          <a:spcPct val="107000"/>
                        </a:lnSpc>
                        <a:spcAft>
                          <a:spcPts val="0"/>
                        </a:spcAft>
                      </a:pPr>
                      <a:r>
                        <a:rPr lang="es-CO" sz="1400" dirty="0">
                          <a:solidFill>
                            <a:schemeClr val="tx1"/>
                          </a:solidFill>
                          <a:effectLst/>
                        </a:rPr>
                        <a:t>números de acciones de</a:t>
                      </a:r>
                    </a:p>
                    <a:p>
                      <a:pPr algn="ctr">
                        <a:lnSpc>
                          <a:spcPct val="107000"/>
                        </a:lnSpc>
                        <a:spcAft>
                          <a:spcPts val="0"/>
                        </a:spcAft>
                      </a:pPr>
                      <a:r>
                        <a:rPr lang="es-CO" sz="1400" dirty="0">
                          <a:solidFill>
                            <a:schemeClr val="tx1"/>
                          </a:solidFill>
                          <a:effectLst/>
                        </a:rPr>
                        <a:t>mejoramiento programadas)</a:t>
                      </a:r>
                    </a:p>
                    <a:p>
                      <a:pPr algn="ctr">
                        <a:lnSpc>
                          <a:spcPct val="107000"/>
                        </a:lnSpc>
                        <a:spcAft>
                          <a:spcPts val="0"/>
                        </a:spcAft>
                      </a:pPr>
                      <a:r>
                        <a:rPr lang="es-CO" sz="1400" dirty="0">
                          <a:solidFill>
                            <a:schemeClr val="tx1"/>
                          </a:solidFill>
                          <a:effectLst/>
                        </a:rPr>
                        <a:t>x100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c>
                  <a:txBody>
                    <a:bodyPr/>
                    <a:lstStyle/>
                    <a:p>
                      <a:pPr algn="ctr">
                        <a:lnSpc>
                          <a:spcPct val="107000"/>
                        </a:lnSpc>
                        <a:spcAft>
                          <a:spcPts val="0"/>
                        </a:spcAft>
                      </a:pPr>
                      <a:r>
                        <a:rPr lang="es-CO" sz="1400" dirty="0">
                          <a:solidFill>
                            <a:schemeClr val="tx1"/>
                          </a:solidFill>
                          <a:effectLst/>
                        </a:rPr>
                        <a:t>Semestral</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54" marR="17254" marT="0" marB="0" anchor="ctr"/>
                </a:tc>
              </a:tr>
            </a:tbl>
          </a:graphicData>
        </a:graphic>
      </p:graphicFrame>
      <p:sp>
        <p:nvSpPr>
          <p:cNvPr id="5" name="Rectángulo 4"/>
          <p:cNvSpPr/>
          <p:nvPr/>
        </p:nvSpPr>
        <p:spPr>
          <a:xfrm>
            <a:off x="868363" y="134035"/>
            <a:ext cx="10580687" cy="523220"/>
          </a:xfrm>
          <a:prstGeom prst="rect">
            <a:avLst/>
          </a:prstGeom>
        </p:spPr>
        <p:txBody>
          <a:bodyPr wrap="square">
            <a:spAutoFit/>
          </a:bodyPr>
          <a:lstStyle/>
          <a:p>
            <a:r>
              <a:rPr lang="es-CO" sz="2800" b="1" dirty="0">
                <a:latin typeface="Arial" panose="020B0604020202020204" pitchFamily="34" charset="0"/>
                <a:cs typeface="Arial" panose="020B0604020202020204" pitchFamily="34" charset="0"/>
              </a:rPr>
              <a:t>Énfasis de políticas educativas e indicadores sugeridos </a:t>
            </a:r>
            <a:r>
              <a:rPr lang="es-CO" sz="2800" b="1" dirty="0" smtClean="0">
                <a:latin typeface="Arial" panose="020B0604020202020204" pitchFamily="34" charset="0"/>
                <a:cs typeface="Arial" panose="020B0604020202020204" pitchFamily="34" charset="0"/>
              </a:rPr>
              <a:t>son:</a:t>
            </a:r>
            <a:endParaRPr lang="es-CO" sz="2800" dirty="0"/>
          </a:p>
        </p:txBody>
      </p:sp>
    </p:spTree>
    <p:extLst>
      <p:ext uri="{BB962C8B-B14F-4D97-AF65-F5344CB8AC3E}">
        <p14:creationId xmlns:p14="http://schemas.microsoft.com/office/powerpoint/2010/main" val="2688399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469563" y="711105"/>
            <a:ext cx="6044418" cy="5447520"/>
          </a:xfrm>
        </p:spPr>
      </p:pic>
    </p:spTree>
    <p:extLst>
      <p:ext uri="{BB962C8B-B14F-4D97-AF65-F5344CB8AC3E}">
        <p14:creationId xmlns:p14="http://schemas.microsoft.com/office/powerpoint/2010/main" val="6978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7250" y="1005569"/>
            <a:ext cx="9982200" cy="5418022"/>
          </a:xfrm>
          <a:prstGeom prst="rect">
            <a:avLst/>
          </a:prstGeom>
        </p:spPr>
        <p:txBody>
          <a:bodyPr wrap="square">
            <a:spAutoFit/>
          </a:bodyPr>
          <a:lstStyle/>
          <a:p>
            <a:pPr algn="just"/>
            <a:r>
              <a:rPr lang="es-CO" sz="2400" dirty="0">
                <a:solidFill>
                  <a:srgbClr val="FF0000"/>
                </a:solidFill>
                <a:latin typeface="Arial" panose="020B0604020202020204" pitchFamily="34" charset="0"/>
                <a:cs typeface="Arial" panose="020B0604020202020204" pitchFamily="34" charset="0"/>
              </a:rPr>
              <a:t>Porcentaje de estudiantes beneficiados con gratuidad: 0% </a:t>
            </a:r>
          </a:p>
          <a:p>
            <a:pPr algn="just"/>
            <a:r>
              <a:rPr lang="es-CO" sz="2400" dirty="0">
                <a:latin typeface="Arial" panose="020B0604020202020204" pitchFamily="34" charset="0"/>
                <a:cs typeface="Arial" panose="020B0604020202020204" pitchFamily="34" charset="0"/>
              </a:rPr>
              <a:t>Porcentaje de estudiantes pertenecientes a poblaciones vulnerables beneficiadas con algún el programa de permanencia: </a:t>
            </a:r>
          </a:p>
          <a:p>
            <a:pPr algn="just"/>
            <a:r>
              <a:rPr lang="es-CO" sz="2400" dirty="0">
                <a:latin typeface="Arial" panose="020B0604020202020204" pitchFamily="34" charset="0"/>
                <a:cs typeface="Arial" panose="020B0604020202020204" pitchFamily="34" charset="0"/>
              </a:rPr>
              <a:t>Alimentación escolar: 100%; Desde el Mes de Marzo de </a:t>
            </a:r>
            <a:r>
              <a:rPr lang="es-CO" sz="2400" dirty="0" smtClean="0">
                <a:latin typeface="Arial" panose="020B0604020202020204" pitchFamily="34" charset="0"/>
                <a:cs typeface="Arial" panose="020B0604020202020204" pitchFamily="34" charset="0"/>
              </a:rPr>
              <a:t>2017.</a:t>
            </a:r>
            <a:endParaRPr lang="es-CO" sz="2400" dirty="0">
              <a:latin typeface="Arial" panose="020B0604020202020204" pitchFamily="34" charset="0"/>
              <a:cs typeface="Arial" panose="020B0604020202020204" pitchFamily="34" charset="0"/>
            </a:endParaRPr>
          </a:p>
          <a:p>
            <a:pPr algn="just"/>
            <a:r>
              <a:rPr lang="es-CO" sz="2400" dirty="0">
                <a:latin typeface="Arial" panose="020B0604020202020204" pitchFamily="34" charset="0"/>
                <a:cs typeface="Arial" panose="020B0604020202020204" pitchFamily="34" charset="0"/>
              </a:rPr>
              <a:t>Kits escolares: </a:t>
            </a:r>
            <a:r>
              <a:rPr lang="es-CO" sz="2400" dirty="0" smtClean="0">
                <a:latin typeface="Arial" panose="020B0604020202020204" pitchFamily="34" charset="0"/>
                <a:cs typeface="Arial" panose="020B0604020202020204" pitchFamily="34" charset="0"/>
              </a:rPr>
              <a:t>0%</a:t>
            </a:r>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Transporte </a:t>
            </a:r>
            <a:r>
              <a:rPr lang="es-CO" sz="2400" dirty="0">
                <a:latin typeface="Arial" panose="020B0604020202020204" pitchFamily="34" charset="0"/>
                <a:cs typeface="Arial" panose="020B0604020202020204" pitchFamily="34" charset="0"/>
              </a:rPr>
              <a:t>escolar: 0%</a:t>
            </a:r>
          </a:p>
          <a:p>
            <a:pPr algn="just"/>
            <a:r>
              <a:rPr lang="es-CO" sz="2400" dirty="0">
                <a:latin typeface="Arial" panose="020B0604020202020204" pitchFamily="34" charset="0"/>
                <a:cs typeface="Arial" panose="020B0604020202020204" pitchFamily="34" charset="0"/>
              </a:rPr>
              <a:t>Porcentaje de alumnos con necesidades educativas especiales escolarizados: </a:t>
            </a:r>
            <a:r>
              <a:rPr lang="es-CO" sz="2400" dirty="0" smtClean="0">
                <a:latin typeface="Arial" panose="020B0604020202020204" pitchFamily="34" charset="0"/>
                <a:cs typeface="Arial" panose="020B0604020202020204" pitchFamily="34" charset="0"/>
              </a:rPr>
              <a:t>0%, </a:t>
            </a:r>
            <a:r>
              <a:rPr lang="es-CO" sz="2400" dirty="0">
                <a:latin typeface="Arial" panose="020B0604020202020204" pitchFamily="34" charset="0"/>
                <a:cs typeface="Arial" panose="020B0604020202020204" pitchFamily="34" charset="0"/>
              </a:rPr>
              <a:t>se atendieron </a:t>
            </a:r>
            <a:r>
              <a:rPr lang="es-CO" sz="2400" dirty="0" smtClean="0">
                <a:latin typeface="Arial" panose="020B0604020202020204" pitchFamily="34" charset="0"/>
                <a:cs typeface="Arial" panose="020B0604020202020204" pitchFamily="34" charset="0"/>
              </a:rPr>
              <a:t>con </a:t>
            </a:r>
            <a:r>
              <a:rPr lang="es-CO" sz="2400" dirty="0">
                <a:latin typeface="Arial" panose="020B0604020202020204" pitchFamily="34" charset="0"/>
                <a:cs typeface="Arial" panose="020B0604020202020204" pitchFamily="34" charset="0"/>
              </a:rPr>
              <a:t>casos especiales</a:t>
            </a:r>
            <a:r>
              <a:rPr lang="es-CO" sz="2400" dirty="0" smtClean="0">
                <a:latin typeface="Arial" panose="020B0604020202020204" pitchFamily="34" charset="0"/>
                <a:cs typeface="Arial" panose="020B0604020202020204" pitchFamily="34" charset="0"/>
              </a:rPr>
              <a:t>:</a:t>
            </a:r>
            <a:endParaRPr lang="es-CO" sz="2400" dirty="0">
              <a:latin typeface="Arial" panose="020B0604020202020204" pitchFamily="34" charset="0"/>
              <a:cs typeface="Arial" panose="020B0604020202020204" pitchFamily="34" charset="0"/>
            </a:endParaRPr>
          </a:p>
          <a:p>
            <a:pPr algn="just">
              <a:lnSpc>
                <a:spcPct val="107000"/>
              </a:lnSpc>
            </a:pPr>
            <a:r>
              <a:rPr lang="es-CO" sz="2400" dirty="0">
                <a:latin typeface="Arial" panose="020B0604020202020204" pitchFamily="34" charset="0"/>
                <a:cs typeface="Arial" panose="020B0604020202020204" pitchFamily="34" charset="0"/>
              </a:rPr>
              <a:t>Tasa de deserción interanual en Preescolar y Básica: El número total de alumnos matriculados </a:t>
            </a:r>
            <a:r>
              <a:rPr lang="es-CO" sz="2400" dirty="0" smtClean="0">
                <a:solidFill>
                  <a:srgbClr val="FF0000"/>
                </a:solidFill>
                <a:latin typeface="Arial" panose="020B0604020202020204" pitchFamily="34" charset="0"/>
                <a:cs typeface="Arial" panose="020B0604020202020204" pitchFamily="34" charset="0"/>
              </a:rPr>
              <a:t>782 </a:t>
            </a:r>
            <a:r>
              <a:rPr lang="es-CO" sz="2400" dirty="0">
                <a:latin typeface="Arial" panose="020B0604020202020204" pitchFamily="34" charset="0"/>
                <a:cs typeface="Arial" panose="020B0604020202020204" pitchFamily="34" charset="0"/>
              </a:rPr>
              <a:t>y abandono antes de finalizar el año </a:t>
            </a:r>
            <a:r>
              <a:rPr lang="es-CO" sz="2400" dirty="0" smtClean="0">
                <a:latin typeface="Arial" panose="020B0604020202020204" pitchFamily="34" charset="0"/>
                <a:cs typeface="Arial" panose="020B0604020202020204" pitchFamily="34" charset="0"/>
              </a:rPr>
              <a:t>lectivo que equivale al (se retiraron </a:t>
            </a:r>
            <a:r>
              <a:rPr lang="es-CO" sz="2400" dirty="0">
                <a:latin typeface="Arial" panose="020B0604020202020204" pitchFamily="34" charset="0"/>
                <a:cs typeface="Arial" panose="020B0604020202020204" pitchFamily="34" charset="0"/>
              </a:rPr>
              <a:t>8</a:t>
            </a:r>
            <a:r>
              <a:rPr lang="es-CO" sz="2400" dirty="0" smtClean="0">
                <a:latin typeface="Arial" panose="020B0604020202020204" pitchFamily="34" charset="0"/>
                <a:cs typeface="Arial" panose="020B0604020202020204" pitchFamily="34" charset="0"/>
              </a:rPr>
              <a:t>) 1,02%; Porcentaje </a:t>
            </a:r>
            <a:r>
              <a:rPr lang="es-CO" sz="2400" dirty="0">
                <a:latin typeface="Arial" panose="020B0604020202020204" pitchFamily="34" charset="0"/>
                <a:cs typeface="Arial" panose="020B0604020202020204" pitchFamily="34" charset="0"/>
              </a:rPr>
              <a:t>de estudiantes que reprobaron el año escolar en </a:t>
            </a:r>
            <a:r>
              <a:rPr lang="es-CO" sz="2400" dirty="0" smtClean="0">
                <a:latin typeface="Arial" panose="020B0604020202020204" pitchFamily="34" charset="0"/>
                <a:cs typeface="Arial" panose="020B0604020202020204" pitchFamily="34" charset="0"/>
              </a:rPr>
              <a:t>básica primaria: </a:t>
            </a:r>
            <a:r>
              <a:rPr lang="es-CO" sz="2400" dirty="0">
                <a:latin typeface="Arial" panose="020B0604020202020204" pitchFamily="34" charset="0"/>
                <a:cs typeface="Arial" panose="020B0604020202020204" pitchFamily="34" charset="0"/>
              </a:rPr>
              <a:t>Reprobaron </a:t>
            </a:r>
            <a:r>
              <a:rPr lang="es-CO" sz="2400" dirty="0" smtClean="0">
                <a:solidFill>
                  <a:srgbClr val="FF0000"/>
                </a:solidFill>
                <a:latin typeface="Arial" panose="020B0604020202020204" pitchFamily="34" charset="0"/>
                <a:cs typeface="Arial" panose="020B0604020202020204" pitchFamily="34" charset="0"/>
              </a:rPr>
              <a:t>81</a:t>
            </a:r>
            <a:r>
              <a:rPr lang="es-CO" sz="2400" dirty="0" smtClean="0">
                <a:latin typeface="Arial" panose="020B0604020202020204" pitchFamily="34" charset="0"/>
                <a:cs typeface="Arial" panose="020B0604020202020204" pitchFamily="34" charset="0"/>
              </a:rPr>
              <a:t> </a:t>
            </a:r>
            <a:r>
              <a:rPr lang="es-CO" sz="2400" dirty="0">
                <a:latin typeface="Arial" panose="020B0604020202020204" pitchFamily="34" charset="0"/>
                <a:cs typeface="Arial" panose="020B0604020202020204" pitchFamily="34" charset="0"/>
              </a:rPr>
              <a:t>estudiantes de </a:t>
            </a:r>
            <a:r>
              <a:rPr lang="es-CO" sz="2400" dirty="0" smtClean="0">
                <a:latin typeface="Arial" panose="020B0604020202020204" pitchFamily="34" charset="0"/>
                <a:cs typeface="Arial" panose="020B0604020202020204" pitchFamily="34" charset="0"/>
              </a:rPr>
              <a:t>los </a:t>
            </a:r>
            <a:r>
              <a:rPr lang="es-CO" sz="2400" dirty="0" smtClean="0">
                <a:solidFill>
                  <a:srgbClr val="FF0000"/>
                </a:solidFill>
                <a:latin typeface="Arial" panose="020B0604020202020204" pitchFamily="34" charset="0"/>
                <a:cs typeface="Arial" panose="020B0604020202020204" pitchFamily="34" charset="0"/>
              </a:rPr>
              <a:t>782</a:t>
            </a:r>
            <a:r>
              <a:rPr lang="es-CO" sz="2400" dirty="0" smtClean="0">
                <a:latin typeface="Arial" panose="020B0604020202020204" pitchFamily="34" charset="0"/>
                <a:cs typeface="Arial" panose="020B0604020202020204" pitchFamily="34" charset="0"/>
              </a:rPr>
              <a:t> </a:t>
            </a:r>
            <a:r>
              <a:rPr lang="es-CO" sz="2400" dirty="0">
                <a:latin typeface="Arial" panose="020B0604020202020204" pitchFamily="34" charset="0"/>
                <a:cs typeface="Arial" panose="020B0604020202020204" pitchFamily="34" charset="0"/>
              </a:rPr>
              <a:t>alumnos total matriculado lo que corresponde a un </a:t>
            </a:r>
            <a:r>
              <a:rPr lang="es-CO" sz="2400" dirty="0" smtClean="0">
                <a:latin typeface="Arial" panose="020B0604020202020204" pitchFamily="34" charset="0"/>
                <a:cs typeface="Arial" panose="020B0604020202020204" pitchFamily="34" charset="0"/>
              </a:rPr>
              <a:t>10.35%.</a:t>
            </a:r>
            <a:endParaRPr lang="es-CO" sz="2400" dirty="0">
              <a:latin typeface="Arial" panose="020B0604020202020204" pitchFamily="34" charset="0"/>
              <a:cs typeface="Arial" panose="020B0604020202020204" pitchFamily="34" charset="0"/>
            </a:endParaRPr>
          </a:p>
        </p:txBody>
      </p:sp>
      <p:sp>
        <p:nvSpPr>
          <p:cNvPr id="5" name="CuadroTexto 4"/>
          <p:cNvSpPr txBox="1"/>
          <p:nvPr/>
        </p:nvSpPr>
        <p:spPr>
          <a:xfrm>
            <a:off x="857250" y="304800"/>
            <a:ext cx="7829550" cy="584775"/>
          </a:xfrm>
          <a:prstGeom prst="rect">
            <a:avLst/>
          </a:prstGeom>
          <a:noFill/>
        </p:spPr>
        <p:txBody>
          <a:bodyPr wrap="square" rtlCol="0">
            <a:spAutoFit/>
          </a:bodyPr>
          <a:lstStyle/>
          <a:p>
            <a:r>
              <a:rPr lang="es-CO" sz="3200" b="1" dirty="0" smtClean="0">
                <a:latin typeface="Arial" panose="020B0604020202020204" pitchFamily="34" charset="0"/>
                <a:cs typeface="Arial" panose="020B0604020202020204" pitchFamily="34" charset="0"/>
              </a:rPr>
              <a:t>CIERRE DE BRECHAS</a:t>
            </a:r>
            <a:endParaRPr lang="es-CO"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309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67000" y="514350"/>
            <a:ext cx="5524500" cy="584775"/>
          </a:xfrm>
          <a:prstGeom prst="rect">
            <a:avLst/>
          </a:prstGeom>
          <a:noFill/>
        </p:spPr>
        <p:txBody>
          <a:bodyPr wrap="square" rtlCol="0">
            <a:spAutoFit/>
          </a:bodyPr>
          <a:lstStyle/>
          <a:p>
            <a:pPr algn="ctr"/>
            <a:r>
              <a:rPr lang="es-CO" sz="3200" dirty="0" smtClean="0">
                <a:latin typeface="Arial" panose="020B0604020202020204" pitchFamily="34" charset="0"/>
                <a:cs typeface="Arial" panose="020B0604020202020204" pitchFamily="34" charset="0"/>
              </a:rPr>
              <a:t>CALIDAD</a:t>
            </a:r>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1200150" y="1989391"/>
            <a:ext cx="8572500" cy="2360005"/>
          </a:xfrm>
          <a:prstGeom prst="rect">
            <a:avLst/>
          </a:prstGeom>
        </p:spPr>
        <p:txBody>
          <a:bodyPr wrap="square">
            <a:spAutoFit/>
          </a:bodyPr>
          <a:lstStyle/>
          <a:p>
            <a:pPr algn="just"/>
            <a:r>
              <a:rPr lang="es-CO" sz="2400" dirty="0" smtClean="0">
                <a:latin typeface="Arial" panose="020B0604020202020204" pitchFamily="34" charset="0"/>
                <a:cs typeface="Arial" panose="020B0604020202020204" pitchFamily="34" charset="0"/>
              </a:rPr>
              <a:t>El Porcentaje </a:t>
            </a:r>
            <a:r>
              <a:rPr lang="es-CO" sz="2400" dirty="0">
                <a:latin typeface="Arial" panose="020B0604020202020204" pitchFamily="34" charset="0"/>
                <a:cs typeface="Arial" panose="020B0604020202020204" pitchFamily="34" charset="0"/>
              </a:rPr>
              <a:t>de educadores participando en el plan de formación: </a:t>
            </a:r>
            <a:r>
              <a:rPr lang="es-CO" sz="2400" dirty="0" smtClean="0">
                <a:solidFill>
                  <a:srgbClr val="FF0000"/>
                </a:solidFill>
                <a:latin typeface="Arial" panose="020B0604020202020204" pitchFamily="34" charset="0"/>
                <a:cs typeface="Arial" panose="020B0604020202020204" pitchFamily="34" charset="0"/>
              </a:rPr>
              <a:t>100%</a:t>
            </a:r>
            <a:r>
              <a:rPr lang="es-CO" sz="2400" dirty="0" smtClean="0">
                <a:latin typeface="Arial" panose="020B0604020202020204" pitchFamily="34" charset="0"/>
                <a:cs typeface="Arial" panose="020B0604020202020204" pitchFamily="34" charset="0"/>
              </a:rPr>
              <a:t> </a:t>
            </a:r>
            <a:r>
              <a:rPr lang="es-CO" sz="2400" dirty="0">
                <a:latin typeface="Arial" panose="020B0604020202020204" pitchFamily="34" charset="0"/>
                <a:cs typeface="Arial" panose="020B0604020202020204" pitchFamily="34" charset="0"/>
              </a:rPr>
              <a:t>participaron en la formación sobre </a:t>
            </a:r>
            <a:r>
              <a:rPr lang="es-CO" sz="2400" dirty="0" smtClean="0">
                <a:latin typeface="Arial" panose="020B0604020202020204" pitchFamily="34" charset="0"/>
                <a:cs typeface="Arial" panose="020B0604020202020204" pitchFamily="34" charset="0"/>
              </a:rPr>
              <a:t>TIC y otras capacitaciones pedagógicas</a:t>
            </a:r>
          </a:p>
          <a:p>
            <a:pPr algn="just"/>
            <a:endParaRPr lang="es-CO" sz="2400" dirty="0">
              <a:latin typeface="Arial" panose="020B0604020202020204" pitchFamily="34" charset="0"/>
              <a:cs typeface="Arial" panose="020B0604020202020204" pitchFamily="34" charset="0"/>
            </a:endParaRPr>
          </a:p>
          <a:p>
            <a:pPr algn="just">
              <a:lnSpc>
                <a:spcPct val="107000"/>
              </a:lnSpc>
            </a:pPr>
            <a:r>
              <a:rPr lang="es-CO" sz="2400" dirty="0">
                <a:latin typeface="Arial" panose="020B0604020202020204" pitchFamily="34" charset="0"/>
                <a:cs typeface="Arial" panose="020B0604020202020204" pitchFamily="34" charset="0"/>
              </a:rPr>
              <a:t>Porcentaje de padres de familia que participan en actividades programadas por el establecimiento educativo: </a:t>
            </a:r>
            <a:r>
              <a:rPr lang="es-CO" sz="2400" dirty="0" smtClean="0">
                <a:latin typeface="Arial" panose="020B0604020202020204" pitchFamily="34" charset="0"/>
                <a:cs typeface="Arial" panose="020B0604020202020204" pitchFamily="34" charset="0"/>
              </a:rPr>
              <a:t>80%.</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978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66850" y="571500"/>
            <a:ext cx="9086850" cy="5509200"/>
          </a:xfrm>
          <a:prstGeom prst="rect">
            <a:avLst/>
          </a:prstGeom>
          <a:noFill/>
        </p:spPr>
        <p:txBody>
          <a:bodyPr wrap="square" rtlCol="0">
            <a:spAutoFit/>
          </a:bodyPr>
          <a:lstStyle/>
          <a:p>
            <a:pPr algn="just"/>
            <a:r>
              <a:rPr lang="es-CO" sz="3200" dirty="0" smtClean="0">
                <a:latin typeface="Arial" panose="020B0604020202020204" pitchFamily="34" charset="0"/>
                <a:cs typeface="Arial" panose="020B0604020202020204" pitchFamily="34" charset="0"/>
              </a:rPr>
              <a:t>INNOVACION Y PERTINENCIA</a:t>
            </a:r>
          </a:p>
          <a:p>
            <a:pPr algn="just"/>
            <a:endParaRPr lang="es-CO" sz="32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Número </a:t>
            </a:r>
            <a:r>
              <a:rPr lang="es-CO" sz="2400" dirty="0">
                <a:latin typeface="Arial" panose="020B0604020202020204" pitchFamily="34" charset="0"/>
                <a:cs typeface="Arial" panose="020B0604020202020204" pitchFamily="34" charset="0"/>
              </a:rPr>
              <a:t>de estudiantes promedio por computador en el establecimiento educativo: Sede </a:t>
            </a:r>
            <a:r>
              <a:rPr lang="es-CO" sz="2400" dirty="0" smtClean="0">
                <a:latin typeface="Arial" panose="020B0604020202020204" pitchFamily="34" charset="0"/>
                <a:cs typeface="Arial" panose="020B0604020202020204" pitchFamily="34" charset="0"/>
              </a:rPr>
              <a:t>las Cruces actualmente </a:t>
            </a:r>
            <a:r>
              <a:rPr lang="es-CO" sz="2400" dirty="0">
                <a:latin typeface="Arial" panose="020B0604020202020204" pitchFamily="34" charset="0"/>
                <a:cs typeface="Arial" panose="020B0604020202020204" pitchFamily="34" charset="0"/>
              </a:rPr>
              <a:t>se tienen </a:t>
            </a:r>
            <a:r>
              <a:rPr lang="es-CO" sz="2400" dirty="0" smtClean="0">
                <a:latin typeface="Arial" panose="020B0604020202020204" pitchFamily="34" charset="0"/>
                <a:cs typeface="Arial" panose="020B0604020202020204" pitchFamily="34" charset="0"/>
              </a:rPr>
              <a:t>(15 portátiles - 210 estudiantes) es decir (</a:t>
            </a:r>
            <a:r>
              <a:rPr lang="es-CO" sz="2400" dirty="0" smtClean="0">
                <a:solidFill>
                  <a:srgbClr val="FF0000"/>
                </a:solidFill>
                <a:latin typeface="Arial" panose="020B0604020202020204" pitchFamily="34" charset="0"/>
                <a:cs typeface="Arial" panose="020B0604020202020204" pitchFamily="34" charset="0"/>
              </a:rPr>
              <a:t>13,46</a:t>
            </a:r>
            <a:r>
              <a:rPr lang="es-CO" sz="2400" dirty="0" smtClean="0">
                <a:latin typeface="Arial" panose="020B0604020202020204" pitchFamily="34" charset="0"/>
                <a:cs typeface="Arial" panose="020B0604020202020204" pitchFamily="34" charset="0"/>
              </a:rPr>
              <a:t> </a:t>
            </a:r>
            <a:r>
              <a:rPr lang="es-CO" sz="2400" dirty="0">
                <a:latin typeface="Arial" panose="020B0604020202020204" pitchFamily="34" charset="0"/>
                <a:cs typeface="Arial" panose="020B0604020202020204" pitchFamily="34" charset="0"/>
              </a:rPr>
              <a:t>estudiantes x computador</a:t>
            </a:r>
            <a:r>
              <a:rPr lang="es-CO" sz="2400" dirty="0" smtClean="0">
                <a:latin typeface="Arial" panose="020B0604020202020204" pitchFamily="34" charset="0"/>
                <a:cs typeface="Arial" panose="020B0604020202020204" pitchFamily="34" charset="0"/>
              </a:rPr>
              <a:t>), Sede Arauca </a:t>
            </a:r>
            <a:r>
              <a:rPr lang="es-CO" sz="2400" dirty="0">
                <a:latin typeface="Arial" panose="020B0604020202020204" pitchFamily="34" charset="0"/>
                <a:cs typeface="Arial" panose="020B0604020202020204" pitchFamily="34" charset="0"/>
              </a:rPr>
              <a:t>(15 </a:t>
            </a:r>
            <a:r>
              <a:rPr lang="es-CO" sz="2400" dirty="0" smtClean="0">
                <a:latin typeface="Arial" panose="020B0604020202020204" pitchFamily="34" charset="0"/>
                <a:cs typeface="Arial" panose="020B0604020202020204" pitchFamily="34" charset="0"/>
              </a:rPr>
              <a:t>computadores - 238 estudiantes) es decir (</a:t>
            </a:r>
            <a:r>
              <a:rPr lang="es-CO" sz="2400" dirty="0" smtClean="0">
                <a:solidFill>
                  <a:srgbClr val="FF0000"/>
                </a:solidFill>
                <a:latin typeface="Arial" panose="020B0604020202020204" pitchFamily="34" charset="0"/>
                <a:cs typeface="Arial" panose="020B0604020202020204" pitchFamily="34" charset="0"/>
              </a:rPr>
              <a:t>14,8</a:t>
            </a:r>
            <a:r>
              <a:rPr lang="es-CO" sz="2400" dirty="0" smtClean="0">
                <a:latin typeface="Arial" panose="020B0604020202020204" pitchFamily="34" charset="0"/>
                <a:cs typeface="Arial" panose="020B0604020202020204" pitchFamily="34" charset="0"/>
              </a:rPr>
              <a:t> </a:t>
            </a:r>
            <a:r>
              <a:rPr lang="es-CO" sz="2400" dirty="0">
                <a:latin typeface="Arial" panose="020B0604020202020204" pitchFamily="34" charset="0"/>
                <a:cs typeface="Arial" panose="020B0604020202020204" pitchFamily="34" charset="0"/>
              </a:rPr>
              <a:t>estudiantes x computador</a:t>
            </a:r>
            <a:r>
              <a:rPr lang="es-CO" sz="2400" dirty="0" smtClean="0">
                <a:latin typeface="Arial" panose="020B0604020202020204" pitchFamily="34" charset="0"/>
                <a:cs typeface="Arial" panose="020B0604020202020204" pitchFamily="34" charset="0"/>
              </a:rPr>
              <a:t>), sede Las Peñas (41 computadores - 33 estudiantes</a:t>
            </a:r>
            <a:r>
              <a:rPr lang="es-CO" sz="2400" dirty="0">
                <a:latin typeface="Arial" panose="020B0604020202020204" pitchFamily="34" charset="0"/>
                <a:cs typeface="Arial" panose="020B0604020202020204" pitchFamily="34" charset="0"/>
              </a:rPr>
              <a:t>) es decir </a:t>
            </a:r>
            <a:r>
              <a:rPr lang="es-CO" sz="2400" dirty="0" smtClean="0">
                <a:latin typeface="Arial" panose="020B0604020202020204" pitchFamily="34" charset="0"/>
                <a:cs typeface="Arial" panose="020B0604020202020204" pitchFamily="34" charset="0"/>
              </a:rPr>
              <a:t>(6,6 </a:t>
            </a:r>
            <a:r>
              <a:rPr lang="es-CO" sz="2400" dirty="0">
                <a:latin typeface="Arial" panose="020B0604020202020204" pitchFamily="34" charset="0"/>
                <a:cs typeface="Arial" panose="020B0604020202020204" pitchFamily="34" charset="0"/>
              </a:rPr>
              <a:t>estudiantes x computador), </a:t>
            </a:r>
            <a:r>
              <a:rPr lang="es-CO" sz="2400" dirty="0" smtClean="0">
                <a:latin typeface="Arial" panose="020B0604020202020204" pitchFamily="34" charset="0"/>
                <a:cs typeface="Arial" panose="020B0604020202020204" pitchFamily="34" charset="0"/>
              </a:rPr>
              <a:t>El Piñal (8 equipos - 133 estudiantes</a:t>
            </a:r>
            <a:r>
              <a:rPr lang="es-CO" sz="2400" dirty="0">
                <a:latin typeface="Arial" panose="020B0604020202020204" pitchFamily="34" charset="0"/>
                <a:cs typeface="Arial" panose="020B0604020202020204" pitchFamily="34" charset="0"/>
              </a:rPr>
              <a:t>) es decir </a:t>
            </a:r>
            <a:r>
              <a:rPr lang="es-CO" sz="2400" dirty="0" smtClean="0">
                <a:latin typeface="Arial" panose="020B0604020202020204" pitchFamily="34" charset="0"/>
                <a:cs typeface="Arial" panose="020B0604020202020204" pitchFamily="34" charset="0"/>
              </a:rPr>
              <a:t>(17,12 </a:t>
            </a:r>
            <a:r>
              <a:rPr lang="es-CO" sz="2400" dirty="0">
                <a:latin typeface="Arial" panose="020B0604020202020204" pitchFamily="34" charset="0"/>
                <a:cs typeface="Arial" panose="020B0604020202020204" pitchFamily="34" charset="0"/>
              </a:rPr>
              <a:t>estudiantes x computador), </a:t>
            </a:r>
            <a:r>
              <a:rPr lang="es-CO" sz="2400" dirty="0" smtClean="0">
                <a:latin typeface="Arial" panose="020B0604020202020204" pitchFamily="34" charset="0"/>
                <a:cs typeface="Arial" panose="020B0604020202020204" pitchFamily="34" charset="0"/>
              </a:rPr>
              <a:t>y Esmeralda Sur (12 computadores - 150 </a:t>
            </a:r>
            <a:r>
              <a:rPr lang="es-CO" sz="2400" dirty="0">
                <a:latin typeface="Arial" panose="020B0604020202020204" pitchFamily="34" charset="0"/>
                <a:cs typeface="Arial" panose="020B0604020202020204" pitchFamily="34" charset="0"/>
              </a:rPr>
              <a:t>estudiantes) es decir (</a:t>
            </a:r>
            <a:r>
              <a:rPr lang="es-CO" sz="2400" dirty="0" smtClean="0">
                <a:latin typeface="Arial" panose="020B0604020202020204" pitchFamily="34" charset="0"/>
                <a:cs typeface="Arial" panose="020B0604020202020204" pitchFamily="34" charset="0"/>
              </a:rPr>
              <a:t>12,66 </a:t>
            </a:r>
            <a:r>
              <a:rPr lang="es-CO" sz="2400" dirty="0">
                <a:latin typeface="Arial" panose="020B0604020202020204" pitchFamily="34" charset="0"/>
                <a:cs typeface="Arial" panose="020B0604020202020204" pitchFamily="34" charset="0"/>
              </a:rPr>
              <a:t>estudiantes x computador</a:t>
            </a:r>
            <a:r>
              <a:rPr lang="es-CO" sz="2400" dirty="0" smtClean="0">
                <a:latin typeface="Arial" panose="020B0604020202020204" pitchFamily="34" charset="0"/>
                <a:cs typeface="Arial" panose="020B0604020202020204" pitchFamily="34" charset="0"/>
              </a:rPr>
              <a:t>). </a:t>
            </a:r>
            <a:endParaRPr lang="es-CO" sz="2400" dirty="0">
              <a:latin typeface="Arial" panose="020B0604020202020204" pitchFamily="34" charset="0"/>
              <a:cs typeface="Arial" panose="020B0604020202020204" pitchFamily="34" charset="0"/>
            </a:endParaRPr>
          </a:p>
          <a:p>
            <a:pPr algn="just"/>
            <a:r>
              <a:rPr lang="es-CO" sz="2400" dirty="0">
                <a:latin typeface="Arial" panose="020B0604020202020204" pitchFamily="34" charset="0"/>
                <a:cs typeface="Arial" panose="020B0604020202020204" pitchFamily="34" charset="0"/>
              </a:rPr>
              <a:t>Porcentaje de matrícula con acceso a internet: </a:t>
            </a:r>
            <a:r>
              <a:rPr lang="es-CO" sz="2400" dirty="0" smtClean="0">
                <a:latin typeface="Arial" panose="020B0604020202020204" pitchFamily="34" charset="0"/>
                <a:cs typeface="Arial" panose="020B0604020202020204" pitchFamily="34" charset="0"/>
              </a:rPr>
              <a:t>Centro Educativo Las Cruces y sus sedes no cuenta con acceso a internet.</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503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19400" y="323850"/>
            <a:ext cx="5562600" cy="5847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MODELOS DE GESTION</a:t>
            </a:r>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1619250" y="1443841"/>
            <a:ext cx="8591550" cy="5262979"/>
          </a:xfrm>
          <a:prstGeom prst="rect">
            <a:avLst/>
          </a:prstGeom>
        </p:spPr>
        <p:txBody>
          <a:bodyPr wrap="square">
            <a:spAutoFit/>
          </a:bodyPr>
          <a:lstStyle/>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Porcentaje de ejecución de los recursos de los Fondos de Servicios educativos por concepto de gasto:  0% </a:t>
            </a:r>
          </a:p>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Porcentaje de cumplimiento del plan de mejoramiento institucional:   </a:t>
            </a:r>
            <a:r>
              <a:rPr lang="es-CO" sz="2400" dirty="0" smtClean="0">
                <a:latin typeface="Arial" panose="020B0604020202020204" pitchFamily="34" charset="0"/>
                <a:cs typeface="Arial" panose="020B0604020202020204" pitchFamily="34" charset="0"/>
              </a:rPr>
              <a:t>75</a:t>
            </a:r>
            <a:r>
              <a:rPr lang="es-CO" sz="2400" dirty="0">
                <a:latin typeface="Arial" panose="020B0604020202020204" pitchFamily="34" charset="0"/>
                <a:cs typeface="Arial" panose="020B0604020202020204" pitchFamily="34" charset="0"/>
              </a:rPr>
              <a:t>% (algunas metas cumplidas y </a:t>
            </a:r>
            <a:r>
              <a:rPr lang="es-CO" sz="2400" dirty="0" smtClean="0">
                <a:latin typeface="Arial" panose="020B0604020202020204" pitchFamily="34" charset="0"/>
                <a:cs typeface="Arial" panose="020B0604020202020204" pitchFamily="34" charset="0"/>
              </a:rPr>
              <a:t>otras no </a:t>
            </a:r>
            <a:r>
              <a:rPr lang="es-CO" sz="2400" dirty="0">
                <a:latin typeface="Arial" panose="020B0604020202020204" pitchFamily="34" charset="0"/>
                <a:cs typeface="Arial" panose="020B0604020202020204" pitchFamily="34" charset="0"/>
              </a:rPr>
              <a:t>cumplidas) </a:t>
            </a:r>
          </a:p>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Porcentaje de cumplimiento del plan de acción institucional:   65%.</a:t>
            </a:r>
          </a:p>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Porcentaje de cumplimiento del plan de gestión institucional:   85% (Se realizan gestiones con la Alcaldía Municipal, SEM, SED, MEN, Programa todos a prender, Familias en Acción, Policía Nacional, </a:t>
            </a:r>
            <a:r>
              <a:rPr lang="es-CO" sz="2400" dirty="0" err="1" smtClean="0">
                <a:solidFill>
                  <a:srgbClr val="FF0000"/>
                </a:solidFill>
                <a:latin typeface="Arial" panose="020B0604020202020204" pitchFamily="34" charset="0"/>
                <a:cs typeface="Arial" panose="020B0604020202020204" pitchFamily="34" charset="0"/>
              </a:rPr>
              <a:t>Manexka</a:t>
            </a:r>
            <a:r>
              <a:rPr lang="es-CO" sz="2400" dirty="0" smtClean="0">
                <a:latin typeface="Arial" panose="020B0604020202020204" pitchFamily="34" charset="0"/>
                <a:cs typeface="Arial" panose="020B0604020202020204" pitchFamily="34" charset="0"/>
              </a:rPr>
              <a:t>, </a:t>
            </a:r>
            <a:r>
              <a:rPr lang="es-CO" sz="2400" dirty="0">
                <a:latin typeface="Arial" panose="020B0604020202020204" pitchFamily="34" charset="0"/>
                <a:cs typeface="Arial" panose="020B0604020202020204" pitchFamily="34" charset="0"/>
              </a:rPr>
              <a:t>Comisaria de familia, Resguardo Indígena, entre otros, Algunas gestiones alcanzan las metas y se cumplen y otros no se cumplen).</a:t>
            </a:r>
          </a:p>
        </p:txBody>
      </p:sp>
    </p:spTree>
    <p:extLst>
      <p:ext uri="{BB962C8B-B14F-4D97-AF65-F5344CB8AC3E}">
        <p14:creationId xmlns:p14="http://schemas.microsoft.com/office/powerpoint/2010/main" val="2898783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6400" y="438150"/>
            <a:ext cx="8096250" cy="5847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PREGUNTAS CLAVES</a:t>
            </a:r>
            <a:endParaRPr lang="es-CO" sz="3200" dirty="0">
              <a:latin typeface="Arial" panose="020B0604020202020204" pitchFamily="34" charset="0"/>
              <a:cs typeface="Arial" panose="020B0604020202020204" pitchFamily="34" charset="0"/>
            </a:endParaRPr>
          </a:p>
        </p:txBody>
      </p:sp>
      <p:sp>
        <p:nvSpPr>
          <p:cNvPr id="3" name="Rectángulo 2"/>
          <p:cNvSpPr/>
          <p:nvPr/>
        </p:nvSpPr>
        <p:spPr>
          <a:xfrm>
            <a:off x="1676400" y="1485900"/>
            <a:ext cx="7753350" cy="3785652"/>
          </a:xfrm>
          <a:prstGeom prst="rect">
            <a:avLst/>
          </a:prstGeom>
        </p:spPr>
        <p:txBody>
          <a:bodyPr wrap="square">
            <a:spAutoFit/>
          </a:bodyPr>
          <a:lstStyle/>
          <a:p>
            <a:pPr marL="457200" indent="-457200">
              <a:buAutoNum type="arabicPeriod"/>
            </a:pPr>
            <a:r>
              <a:rPr lang="es-CO" sz="2400" dirty="0" smtClean="0">
                <a:latin typeface="Arial" panose="020B0604020202020204" pitchFamily="34" charset="0"/>
                <a:cs typeface="Arial" panose="020B0604020202020204" pitchFamily="34" charset="0"/>
              </a:rPr>
              <a:t>Qué </a:t>
            </a:r>
            <a:r>
              <a:rPr lang="es-CO" sz="2400" dirty="0">
                <a:latin typeface="Arial" panose="020B0604020202020204" pitchFamily="34" charset="0"/>
                <a:cs typeface="Arial" panose="020B0604020202020204" pitchFamily="34" charset="0"/>
              </a:rPr>
              <a:t>se logró? </a:t>
            </a:r>
            <a:endParaRPr lang="es-CO" sz="2400" dirty="0" smtClean="0">
              <a:latin typeface="Arial" panose="020B0604020202020204" pitchFamily="34" charset="0"/>
              <a:cs typeface="Arial" panose="020B0604020202020204" pitchFamily="34" charset="0"/>
            </a:endParaRPr>
          </a:p>
          <a:p>
            <a:endParaRPr lang="es-CO" sz="2400" dirty="0">
              <a:latin typeface="Arial" panose="020B0604020202020204" pitchFamily="34" charset="0"/>
              <a:cs typeface="Arial" panose="020B0604020202020204" pitchFamily="34" charset="0"/>
            </a:endParaRPr>
          </a:p>
          <a:p>
            <a:r>
              <a:rPr lang="es-CO" sz="2400" dirty="0">
                <a:latin typeface="Arial" panose="020B0604020202020204" pitchFamily="34" charset="0"/>
                <a:cs typeface="Arial" panose="020B0604020202020204" pitchFamily="34" charset="0"/>
              </a:rPr>
              <a:t>2. Cómo se logró</a:t>
            </a:r>
            <a:r>
              <a:rPr lang="es-CO" sz="2400" dirty="0" smtClean="0">
                <a:latin typeface="Arial" panose="020B0604020202020204" pitchFamily="34" charset="0"/>
                <a:cs typeface="Arial" panose="020B0604020202020204" pitchFamily="34" charset="0"/>
              </a:rPr>
              <a:t>?</a:t>
            </a:r>
          </a:p>
          <a:p>
            <a:r>
              <a:rPr lang="es-CO" sz="2400" dirty="0" smtClean="0">
                <a:latin typeface="Arial" panose="020B0604020202020204" pitchFamily="34" charset="0"/>
                <a:cs typeface="Arial" panose="020B0604020202020204" pitchFamily="34" charset="0"/>
              </a:rPr>
              <a:t> </a:t>
            </a:r>
            <a:endParaRPr lang="es-CO" sz="2400" dirty="0">
              <a:latin typeface="Arial" panose="020B0604020202020204" pitchFamily="34" charset="0"/>
              <a:cs typeface="Arial" panose="020B0604020202020204" pitchFamily="34" charset="0"/>
            </a:endParaRPr>
          </a:p>
          <a:p>
            <a:r>
              <a:rPr lang="es-CO" sz="2400" dirty="0">
                <a:latin typeface="Arial" panose="020B0604020202020204" pitchFamily="34" charset="0"/>
                <a:cs typeface="Arial" panose="020B0604020202020204" pitchFamily="34" charset="0"/>
              </a:rPr>
              <a:t>3. Qué se gastó? </a:t>
            </a:r>
            <a:endParaRPr lang="es-CO" sz="2400" dirty="0" smtClean="0">
              <a:latin typeface="Arial" panose="020B0604020202020204" pitchFamily="34" charset="0"/>
              <a:cs typeface="Arial" panose="020B0604020202020204" pitchFamily="34" charset="0"/>
            </a:endParaRPr>
          </a:p>
          <a:p>
            <a:endParaRPr lang="es-CO" sz="2400" dirty="0">
              <a:latin typeface="Arial" panose="020B0604020202020204" pitchFamily="34" charset="0"/>
              <a:cs typeface="Arial" panose="020B0604020202020204" pitchFamily="34" charset="0"/>
            </a:endParaRPr>
          </a:p>
          <a:p>
            <a:r>
              <a:rPr lang="es-CO" sz="2400" dirty="0">
                <a:latin typeface="Arial" panose="020B0604020202020204" pitchFamily="34" charset="0"/>
                <a:cs typeface="Arial" panose="020B0604020202020204" pitchFamily="34" charset="0"/>
              </a:rPr>
              <a:t>4. Cómo se gastó? </a:t>
            </a:r>
            <a:endParaRPr lang="es-CO" sz="2400" dirty="0" smtClean="0">
              <a:latin typeface="Arial" panose="020B0604020202020204" pitchFamily="34" charset="0"/>
              <a:cs typeface="Arial" panose="020B0604020202020204" pitchFamily="34" charset="0"/>
            </a:endParaRPr>
          </a:p>
          <a:p>
            <a:endParaRPr lang="es-CO" sz="2400" dirty="0">
              <a:latin typeface="Arial" panose="020B0604020202020204" pitchFamily="34" charset="0"/>
              <a:cs typeface="Arial" panose="020B0604020202020204" pitchFamily="34" charset="0"/>
            </a:endParaRPr>
          </a:p>
          <a:p>
            <a:r>
              <a:rPr lang="es-CO" sz="2400" dirty="0">
                <a:latin typeface="Arial" panose="020B0604020202020204" pitchFamily="34" charset="0"/>
                <a:cs typeface="Arial" panose="020B0604020202020204" pitchFamily="34" charset="0"/>
              </a:rPr>
              <a:t>5. Qué se proyecta a futuro en el establecimiento educativo? </a:t>
            </a:r>
          </a:p>
        </p:txBody>
      </p:sp>
    </p:spTree>
    <p:extLst>
      <p:ext uri="{BB962C8B-B14F-4D97-AF65-F5344CB8AC3E}">
        <p14:creationId xmlns:p14="http://schemas.microsoft.com/office/powerpoint/2010/main" val="783893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9700" y="209550"/>
            <a:ext cx="7867650" cy="584775"/>
          </a:xfrm>
          <a:prstGeom prst="rect">
            <a:avLst/>
          </a:prstGeom>
          <a:noFill/>
        </p:spPr>
        <p:txBody>
          <a:bodyPr wrap="square" rtlCol="0">
            <a:spAutoFit/>
          </a:bodyPr>
          <a:lstStyle/>
          <a:p>
            <a:r>
              <a:rPr lang="es-CO" sz="3200" dirty="0">
                <a:latin typeface="Arial" panose="020B0604020202020204" pitchFamily="34" charset="0"/>
                <a:cs typeface="Arial" panose="020B0604020202020204" pitchFamily="34" charset="0"/>
              </a:rPr>
              <a:t>¿</a:t>
            </a:r>
            <a:r>
              <a:rPr lang="es-CO" sz="3200" dirty="0" smtClean="0">
                <a:latin typeface="Arial" panose="020B0604020202020204" pitchFamily="34" charset="0"/>
                <a:cs typeface="Arial" panose="020B0604020202020204" pitchFamily="34" charset="0"/>
              </a:rPr>
              <a:t>QUE SE LOGRO?, Gestión Directiva</a:t>
            </a:r>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801790" y="958334"/>
            <a:ext cx="5360763" cy="461665"/>
          </a:xfrm>
          <a:prstGeom prst="rect">
            <a:avLst/>
          </a:prstGeom>
        </p:spPr>
        <p:txBody>
          <a:bodyPr wrap="none">
            <a:spAutoFit/>
          </a:bodyPr>
          <a:lstStyle/>
          <a:p>
            <a:pPr algn="just"/>
            <a:r>
              <a:rPr lang="es-CO" sz="2400" b="1" dirty="0">
                <a:latin typeface="Arial" panose="020B0604020202020204" pitchFamily="34" charset="0"/>
                <a:cs typeface="Arial" panose="020B0604020202020204" pitchFamily="34" charset="0"/>
              </a:rPr>
              <a:t>Creación de la institución (estatal).</a:t>
            </a:r>
            <a:r>
              <a:rPr lang="es-CO" sz="2400" dirty="0">
                <a:latin typeface="Arial" panose="020B0604020202020204" pitchFamily="34" charset="0"/>
                <a:cs typeface="Arial" panose="020B0604020202020204" pitchFamily="34" charset="0"/>
              </a:rPr>
              <a:t> </a:t>
            </a:r>
          </a:p>
        </p:txBody>
      </p:sp>
      <p:sp>
        <p:nvSpPr>
          <p:cNvPr id="6" name="Rectángulo 5"/>
          <p:cNvSpPr/>
          <p:nvPr/>
        </p:nvSpPr>
        <p:spPr>
          <a:xfrm>
            <a:off x="801790" y="1603058"/>
            <a:ext cx="8913710" cy="5632311"/>
          </a:xfrm>
          <a:prstGeom prst="rect">
            <a:avLst/>
          </a:prstGeom>
        </p:spPr>
        <p:txBody>
          <a:bodyPr wrap="square">
            <a:spAutoFit/>
          </a:bodyPr>
          <a:lstStyle/>
          <a:p>
            <a:pPr algn="just"/>
            <a:r>
              <a:rPr lang="es-ES_tradnl" sz="2400" dirty="0">
                <a:latin typeface="Arial" panose="020B0604020202020204" pitchFamily="34" charset="0"/>
                <a:cs typeface="Arial" panose="020B0604020202020204" pitchFamily="34" charset="0"/>
              </a:rPr>
              <a:t>1</a:t>
            </a:r>
            <a:r>
              <a:rPr lang="es-ES_tradnl" sz="2400" dirty="0" smtClean="0">
                <a:latin typeface="Arial" panose="020B0604020202020204" pitchFamily="34" charset="0"/>
                <a:cs typeface="Arial" panose="020B0604020202020204" pitchFamily="34" charset="0"/>
              </a:rPr>
              <a:t>-La </a:t>
            </a:r>
            <a:r>
              <a:rPr lang="es-ES_tradnl" sz="2400" dirty="0">
                <a:latin typeface="Arial" panose="020B0604020202020204" pitchFamily="34" charset="0"/>
                <a:cs typeface="Arial" panose="020B0604020202020204" pitchFamily="34" charset="0"/>
              </a:rPr>
              <a:t>Resolución No. </a:t>
            </a:r>
            <a:r>
              <a:rPr lang="es-ES_tradnl" sz="2400" dirty="0" smtClean="0">
                <a:latin typeface="Arial" panose="020B0604020202020204" pitchFamily="34" charset="0"/>
                <a:cs typeface="Arial" panose="020B0604020202020204" pitchFamily="34" charset="0"/>
              </a:rPr>
              <a:t>001389 </a:t>
            </a:r>
            <a:r>
              <a:rPr lang="es-ES_tradnl" sz="2400" dirty="0">
                <a:latin typeface="Arial" panose="020B0604020202020204" pitchFamily="34" charset="0"/>
                <a:cs typeface="Arial" panose="020B0604020202020204" pitchFamily="34" charset="0"/>
              </a:rPr>
              <a:t>de 20 septiembre 2002 “Por la cual asocian centros educativos y se reconocen los niveles Preescolar y Primaria </a:t>
            </a:r>
            <a:r>
              <a:rPr lang="es-ES_tradnl" sz="2400" dirty="0" smtClean="0">
                <a:latin typeface="Arial" panose="020B0604020202020204" pitchFamily="34" charset="0"/>
                <a:cs typeface="Arial" panose="020B0604020202020204" pitchFamily="34" charset="0"/>
              </a:rPr>
              <a:t>sedes </a:t>
            </a:r>
            <a:r>
              <a:rPr lang="es-ES" sz="2400" dirty="0"/>
              <a:t>Centro Educativo las </a:t>
            </a:r>
            <a:r>
              <a:rPr lang="es-ES" sz="2400" dirty="0" smtClean="0"/>
              <a:t>Cruces, escuela rural mixta Arauca, escuela rural mixta las peñas, escuela rural mixta el piñal, escuela rural mixta esmeralda sur</a:t>
            </a:r>
            <a:r>
              <a:rPr lang="es-ES_tradnl" sz="2400" dirty="0" smtClean="0">
                <a:latin typeface="Arial" panose="020B0604020202020204" pitchFamily="34" charset="0"/>
                <a:cs typeface="Arial" panose="020B0604020202020204" pitchFamily="34" charset="0"/>
              </a:rPr>
              <a:t>.</a:t>
            </a:r>
          </a:p>
          <a:p>
            <a:pPr algn="just"/>
            <a:r>
              <a:rPr lang="es-ES_tradnl" sz="2400" dirty="0"/>
              <a:t>2</a:t>
            </a:r>
            <a:r>
              <a:rPr lang="es-ES_tradnl" sz="2400" dirty="0" smtClean="0"/>
              <a:t>-La </a:t>
            </a:r>
            <a:r>
              <a:rPr lang="es-ES_tradnl" sz="2400" dirty="0"/>
              <a:t>Resolución No. </a:t>
            </a:r>
            <a:r>
              <a:rPr lang="es-ES" sz="2400" dirty="0" smtClean="0"/>
              <a:t>403 </a:t>
            </a:r>
            <a:r>
              <a:rPr lang="es-ES" sz="2400" dirty="0"/>
              <a:t>de 20 de septiembre de 2011</a:t>
            </a:r>
            <a:r>
              <a:rPr lang="es-ES_tradnl" sz="2400" dirty="0" smtClean="0"/>
              <a:t>” </a:t>
            </a:r>
            <a:r>
              <a:rPr lang="es-ES_tradnl" sz="2400" dirty="0"/>
              <a:t>Por la cual se ratifica un reconocimiento de carácter oficial al Centro Educativo  </a:t>
            </a:r>
            <a:r>
              <a:rPr lang="es-ES_tradnl" sz="2400" dirty="0" smtClean="0"/>
              <a:t>Las cruces“</a:t>
            </a:r>
          </a:p>
          <a:p>
            <a:pPr algn="just"/>
            <a:r>
              <a:rPr lang="es-CO" sz="2400" dirty="0"/>
              <a:t>3</a:t>
            </a:r>
            <a:r>
              <a:rPr lang="es-CO" sz="2400" dirty="0" smtClean="0"/>
              <a:t>. Actualización </a:t>
            </a:r>
            <a:r>
              <a:rPr lang="es-CO" sz="2400" dirty="0"/>
              <a:t>y socialización del PEI, atendiendo a las disposiciones del MEN. </a:t>
            </a:r>
          </a:p>
          <a:p>
            <a:pPr algn="just"/>
            <a:r>
              <a:rPr lang="es-CO" sz="2400" dirty="0"/>
              <a:t>4</a:t>
            </a:r>
            <a:r>
              <a:rPr lang="es-CO" sz="2400" dirty="0" smtClean="0"/>
              <a:t>. Actualización </a:t>
            </a:r>
            <a:r>
              <a:rPr lang="es-CO" sz="2400" dirty="0"/>
              <a:t>y socialización del Manual de Convivencia, atendiendo a las disposiciones de la ley 1620 de marzo de </a:t>
            </a:r>
            <a:r>
              <a:rPr lang="es-CO" sz="2400" dirty="0" smtClean="0"/>
              <a:t>2017. </a:t>
            </a:r>
            <a:endParaRPr lang="es-CO" sz="2400" dirty="0"/>
          </a:p>
          <a:p>
            <a:pPr algn="just"/>
            <a:endParaRPr lang="es-CO" sz="2400" dirty="0"/>
          </a:p>
          <a:p>
            <a:pPr algn="just"/>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656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28700" y="1447800"/>
            <a:ext cx="9886950" cy="5078313"/>
          </a:xfrm>
          <a:prstGeom prst="rect">
            <a:avLst/>
          </a:prstGeom>
        </p:spPr>
        <p:txBody>
          <a:bodyPr wrap="square">
            <a:spAutoFit/>
          </a:bodyPr>
          <a:lstStyle/>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Actualización del Gobierno escolar, comités y representantes estudiantiles</a:t>
            </a:r>
          </a:p>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Construcción, socialización y puesta en marcha del Plan de Mejoramiento </a:t>
            </a:r>
            <a:r>
              <a:rPr lang="es-CO" sz="2000" dirty="0">
                <a:solidFill>
                  <a:srgbClr val="FF0000"/>
                </a:solidFill>
                <a:latin typeface="Arial" panose="020B0604020202020204" pitchFamily="34" charset="0"/>
                <a:cs typeface="Arial" panose="020B0604020202020204" pitchFamily="34" charset="0"/>
              </a:rPr>
              <a:t>2016 -2020. </a:t>
            </a:r>
          </a:p>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Servicio de </a:t>
            </a:r>
            <a:r>
              <a:rPr lang="es-CO" sz="2000" dirty="0" smtClean="0">
                <a:latin typeface="Arial" panose="020B0604020202020204" pitchFamily="34" charset="0"/>
                <a:cs typeface="Arial" panose="020B0604020202020204" pitchFamily="34" charset="0"/>
              </a:rPr>
              <a:t>la plataforma para los </a:t>
            </a:r>
            <a:r>
              <a:rPr lang="es-CO" sz="2000" dirty="0">
                <a:latin typeface="Arial" panose="020B0604020202020204" pitchFamily="34" charset="0"/>
                <a:cs typeface="Arial" panose="020B0604020202020204" pitchFamily="34" charset="0"/>
              </a:rPr>
              <a:t>procesos pedagógicos y administrativos SISNOTAS. </a:t>
            </a:r>
            <a:endParaRPr lang="es-CO"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t>Realización de actividades académicas, pedagógicas, culturales, deportivas, cívicas, religiosas, entre otros, </a:t>
            </a:r>
          </a:p>
          <a:p>
            <a:pPr marL="342900" indent="-342900" algn="just">
              <a:buFont typeface="Arial" panose="020B0604020202020204" pitchFamily="34" charset="0"/>
              <a:buChar char="•"/>
            </a:pPr>
            <a:r>
              <a:rPr lang="es-CO" sz="2000" dirty="0"/>
              <a:t>Gestión y consecución con la administración municipal el mejoramiento de </a:t>
            </a:r>
            <a:r>
              <a:rPr lang="es-CO" sz="2000" dirty="0" smtClean="0"/>
              <a:t>un restaurante escolar.</a:t>
            </a:r>
            <a:endParaRPr lang="es-CO" sz="2000" dirty="0"/>
          </a:p>
          <a:p>
            <a:pPr marL="342900" indent="-342900" algn="just">
              <a:buFont typeface="Arial" panose="020B0604020202020204" pitchFamily="34" charset="0"/>
              <a:buChar char="•"/>
            </a:pPr>
            <a:r>
              <a:rPr lang="es-CO" sz="2000" dirty="0"/>
              <a:t>Generación de un buen ambiente de trabajo.</a:t>
            </a:r>
          </a:p>
          <a:p>
            <a:pPr marL="342900" indent="-342900" algn="just">
              <a:buFont typeface="Arial" panose="020B0604020202020204" pitchFamily="34" charset="0"/>
              <a:buChar char="•"/>
            </a:pPr>
            <a:r>
              <a:rPr lang="es-CO" sz="2000" dirty="0"/>
              <a:t>Trabajo permanente para dinamizar la gestión de aula.</a:t>
            </a:r>
          </a:p>
          <a:p>
            <a:pPr marL="342900" indent="-342900" algn="just">
              <a:buFont typeface="Arial" panose="020B0604020202020204" pitchFamily="34" charset="0"/>
              <a:buChar char="•"/>
            </a:pPr>
            <a:r>
              <a:rPr lang="es-CO" sz="2000" dirty="0"/>
              <a:t>Apoyo permanente de familias en acción, comisaria de familia.</a:t>
            </a:r>
          </a:p>
          <a:p>
            <a:pPr marL="342900" indent="-342900" algn="just">
              <a:buFont typeface="Arial" panose="020B0604020202020204" pitchFamily="34" charset="0"/>
              <a:buChar char="•"/>
            </a:pPr>
            <a:r>
              <a:rPr lang="es-CO" sz="2000" dirty="0"/>
              <a:t>Aplicación del índice de inclusión</a:t>
            </a:r>
          </a:p>
          <a:p>
            <a:pPr marL="342900" indent="-342900" algn="just">
              <a:buFont typeface="Arial" panose="020B0604020202020204" pitchFamily="34" charset="0"/>
              <a:buChar char="•"/>
            </a:pPr>
            <a:r>
              <a:rPr lang="es-CO" sz="2000" dirty="0"/>
              <a:t>Caracterización de los estudiantes por medio familiar, económico, social y situación de vulnerabilidad. </a:t>
            </a:r>
          </a:p>
          <a:p>
            <a:pPr marL="342900" indent="-342900" algn="just">
              <a:buFont typeface="Arial" panose="020B0604020202020204" pitchFamily="34" charset="0"/>
              <a:buChar char="•"/>
            </a:pPr>
            <a:endParaRPr lang="es-CO" sz="2400" dirty="0">
              <a:latin typeface="Arial" panose="020B0604020202020204" pitchFamily="34" charset="0"/>
              <a:cs typeface="Arial" panose="020B0604020202020204" pitchFamily="34" charset="0"/>
            </a:endParaRPr>
          </a:p>
        </p:txBody>
      </p:sp>
      <p:sp>
        <p:nvSpPr>
          <p:cNvPr id="5" name="CuadroTexto 4"/>
          <p:cNvSpPr txBox="1"/>
          <p:nvPr/>
        </p:nvSpPr>
        <p:spPr>
          <a:xfrm>
            <a:off x="1409700" y="209550"/>
            <a:ext cx="7867650" cy="584775"/>
          </a:xfrm>
          <a:prstGeom prst="rect">
            <a:avLst/>
          </a:prstGeom>
          <a:noFill/>
        </p:spPr>
        <p:txBody>
          <a:bodyPr wrap="square" rtlCol="0">
            <a:spAutoFit/>
          </a:bodyPr>
          <a:lstStyle/>
          <a:p>
            <a:r>
              <a:rPr lang="es-CO" sz="3200" dirty="0">
                <a:latin typeface="Arial" panose="020B0604020202020204" pitchFamily="34" charset="0"/>
                <a:cs typeface="Arial" panose="020B0604020202020204" pitchFamily="34" charset="0"/>
              </a:rPr>
              <a:t>¿</a:t>
            </a:r>
            <a:r>
              <a:rPr lang="es-CO" sz="3200" dirty="0" smtClean="0">
                <a:latin typeface="Arial" panose="020B0604020202020204" pitchFamily="34" charset="0"/>
                <a:cs typeface="Arial" panose="020B0604020202020204" pitchFamily="34" charset="0"/>
              </a:rPr>
              <a:t>QUE SE LOGRO?, Gestión Directiva</a:t>
            </a: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447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7750" y="285750"/>
            <a:ext cx="9791700" cy="5847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¿QUE SE LOGRO? Gestión Académica</a:t>
            </a:r>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1047750" y="870525"/>
            <a:ext cx="9258300" cy="5632311"/>
          </a:xfrm>
          <a:prstGeom prst="rect">
            <a:avLst/>
          </a:prstGeom>
        </p:spPr>
        <p:txBody>
          <a:bodyPr wrap="square">
            <a:spAutoFit/>
          </a:bodyPr>
          <a:lstStyle/>
          <a:p>
            <a:pPr marL="342900" indent="-342900" algn="just">
              <a:buFont typeface="Arial" panose="020B0604020202020204" pitchFamily="34" charset="0"/>
              <a:buChar char="•"/>
            </a:pPr>
            <a:r>
              <a:rPr lang="es-CO" sz="2400" dirty="0"/>
              <a:t>Reorganización de la asignación académica </a:t>
            </a:r>
          </a:p>
          <a:p>
            <a:pPr marL="342900" indent="-342900" algn="just">
              <a:buFont typeface="Arial" panose="020B0604020202020204" pitchFamily="34" charset="0"/>
              <a:buChar char="•"/>
            </a:pPr>
            <a:r>
              <a:rPr lang="es-CO" sz="2400" dirty="0"/>
              <a:t>Implementación de acciones para mejorar resultados Pruebas SABER </a:t>
            </a:r>
            <a:r>
              <a:rPr lang="es-CO" sz="2400" dirty="0" smtClean="0"/>
              <a:t>3,5. </a:t>
            </a:r>
            <a:endParaRPr lang="es-CO" sz="2400" dirty="0"/>
          </a:p>
          <a:p>
            <a:pPr marL="342900" indent="-342900" algn="just">
              <a:buFont typeface="Arial" panose="020B0604020202020204" pitchFamily="34" charset="0"/>
              <a:buChar char="•"/>
            </a:pPr>
            <a:r>
              <a:rPr lang="es-CO" sz="2400" dirty="0"/>
              <a:t>Implementación de los Planes de Mejoramiento a los estudiantes con dificultades académicas e introducidos en el SIEE.</a:t>
            </a:r>
          </a:p>
          <a:p>
            <a:pPr marL="342900" indent="-342900" algn="just">
              <a:buFont typeface="Arial" panose="020B0604020202020204" pitchFamily="34" charset="0"/>
              <a:buChar char="•"/>
            </a:pPr>
            <a:r>
              <a:rPr lang="es-CO" sz="2400" dirty="0"/>
              <a:t> Fortalecimiento y apoyo al proceso de entrenamiento de las pruebas SABER a los estudiantes del grado </a:t>
            </a:r>
            <a:r>
              <a:rPr lang="es-CO" sz="2400" dirty="0" smtClean="0"/>
              <a:t>3</a:t>
            </a:r>
            <a:r>
              <a:rPr lang="es-CO" sz="2400" dirty="0"/>
              <a:t>y</a:t>
            </a:r>
            <a:r>
              <a:rPr lang="es-CO" sz="2400" dirty="0" smtClean="0"/>
              <a:t> 5.</a:t>
            </a:r>
            <a:endParaRPr lang="es-CO" sz="2400" dirty="0"/>
          </a:p>
          <a:p>
            <a:pPr marL="342900" indent="-342900" algn="just">
              <a:buFont typeface="Arial" panose="020B0604020202020204" pitchFamily="34" charset="0"/>
              <a:buChar char="•"/>
            </a:pPr>
            <a:r>
              <a:rPr lang="es-CO" sz="2400" dirty="0"/>
              <a:t>Implementación del programa Todos a aprender PTA y del  Plan Nacional de lectura PNLE. </a:t>
            </a:r>
          </a:p>
          <a:p>
            <a:pPr marL="342900" indent="-342900" algn="just">
              <a:buFont typeface="Arial" panose="020B0604020202020204" pitchFamily="34" charset="0"/>
              <a:buChar char="•"/>
            </a:pPr>
            <a:r>
              <a:rPr lang="es-CO" sz="2400" dirty="0"/>
              <a:t>Estimulo a la excelencia estudiantil reconocimiento a mejores estudiantes.</a:t>
            </a:r>
          </a:p>
          <a:p>
            <a:pPr marL="342900" indent="-342900" algn="just">
              <a:buFont typeface="Arial" panose="020B0604020202020204" pitchFamily="34" charset="0"/>
              <a:buChar char="•"/>
            </a:pPr>
            <a:r>
              <a:rPr lang="es-CO" sz="2400" dirty="0"/>
              <a:t>Atención e Implementación de rendirle un informe a los padres y madres de familia escrito y verbal entregándoles el Plan de Mejoramiento para que sea trabajado con su casa. </a:t>
            </a:r>
          </a:p>
        </p:txBody>
      </p:sp>
    </p:spTree>
    <p:extLst>
      <p:ext uri="{BB962C8B-B14F-4D97-AF65-F5344CB8AC3E}">
        <p14:creationId xmlns:p14="http://schemas.microsoft.com/office/powerpoint/2010/main" val="856257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71650" y="367784"/>
            <a:ext cx="7848599" cy="584775"/>
          </a:xfrm>
          <a:prstGeom prst="rect">
            <a:avLst/>
          </a:prstGeom>
        </p:spPr>
        <p:txBody>
          <a:bodyPr wrap="square">
            <a:spAutoFit/>
          </a:bodyPr>
          <a:lstStyle/>
          <a:p>
            <a:r>
              <a:rPr lang="es-CO" sz="3200" dirty="0">
                <a:latin typeface="Arial" panose="020B0604020202020204" pitchFamily="34" charset="0"/>
                <a:cs typeface="Arial" panose="020B0604020202020204" pitchFamily="34" charset="0"/>
              </a:rPr>
              <a:t>¿QUE SE LOGRO? Gestión Académica</a:t>
            </a:r>
          </a:p>
        </p:txBody>
      </p:sp>
      <p:sp>
        <p:nvSpPr>
          <p:cNvPr id="6" name="Rectángulo 5"/>
          <p:cNvSpPr/>
          <p:nvPr/>
        </p:nvSpPr>
        <p:spPr>
          <a:xfrm>
            <a:off x="838200" y="952559"/>
            <a:ext cx="10153650" cy="4893647"/>
          </a:xfrm>
          <a:prstGeom prst="rect">
            <a:avLst/>
          </a:prstGeom>
        </p:spPr>
        <p:txBody>
          <a:bodyPr wrap="square">
            <a:spAutoFit/>
          </a:bodyPr>
          <a:lstStyle/>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Entrega de libros académico de humanidades y matemática a cada estudiantes. </a:t>
            </a:r>
          </a:p>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Desarrollo de la jornada de lectura el cual pretende incentivar a los estudiantes de las dos sedes al amor por la lectura y la escritura.</a:t>
            </a:r>
          </a:p>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Seguimiento a planes de estudio.  </a:t>
            </a:r>
          </a:p>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Estudio y ajustes al SIEE</a:t>
            </a:r>
          </a:p>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Fortalecimiento del papel de los representantes de grado</a:t>
            </a:r>
            <a:r>
              <a:rPr lang="es-CO" sz="2400" dirty="0" smtClean="0">
                <a:latin typeface="Arial" panose="020B0604020202020204" pitchFamily="34" charset="0"/>
                <a:cs typeface="Arial" panose="020B0604020202020204" pitchFamily="34" charset="0"/>
              </a:rPr>
              <a:t>.</a:t>
            </a:r>
            <a:endParaRPr lang="es-CO"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Fomento de la investigación con el desarrollo de proyectos institucionales  </a:t>
            </a:r>
          </a:p>
          <a:p>
            <a:pPr marL="342900" indent="-342900" algn="just">
              <a:buFont typeface="Arial" panose="020B0604020202020204" pitchFamily="34" charset="0"/>
              <a:buChar char="•"/>
            </a:pPr>
            <a:r>
              <a:rPr lang="es-CO" sz="2400" dirty="0">
                <a:latin typeface="Arial" panose="020B0604020202020204" pitchFamily="34" charset="0"/>
                <a:cs typeface="Arial" panose="020B0604020202020204" pitchFamily="34" charset="0"/>
              </a:rPr>
              <a:t>Desarrollo de acciones para potenciar en  los estudiantes de la institución el desarrollo </a:t>
            </a:r>
            <a:r>
              <a:rPr lang="es-CO" sz="2400" dirty="0" smtClean="0">
                <a:latin typeface="Arial" panose="020B0604020202020204" pitchFamily="34" charset="0"/>
                <a:cs typeface="Arial" panose="020B0604020202020204" pitchFamily="34" charset="0"/>
              </a:rPr>
              <a:t>de </a:t>
            </a:r>
            <a:r>
              <a:rPr lang="es-CO" sz="2400" dirty="0">
                <a:latin typeface="Arial" panose="020B0604020202020204" pitchFamily="34" charset="0"/>
                <a:cs typeface="Arial" panose="020B0604020202020204" pitchFamily="34" charset="0"/>
              </a:rPr>
              <a:t>pensamiento, las competencias comunicativas, laborales, ciudadanas y valores, a través del desarrollo curricular. </a:t>
            </a:r>
          </a:p>
        </p:txBody>
      </p:sp>
    </p:spTree>
    <p:extLst>
      <p:ext uri="{BB962C8B-B14F-4D97-AF65-F5344CB8AC3E}">
        <p14:creationId xmlns:p14="http://schemas.microsoft.com/office/powerpoint/2010/main" val="3811310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43000" y="381000"/>
            <a:ext cx="10267950" cy="5847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QUE SE LOGRO? Gestión administrativa y financiera</a:t>
            </a:r>
            <a:endParaRPr lang="es-CO" sz="3200" dirty="0">
              <a:latin typeface="Arial" panose="020B0604020202020204" pitchFamily="34" charset="0"/>
              <a:cs typeface="Arial" panose="020B0604020202020204" pitchFamily="34" charset="0"/>
            </a:endParaRPr>
          </a:p>
        </p:txBody>
      </p:sp>
      <p:sp>
        <p:nvSpPr>
          <p:cNvPr id="6" name="Rectángulo 5"/>
          <p:cNvSpPr/>
          <p:nvPr/>
        </p:nvSpPr>
        <p:spPr>
          <a:xfrm>
            <a:off x="1143000" y="965775"/>
            <a:ext cx="9810750" cy="6278642"/>
          </a:xfrm>
          <a:prstGeom prst="rect">
            <a:avLst/>
          </a:prstGeom>
        </p:spPr>
        <p:txBody>
          <a:bodyPr wrap="square">
            <a:spAutoFit/>
          </a:bodyPr>
          <a:lstStyle/>
          <a:p>
            <a:pPr marL="285750" indent="-285750" algn="just">
              <a:buFont typeface="Arial" panose="020B0604020202020204" pitchFamily="34" charset="0"/>
              <a:buChar char="•"/>
            </a:pPr>
            <a:r>
              <a:rPr lang="es-CO" sz="2400" dirty="0" smtClean="0"/>
              <a:t>Apoyo </a:t>
            </a:r>
            <a:r>
              <a:rPr lang="es-CO" sz="2400" dirty="0"/>
              <a:t>al Proyecto Plan Lector el cual pretende incentivar en los estudiantes de las dos sedes el amor por la lectura y la escritura con préstamo de libros para la casa. </a:t>
            </a:r>
          </a:p>
          <a:p>
            <a:pPr marL="285750" indent="-285750" algn="just">
              <a:buFont typeface="Arial" panose="020B0604020202020204" pitchFamily="34" charset="0"/>
              <a:buChar char="•"/>
            </a:pPr>
            <a:r>
              <a:rPr lang="es-CO" sz="2400" dirty="0" smtClean="0"/>
              <a:t>Adecuación </a:t>
            </a:r>
            <a:r>
              <a:rPr lang="es-CO" sz="2400" dirty="0"/>
              <a:t>y mantenimiento de plantas físicas </a:t>
            </a:r>
            <a:r>
              <a:rPr lang="es-CO" sz="2400" dirty="0" smtClean="0"/>
              <a:t>del centro educativo. </a:t>
            </a:r>
            <a:endParaRPr lang="es-CO" sz="2400" dirty="0"/>
          </a:p>
          <a:p>
            <a:pPr marL="285750" indent="-285750" algn="just">
              <a:buFont typeface="Arial" panose="020B0604020202020204" pitchFamily="34" charset="0"/>
              <a:buChar char="•"/>
            </a:pPr>
            <a:r>
              <a:rPr lang="es-CO" sz="2400" dirty="0" smtClean="0"/>
              <a:t>Actualización </a:t>
            </a:r>
            <a:r>
              <a:rPr lang="es-CO" sz="2400" dirty="0"/>
              <a:t>del inventario de bienes muebles del centro educativo</a:t>
            </a:r>
          </a:p>
          <a:p>
            <a:pPr marL="285750" indent="-285750" algn="just">
              <a:buFont typeface="Arial" panose="020B0604020202020204" pitchFamily="34" charset="0"/>
              <a:buChar char="•"/>
            </a:pPr>
            <a:r>
              <a:rPr lang="es-CO" sz="2400" dirty="0"/>
              <a:t>Actualización del inventario de gestión documental del centro educativo</a:t>
            </a:r>
            <a:endParaRPr lang="es-CO" sz="2400" dirty="0" smtClean="0"/>
          </a:p>
          <a:p>
            <a:pPr marL="285750" indent="-285750" algn="just">
              <a:buFont typeface="Arial" panose="020B0604020202020204" pitchFamily="34" charset="0"/>
              <a:buChar char="•"/>
            </a:pPr>
            <a:r>
              <a:rPr lang="es-CO" sz="2400" dirty="0"/>
              <a:t>Apoyo al desarrollo de proyectos pedagógicos como:  Proyecto Ambiental</a:t>
            </a:r>
            <a:r>
              <a:rPr lang="es-CO" sz="2400" dirty="0" smtClean="0"/>
              <a:t>, </a:t>
            </a:r>
            <a:r>
              <a:rPr lang="es-CO" sz="2400" dirty="0"/>
              <a:t>Democracia y Valores, Festival del dulce, de la cometa, Jornada deportiva recreativa y cultural, Homenajes a las madres, día del niño y la niña, </a:t>
            </a:r>
            <a:r>
              <a:rPr lang="es-CO" sz="2400" dirty="0" smtClean="0"/>
              <a:t> </a:t>
            </a:r>
            <a:r>
              <a:rPr lang="es-CO" sz="2400" dirty="0"/>
              <a:t>entre otros.</a:t>
            </a:r>
          </a:p>
          <a:p>
            <a:pPr marL="285750" indent="-285750" algn="just">
              <a:buFont typeface="Arial" panose="020B0604020202020204" pitchFamily="34" charset="0"/>
              <a:buChar char="•"/>
            </a:pPr>
            <a:r>
              <a:rPr lang="es-CO" sz="2400" dirty="0"/>
              <a:t>Apoyo al desarrollo de talleres de educación sexual. </a:t>
            </a:r>
          </a:p>
          <a:p>
            <a:pPr marL="285750" indent="-285750" algn="just">
              <a:buFont typeface="Arial" panose="020B0604020202020204" pitchFamily="34" charset="0"/>
              <a:buChar char="•"/>
            </a:pPr>
            <a:r>
              <a:rPr lang="es-CO" sz="2400" dirty="0"/>
              <a:t>Dotación de materiales de trabajo.</a:t>
            </a:r>
          </a:p>
          <a:p>
            <a:pPr marL="285750" indent="-285750" algn="just">
              <a:buFont typeface="Arial" panose="020B0604020202020204" pitchFamily="34" charset="0"/>
              <a:buChar char="•"/>
            </a:pPr>
            <a:r>
              <a:rPr lang="es-CO" sz="2400" dirty="0"/>
              <a:t>Suministro de materiales de aseo.</a:t>
            </a:r>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108038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7932" y="900333"/>
            <a:ext cx="8475702" cy="5085422"/>
          </a:xfrm>
        </p:spPr>
      </p:pic>
    </p:spTree>
    <p:extLst>
      <p:ext uri="{BB962C8B-B14F-4D97-AF65-F5344CB8AC3E}">
        <p14:creationId xmlns:p14="http://schemas.microsoft.com/office/powerpoint/2010/main" val="284794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85850" y="342900"/>
            <a:ext cx="10020300" cy="5847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¿Qué SE LOGRÓ? Gestión Comunitaria</a:t>
            </a:r>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1085850" y="1352550"/>
            <a:ext cx="9734550" cy="4524315"/>
          </a:xfrm>
          <a:prstGeom prst="rect">
            <a:avLst/>
          </a:prstGeom>
        </p:spPr>
        <p:txBody>
          <a:bodyPr wrap="square">
            <a:spAutoFit/>
          </a:bodyPr>
          <a:lstStyle/>
          <a:p>
            <a:pPr marL="285750" indent="-285750" algn="just">
              <a:buFont typeface="Arial" panose="020B0604020202020204" pitchFamily="34" charset="0"/>
              <a:buChar char="•"/>
            </a:pPr>
            <a:r>
              <a:rPr lang="es-CO" sz="2400" dirty="0" smtClean="0"/>
              <a:t>Participación </a:t>
            </a:r>
            <a:r>
              <a:rPr lang="es-CO" sz="2400" dirty="0"/>
              <a:t>de </a:t>
            </a:r>
            <a:r>
              <a:rPr lang="es-CO" sz="2400" dirty="0" smtClean="0"/>
              <a:t>estudiantes, padres de familias y docentes </a:t>
            </a:r>
            <a:r>
              <a:rPr lang="es-CO" sz="2400" dirty="0"/>
              <a:t>en eventos culturales </a:t>
            </a:r>
            <a:r>
              <a:rPr lang="es-CO" sz="2400" dirty="0" smtClean="0"/>
              <a:t>del Centro Educativo</a:t>
            </a:r>
          </a:p>
          <a:p>
            <a:pPr marL="285750" indent="-285750" algn="just">
              <a:buFont typeface="Arial" panose="020B0604020202020204" pitchFamily="34" charset="0"/>
              <a:buChar char="•"/>
            </a:pPr>
            <a:r>
              <a:rPr lang="es-CO" sz="2400" dirty="0" smtClean="0"/>
              <a:t>Empoderamiento </a:t>
            </a:r>
            <a:r>
              <a:rPr lang="es-CO" sz="2400" dirty="0"/>
              <a:t>del Comité de Convivencia como instancia mediadora de conflictos, estudio y análisis de casos críticos.</a:t>
            </a:r>
          </a:p>
          <a:p>
            <a:pPr marL="285750" indent="-285750" algn="just">
              <a:buFont typeface="Arial" panose="020B0604020202020204" pitchFamily="34" charset="0"/>
              <a:buChar char="•"/>
            </a:pPr>
            <a:r>
              <a:rPr lang="es-CO" sz="2400" dirty="0"/>
              <a:t>Encuentros con los núcleos familiares para fortalecimiento de la comunicación entre padres e hijos</a:t>
            </a:r>
            <a:r>
              <a:rPr lang="es-CO" sz="2400" dirty="0" smtClean="0"/>
              <a:t>.</a:t>
            </a:r>
          </a:p>
          <a:p>
            <a:pPr marL="342900" indent="-342900" algn="just">
              <a:buFont typeface="Arial" panose="020B0604020202020204" pitchFamily="34" charset="0"/>
              <a:buChar char="•"/>
            </a:pPr>
            <a:r>
              <a:rPr lang="es-CO" sz="2400" dirty="0"/>
              <a:t>Desarrollo de capacitaciones sobre sustancias sicoactivas por parte de </a:t>
            </a:r>
            <a:r>
              <a:rPr lang="es-CO" sz="2400" dirty="0" smtClean="0"/>
              <a:t>la policía nacional. </a:t>
            </a:r>
            <a:endParaRPr lang="es-CO" sz="2400" dirty="0"/>
          </a:p>
          <a:p>
            <a:pPr marL="342900" indent="-342900" algn="just">
              <a:buFont typeface="Arial" panose="020B0604020202020204" pitchFamily="34" charset="0"/>
              <a:buChar char="•"/>
            </a:pPr>
            <a:r>
              <a:rPr lang="es-CO" sz="2400" dirty="0"/>
              <a:t>Participación de estudiantes en torneos municipales y en los </a:t>
            </a:r>
            <a:r>
              <a:rPr lang="es-CO" sz="2400" dirty="0" err="1"/>
              <a:t>intercolegiados</a:t>
            </a:r>
            <a:r>
              <a:rPr lang="es-CO" sz="2400" dirty="0"/>
              <a:t> de Supérate con el </a:t>
            </a:r>
            <a:r>
              <a:rPr lang="es-CO" sz="2400" dirty="0" smtClean="0"/>
              <a:t>Deporte.</a:t>
            </a:r>
            <a:endParaRPr lang="es-CO" sz="2400" dirty="0"/>
          </a:p>
          <a:p>
            <a:pPr marL="285750" indent="-285750" algn="just">
              <a:buFont typeface="Arial" panose="020B0604020202020204" pitchFamily="34" charset="0"/>
              <a:buChar char="•"/>
            </a:pPr>
            <a:endParaRPr lang="es-CO" sz="2400" dirty="0" smtClean="0"/>
          </a:p>
          <a:p>
            <a:pPr marL="285750" indent="-285750" algn="just">
              <a:buFont typeface="Arial" panose="020B0604020202020204" pitchFamily="34" charset="0"/>
              <a:buChar char="•"/>
            </a:pPr>
            <a:endParaRPr lang="es-CO" sz="2400" dirty="0"/>
          </a:p>
        </p:txBody>
      </p:sp>
    </p:spTree>
    <p:extLst>
      <p:ext uri="{BB962C8B-B14F-4D97-AF65-F5344CB8AC3E}">
        <p14:creationId xmlns:p14="http://schemas.microsoft.com/office/powerpoint/2010/main" val="3222887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57400" y="342900"/>
            <a:ext cx="6781800" cy="1077218"/>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¿CÓMO SE LOGRO?</a:t>
            </a:r>
          </a:p>
          <a:p>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857250" y="910977"/>
            <a:ext cx="10001250" cy="5632311"/>
          </a:xfrm>
          <a:prstGeom prst="rect">
            <a:avLst/>
          </a:prstGeom>
        </p:spPr>
        <p:txBody>
          <a:bodyPr wrap="square">
            <a:spAutoFit/>
          </a:bodyPr>
          <a:lstStyle/>
          <a:p>
            <a:pPr algn="just"/>
            <a:r>
              <a:rPr lang="es-CO" sz="2400" dirty="0"/>
              <a:t>Las metas formuladas en nuestro Plan de Mejoramiento </a:t>
            </a:r>
            <a:r>
              <a:rPr lang="es-CO" sz="2400" dirty="0" smtClean="0"/>
              <a:t>2017 </a:t>
            </a:r>
            <a:r>
              <a:rPr lang="es-CO" sz="2400" dirty="0"/>
              <a:t>se alcanzaron en un </a:t>
            </a:r>
            <a:r>
              <a:rPr lang="es-CO" sz="2400" dirty="0" smtClean="0">
                <a:solidFill>
                  <a:srgbClr val="FF0000"/>
                </a:solidFill>
              </a:rPr>
              <a:t>76%</a:t>
            </a:r>
            <a:r>
              <a:rPr lang="es-CO" sz="2400" dirty="0" smtClean="0"/>
              <a:t>; </a:t>
            </a:r>
            <a:r>
              <a:rPr lang="es-CO" sz="2400" dirty="0"/>
              <a:t>Gracias al compromiso de los Docentes, Padres y Madres de Familia, y estudiantes, además de los diferentes miembros del Gobierno Escolar y de todos los actores de la comunidad educativa.</a:t>
            </a:r>
          </a:p>
          <a:p>
            <a:pPr algn="just"/>
            <a:r>
              <a:rPr lang="es-CO" sz="2400" dirty="0"/>
              <a:t>Porcentaje de cumplimiento del plan de acción institucional: Logro un </a:t>
            </a:r>
            <a:r>
              <a:rPr lang="es-CO" sz="2400" dirty="0" smtClean="0"/>
              <a:t>78%; </a:t>
            </a:r>
            <a:r>
              <a:rPr lang="es-CO" sz="2400" dirty="0"/>
              <a:t>con el apoyo de los Docentes, Padres y Madres de Familia, y estudiantes, además de los diferentes miembros del Gobierno Escolar y de todos los actores de la comunidad educativa</a:t>
            </a:r>
          </a:p>
          <a:p>
            <a:pPr algn="just"/>
            <a:r>
              <a:rPr lang="es-CO" sz="2400" dirty="0"/>
              <a:t>Porcentaje de cumplimiento del plan de gestión institucional: se cumplieron en un </a:t>
            </a:r>
            <a:r>
              <a:rPr lang="es-CO" sz="2400" dirty="0" smtClean="0"/>
              <a:t>60%, </a:t>
            </a:r>
            <a:r>
              <a:rPr lang="es-CO" sz="2400" dirty="0"/>
              <a:t>por la labor silenciosa de amigos que nos ayudan a gestionar en los diferentes escenarios como la Alcaldía Municipal, SEM, SED, MEN, Programa todos a prender, Familias en Acción, Policía </a:t>
            </a:r>
            <a:r>
              <a:rPr lang="es-CO" sz="2400" dirty="0" smtClean="0"/>
              <a:t>Nacional, Comisaria </a:t>
            </a:r>
            <a:r>
              <a:rPr lang="es-CO" sz="2400" dirty="0"/>
              <a:t>de familia, Resguardo Indígena, entre otros, Algunas gestiones alcanzan las metas y se cumplen y otros no se cumplen; Se lidero por el </a:t>
            </a:r>
            <a:r>
              <a:rPr lang="es-CO" sz="2400" dirty="0" smtClean="0"/>
              <a:t>Director.</a:t>
            </a:r>
            <a:endParaRPr lang="es-CO" sz="2400" dirty="0"/>
          </a:p>
        </p:txBody>
      </p:sp>
    </p:spTree>
    <p:extLst>
      <p:ext uri="{BB962C8B-B14F-4D97-AF65-F5344CB8AC3E}">
        <p14:creationId xmlns:p14="http://schemas.microsoft.com/office/powerpoint/2010/main" val="1333461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95400" y="514350"/>
            <a:ext cx="9620250" cy="5847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¿Qué se gastó y cómo se gasto?</a:t>
            </a:r>
            <a:endParaRPr lang="es-CO" sz="3200" dirty="0">
              <a:latin typeface="Arial" panose="020B0604020202020204" pitchFamily="34" charset="0"/>
              <a:cs typeface="Arial" panose="020B0604020202020204" pitchFamily="34" charset="0"/>
            </a:endParaRPr>
          </a:p>
        </p:txBody>
      </p:sp>
      <p:sp>
        <p:nvSpPr>
          <p:cNvPr id="5" name="Rectángulo 4"/>
          <p:cNvSpPr/>
          <p:nvPr/>
        </p:nvSpPr>
        <p:spPr>
          <a:xfrm>
            <a:off x="933450" y="1828800"/>
            <a:ext cx="8782050" cy="1569660"/>
          </a:xfrm>
          <a:prstGeom prst="rect">
            <a:avLst/>
          </a:prstGeom>
        </p:spPr>
        <p:txBody>
          <a:bodyPr wrap="square">
            <a:spAutoFit/>
          </a:bodyPr>
          <a:lstStyle/>
          <a:p>
            <a:pPr algn="just"/>
            <a:r>
              <a:rPr lang="es-CO" sz="2400" dirty="0"/>
              <a:t>Desde el año </a:t>
            </a:r>
            <a:r>
              <a:rPr lang="es-CO" sz="2400" dirty="0" smtClean="0"/>
              <a:t>2014 </a:t>
            </a:r>
            <a:r>
              <a:rPr lang="es-CO" sz="2400" dirty="0"/>
              <a:t>hasta la fecha, es decir 4</a:t>
            </a:r>
            <a:r>
              <a:rPr lang="es-CO" sz="2400" dirty="0" smtClean="0"/>
              <a:t> </a:t>
            </a:r>
            <a:r>
              <a:rPr lang="es-CO" sz="2400" dirty="0"/>
              <a:t>años que </a:t>
            </a:r>
            <a:r>
              <a:rPr lang="es-CO" sz="2400" dirty="0" smtClean="0"/>
              <a:t>el Centro Educativo ; </a:t>
            </a:r>
            <a:r>
              <a:rPr lang="es-CO" sz="2400" dirty="0"/>
              <a:t>NO recibe Recursos de Fondo de Servicio Educativos por concepto de Gratuidad de Matricula por parte del Ministerio de Educación Nacional</a:t>
            </a:r>
            <a:r>
              <a:rPr lang="es-CO" dirty="0"/>
              <a:t>.</a:t>
            </a:r>
          </a:p>
        </p:txBody>
      </p:sp>
    </p:spTree>
    <p:extLst>
      <p:ext uri="{BB962C8B-B14F-4D97-AF65-F5344CB8AC3E}">
        <p14:creationId xmlns:p14="http://schemas.microsoft.com/office/powerpoint/2010/main" val="1960272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43000" y="495300"/>
            <a:ext cx="9925050" cy="6370975"/>
          </a:xfrm>
          <a:prstGeom prst="rect">
            <a:avLst/>
          </a:prstGeom>
          <a:noFill/>
        </p:spPr>
        <p:txBody>
          <a:bodyPr wrap="square" rtlCol="0">
            <a:spAutoFit/>
          </a:bodyPr>
          <a:lstStyle/>
          <a:p>
            <a:r>
              <a:rPr lang="es-CO" sz="3200" dirty="0" smtClean="0">
                <a:latin typeface="Arial" panose="020B0604020202020204" pitchFamily="34" charset="0"/>
                <a:cs typeface="Arial" panose="020B0604020202020204" pitchFamily="34" charset="0"/>
              </a:rPr>
              <a:t>¿Qué se proyecta a futuro?</a:t>
            </a:r>
          </a:p>
          <a:p>
            <a:endParaRPr lang="es-CO" sz="3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CO" sz="2400" dirty="0" smtClean="0">
                <a:latin typeface="Arial" panose="020B0604020202020204" pitchFamily="34" charset="0"/>
                <a:cs typeface="Arial" panose="020B0604020202020204" pitchFamily="34" charset="0"/>
              </a:rPr>
              <a:t>Apertura del grado sexto</a:t>
            </a:r>
            <a:endParaRPr lang="es-CO"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CO" sz="2400" dirty="0" smtClean="0">
                <a:latin typeface="Arial" panose="020B0604020202020204" pitchFamily="34" charset="0"/>
                <a:cs typeface="Arial" panose="020B0604020202020204" pitchFamily="34" charset="0"/>
              </a:rPr>
              <a:t>Mejoramiento </a:t>
            </a:r>
            <a:r>
              <a:rPr lang="es-CO" sz="2400" dirty="0">
                <a:latin typeface="Arial" panose="020B0604020202020204" pitchFamily="34" charset="0"/>
                <a:cs typeface="Arial" panose="020B0604020202020204" pitchFamily="34" charset="0"/>
              </a:rPr>
              <a:t>y Adecuación de la infraestructura </a:t>
            </a:r>
            <a:r>
              <a:rPr lang="es-CO" sz="2400" dirty="0" smtClean="0">
                <a:latin typeface="Arial" panose="020B0604020202020204" pitchFamily="34" charset="0"/>
                <a:cs typeface="Arial" panose="020B0604020202020204" pitchFamily="34" charset="0"/>
              </a:rPr>
              <a:t>educativa del Centro Educativo Las Cruces y sus sedes.</a:t>
            </a:r>
            <a:endParaRPr lang="es-CO"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CO" sz="2400" dirty="0">
                <a:latin typeface="Arial" panose="020B0604020202020204" pitchFamily="34" charset="0"/>
                <a:cs typeface="Arial" panose="020B0604020202020204" pitchFamily="34" charset="0"/>
              </a:rPr>
              <a:t>Desarrollo de los proyectos de investigación.</a:t>
            </a:r>
          </a:p>
          <a:p>
            <a:pPr marL="342900" indent="-342900">
              <a:buFont typeface="Arial" panose="020B0604020202020204" pitchFamily="34" charset="0"/>
              <a:buChar char="•"/>
            </a:pPr>
            <a:r>
              <a:rPr lang="es-CO" sz="2400" dirty="0">
                <a:latin typeface="Arial" panose="020B0604020202020204" pitchFamily="34" charset="0"/>
                <a:cs typeface="Arial" panose="020B0604020202020204" pitchFamily="34" charset="0"/>
              </a:rPr>
              <a:t>Ejecución de las acciones del plan de mejoramiento y acción </a:t>
            </a:r>
            <a:r>
              <a:rPr lang="es-CO" sz="2400" dirty="0" smtClean="0">
                <a:latin typeface="Arial" panose="020B0604020202020204" pitchFamily="34" charset="0"/>
                <a:cs typeface="Arial" panose="020B0604020202020204" pitchFamily="34" charset="0"/>
              </a:rPr>
              <a:t>2017 </a:t>
            </a:r>
            <a:r>
              <a:rPr lang="es-CO" sz="2400" dirty="0">
                <a:latin typeface="Arial" panose="020B0604020202020204" pitchFamily="34" charset="0"/>
                <a:cs typeface="Arial" panose="020B0604020202020204" pitchFamily="34" charset="0"/>
              </a:rPr>
              <a:t>– 2020.</a:t>
            </a:r>
          </a:p>
          <a:p>
            <a:pPr marL="342900" indent="-342900">
              <a:buFont typeface="Arial" panose="020B0604020202020204" pitchFamily="34" charset="0"/>
              <a:buChar char="•"/>
            </a:pPr>
            <a:r>
              <a:rPr lang="es-CO" sz="2400" dirty="0">
                <a:latin typeface="Arial" panose="020B0604020202020204" pitchFamily="34" charset="0"/>
                <a:cs typeface="Arial" panose="020B0604020202020204" pitchFamily="34" charset="0"/>
              </a:rPr>
              <a:t>Elaboración del plan de prevención de riesgos educativo.</a:t>
            </a:r>
          </a:p>
          <a:p>
            <a:pPr marL="342900" indent="-342900">
              <a:buFont typeface="Arial" panose="020B0604020202020204" pitchFamily="34" charset="0"/>
              <a:buChar char="•"/>
            </a:pPr>
            <a:r>
              <a:rPr lang="es-CO" sz="2400" dirty="0">
                <a:latin typeface="Arial" panose="020B0604020202020204" pitchFamily="34" charset="0"/>
                <a:cs typeface="Arial" panose="020B0604020202020204" pitchFamily="34" charset="0"/>
              </a:rPr>
              <a:t>Desarrollo del plan de mejoramiento ambiental.</a:t>
            </a:r>
          </a:p>
          <a:p>
            <a:pPr marL="342900" indent="-342900">
              <a:buFont typeface="Arial" panose="020B0604020202020204" pitchFamily="34" charset="0"/>
              <a:buChar char="•"/>
            </a:pPr>
            <a:r>
              <a:rPr lang="es-CO" sz="2400" dirty="0">
                <a:latin typeface="Arial" panose="020B0604020202020204" pitchFamily="34" charset="0"/>
                <a:cs typeface="Arial" panose="020B0604020202020204" pitchFamily="34" charset="0"/>
              </a:rPr>
              <a:t>Ejecución de los proyectos transversales.</a:t>
            </a:r>
          </a:p>
          <a:p>
            <a:pPr marL="342900" indent="-342900">
              <a:buFont typeface="Arial" panose="020B0604020202020204" pitchFamily="34" charset="0"/>
              <a:buChar char="•"/>
            </a:pPr>
            <a:r>
              <a:rPr lang="es-CO" sz="2400" dirty="0">
                <a:latin typeface="Arial" panose="020B0604020202020204" pitchFamily="34" charset="0"/>
                <a:cs typeface="Arial" panose="020B0604020202020204" pitchFamily="34" charset="0"/>
              </a:rPr>
              <a:t>Realización de los juegos </a:t>
            </a:r>
            <a:r>
              <a:rPr lang="es-CO" sz="2400" dirty="0" smtClean="0">
                <a:latin typeface="Arial" panose="020B0604020202020204" pitchFamily="34" charset="0"/>
                <a:cs typeface="Arial" panose="020B0604020202020204" pitchFamily="34" charset="0"/>
              </a:rPr>
              <a:t>tradicionales y eventos deportivos en las cinco sedes.</a:t>
            </a:r>
            <a:endParaRPr lang="es-CO"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CO" sz="2400" dirty="0">
                <a:latin typeface="Arial" panose="020B0604020202020204" pitchFamily="34" charset="0"/>
                <a:cs typeface="Arial" panose="020B0604020202020204" pitchFamily="34" charset="0"/>
              </a:rPr>
              <a:t>Participación y representación de docentes, estudiantes y padres y madres de familia a nivel </a:t>
            </a:r>
            <a:r>
              <a:rPr lang="es-CO" sz="2400" dirty="0" smtClean="0">
                <a:latin typeface="Arial" panose="020B0604020202020204" pitchFamily="34" charset="0"/>
                <a:cs typeface="Arial" panose="020B0604020202020204" pitchFamily="34" charset="0"/>
              </a:rPr>
              <a:t>municipal y nacional.</a:t>
            </a:r>
            <a:endParaRPr lang="es-CO" sz="2400" dirty="0">
              <a:latin typeface="Arial" panose="020B0604020202020204" pitchFamily="34" charset="0"/>
              <a:cs typeface="Arial" panose="020B0604020202020204" pitchFamily="34" charset="0"/>
            </a:endParaRPr>
          </a:p>
          <a:p>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54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tx1"/>
                </a:solidFill>
              </a:rPr>
              <a:t>INGRESOS Y EGRESOS DE LA INSTITUCION</a:t>
            </a:r>
            <a:endParaRPr lang="es-CO" dirty="0">
              <a:solidFill>
                <a:schemeClr val="tx1"/>
              </a:solidFill>
            </a:endParaRPr>
          </a:p>
        </p:txBody>
      </p:sp>
      <p:sp>
        <p:nvSpPr>
          <p:cNvPr id="3" name="2 Marcador de contenido"/>
          <p:cNvSpPr>
            <a:spLocks noGrp="1"/>
          </p:cNvSpPr>
          <p:nvPr>
            <p:ph idx="1"/>
          </p:nvPr>
        </p:nvSpPr>
        <p:spPr>
          <a:xfrm>
            <a:off x="677915" y="1292772"/>
            <a:ext cx="11051630" cy="5092261"/>
          </a:xfrm>
        </p:spPr>
        <p:txBody>
          <a:bodyPr>
            <a:noAutofit/>
          </a:bodyPr>
          <a:lstStyle/>
          <a:p>
            <a:pPr marL="0" indent="0" algn="just">
              <a:buNone/>
            </a:pPr>
            <a:r>
              <a:rPr lang="es-CO" sz="2400" dirty="0" smtClean="0">
                <a:solidFill>
                  <a:schemeClr val="tx1"/>
                </a:solidFill>
                <a:latin typeface="Arial" panose="020B0604020202020204" pitchFamily="34" charset="0"/>
                <a:cs typeface="Arial" panose="020B0604020202020204" pitchFamily="34" charset="0"/>
              </a:rPr>
              <a:t>Los ingresos del Centro Educativo las Cruces fueron gestionados a través del Resguardo Indígena Zenú, que es el intermediario que asumió la contratación de los docentes faltantes en el municipio de Tuchin, por lo tanto es que nos hemos visto afectados ya que esta contratación hace que el Sistema General de Participación no asigne dichos recursos de gratuidad, quedando nuestras instituciones expuestas a un mal manejo financiero.</a:t>
            </a:r>
          </a:p>
          <a:p>
            <a:pPr marL="0" indent="0" algn="just">
              <a:buNone/>
            </a:pPr>
            <a:r>
              <a:rPr lang="es-CO" sz="2400" dirty="0" smtClean="0">
                <a:solidFill>
                  <a:schemeClr val="tx1"/>
                </a:solidFill>
                <a:latin typeface="Arial" panose="020B0604020202020204" pitchFamily="34" charset="0"/>
                <a:cs typeface="Arial" panose="020B0604020202020204" pitchFamily="34" charset="0"/>
              </a:rPr>
              <a:t>Con los recursos designados por el Resguardo se hicieron inversiones en la compra de materiales y elementos de oficina para el funcionamiento de nuestra administración y el buen desempeño de los docentes, se adquirieron unos ventiladores y una nevera y se realizaron los respectivos mantenimientos en la infraestructura de nuestras sedes educativas para así mejorar la calidad en nuestros servicios educativos. </a:t>
            </a:r>
            <a:endParaRPr lang="es-CO"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291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29047026"/>
              </p:ext>
            </p:extLst>
          </p:nvPr>
        </p:nvGraphicFramePr>
        <p:xfrm>
          <a:off x="373488" y="386371"/>
          <a:ext cx="11359165" cy="6053060"/>
        </p:xfrm>
        <a:graphic>
          <a:graphicData uri="http://schemas.openxmlformats.org/drawingml/2006/table">
            <a:tbl>
              <a:tblPr>
                <a:tableStyleId>{5C22544A-7EE6-4342-B048-85BDC9FD1C3A}</a:tableStyleId>
              </a:tblPr>
              <a:tblGrid>
                <a:gridCol w="514139"/>
                <a:gridCol w="676498"/>
                <a:gridCol w="2173817"/>
                <a:gridCol w="1073379"/>
                <a:gridCol w="1046318"/>
                <a:gridCol w="950105"/>
                <a:gridCol w="1094424"/>
                <a:gridCol w="1037298"/>
                <a:gridCol w="748658"/>
                <a:gridCol w="1094424"/>
                <a:gridCol w="950105"/>
              </a:tblGrid>
              <a:tr h="469790">
                <a:tc gridSpan="3">
                  <a:txBody>
                    <a:bodyPr/>
                    <a:lstStyle/>
                    <a:p>
                      <a:pPr algn="ctr" fontAlgn="ctr"/>
                      <a:r>
                        <a:rPr lang="es-CO" sz="800" u="none" strike="noStrike" dirty="0">
                          <a:effectLst/>
                        </a:rPr>
                        <a:t>RUBRO PRESUPUESTAL</a:t>
                      </a:r>
                      <a:endParaRPr lang="es-CO" sz="800" b="0" i="0" u="none" strike="noStrike" dirty="0">
                        <a:effectLst/>
                        <a:latin typeface="Arial"/>
                      </a:endParaRPr>
                    </a:p>
                  </a:txBody>
                  <a:tcPr marL="6830" marR="6830" marT="6830" marB="0" anchor="ctr"/>
                </a:tc>
                <a:tc hMerge="1">
                  <a:txBody>
                    <a:bodyPr/>
                    <a:lstStyle/>
                    <a:p>
                      <a:endParaRPr lang="es-CO"/>
                    </a:p>
                  </a:txBody>
                  <a:tcPr/>
                </a:tc>
                <a:tc hMerge="1">
                  <a:txBody>
                    <a:bodyPr/>
                    <a:lstStyle/>
                    <a:p>
                      <a:endParaRPr lang="es-CO"/>
                    </a:p>
                  </a:txBody>
                  <a:tcPr/>
                </a:tc>
                <a:tc rowSpan="3">
                  <a:txBody>
                    <a:bodyPr/>
                    <a:lstStyle/>
                    <a:p>
                      <a:pPr algn="ctr" fontAlgn="ctr"/>
                      <a:r>
                        <a:rPr lang="es-CO" sz="800" u="none" strike="noStrike">
                          <a:effectLst/>
                        </a:rPr>
                        <a:t> PRESUPUESTO INICIAL  </a:t>
                      </a:r>
                      <a:endParaRPr lang="es-CO" sz="800" b="0" i="0" u="none" strike="noStrike">
                        <a:effectLst/>
                        <a:latin typeface="Arial"/>
                      </a:endParaRPr>
                    </a:p>
                  </a:txBody>
                  <a:tcPr marL="6830" marR="6830" marT="6830" marB="0" anchor="ctr"/>
                </a:tc>
                <a:tc rowSpan="2" gridSpan="2">
                  <a:txBody>
                    <a:bodyPr/>
                    <a:lstStyle/>
                    <a:p>
                      <a:pPr algn="ctr" fontAlgn="ctr"/>
                      <a:r>
                        <a:rPr lang="es-CO" sz="800" u="none" strike="noStrike">
                          <a:effectLst/>
                        </a:rPr>
                        <a:t>MODIFICACIONES</a:t>
                      </a:r>
                      <a:endParaRPr lang="es-CO" sz="800" b="0" i="0" u="none" strike="noStrike">
                        <a:effectLst/>
                        <a:latin typeface="Arial"/>
                      </a:endParaRPr>
                    </a:p>
                  </a:txBody>
                  <a:tcPr marL="6830" marR="6830" marT="6830" marB="0" anchor="ctr"/>
                </a:tc>
                <a:tc rowSpan="2" hMerge="1">
                  <a:txBody>
                    <a:bodyPr/>
                    <a:lstStyle/>
                    <a:p>
                      <a:endParaRPr lang="es-CO"/>
                    </a:p>
                  </a:txBody>
                  <a:tcPr/>
                </a:tc>
                <a:tc rowSpan="3">
                  <a:txBody>
                    <a:bodyPr/>
                    <a:lstStyle/>
                    <a:p>
                      <a:pPr algn="ctr" fontAlgn="ctr"/>
                      <a:r>
                        <a:rPr lang="es-CO" sz="800" u="none" strike="noStrike">
                          <a:effectLst/>
                        </a:rPr>
                        <a:t>PRESUPUESTO DEFINITIVO (1)</a:t>
                      </a:r>
                      <a:endParaRPr lang="es-CO" sz="800" b="0" i="0" u="none" strike="noStrike">
                        <a:effectLst/>
                        <a:latin typeface="Arial"/>
                      </a:endParaRPr>
                    </a:p>
                  </a:txBody>
                  <a:tcPr marL="6830" marR="6830" marT="6830" marB="0" anchor="ctr"/>
                </a:tc>
                <a:tc rowSpan="2" gridSpan="2">
                  <a:txBody>
                    <a:bodyPr/>
                    <a:lstStyle/>
                    <a:p>
                      <a:pPr algn="ctr" fontAlgn="ctr"/>
                      <a:r>
                        <a:rPr lang="es-CO" sz="800" u="none" strike="noStrike">
                          <a:effectLst/>
                        </a:rPr>
                        <a:t>TOTAL RECAUDOS</a:t>
                      </a:r>
                      <a:endParaRPr lang="es-CO" sz="800" b="0" i="0" u="none" strike="noStrike">
                        <a:effectLst/>
                        <a:latin typeface="Arial"/>
                      </a:endParaRPr>
                    </a:p>
                  </a:txBody>
                  <a:tcPr marL="6830" marR="6830" marT="6830" marB="0" anchor="ctr"/>
                </a:tc>
                <a:tc rowSpan="2" hMerge="1">
                  <a:txBody>
                    <a:bodyPr/>
                    <a:lstStyle/>
                    <a:p>
                      <a:endParaRPr lang="es-CO"/>
                    </a:p>
                  </a:txBody>
                  <a:tcPr/>
                </a:tc>
                <a:tc rowSpan="3">
                  <a:txBody>
                    <a:bodyPr/>
                    <a:lstStyle/>
                    <a:p>
                      <a:pPr algn="ctr" fontAlgn="ctr"/>
                      <a:r>
                        <a:rPr lang="es-CO" sz="800" u="none" strike="noStrike">
                          <a:effectLst/>
                        </a:rPr>
                        <a:t>SALDO POR RECAUDAR (4)</a:t>
                      </a:r>
                      <a:endParaRPr lang="es-CO" sz="800" b="0" i="0" u="none" strike="noStrike">
                        <a:effectLst/>
                        <a:latin typeface="Arial"/>
                      </a:endParaRPr>
                    </a:p>
                  </a:txBody>
                  <a:tcPr marL="6830" marR="6830" marT="6830" marB="0" anchor="ctr"/>
                </a:tc>
                <a:tc rowSpan="3">
                  <a:txBody>
                    <a:bodyPr/>
                    <a:lstStyle/>
                    <a:p>
                      <a:pPr algn="ctr" fontAlgn="ctr"/>
                      <a:r>
                        <a:rPr lang="es-CO" sz="800" u="none" strike="noStrike">
                          <a:effectLst/>
                        </a:rPr>
                        <a:t>% SALDO POR RECAUDAR 5= (4/1)</a:t>
                      </a:r>
                      <a:endParaRPr lang="es-CO" sz="800" b="0" i="0" u="none" strike="noStrike">
                        <a:effectLst/>
                        <a:latin typeface="Arial"/>
                      </a:endParaRPr>
                    </a:p>
                  </a:txBody>
                  <a:tcPr marL="6830" marR="6830" marT="6830" marB="0" anchor="ctr"/>
                </a:tc>
              </a:tr>
              <a:tr h="325240">
                <a:tc gridSpan="2">
                  <a:txBody>
                    <a:bodyPr/>
                    <a:lstStyle/>
                    <a:p>
                      <a:pPr algn="ctr" fontAlgn="b"/>
                      <a:r>
                        <a:rPr lang="es-CO" sz="800" u="none" strike="noStrike">
                          <a:effectLst/>
                        </a:rPr>
                        <a:t>CODIGO</a:t>
                      </a:r>
                      <a:endParaRPr lang="es-CO" sz="800" b="0" i="0" u="none" strike="noStrike">
                        <a:effectLst/>
                        <a:latin typeface="Arial"/>
                      </a:endParaRPr>
                    </a:p>
                  </a:txBody>
                  <a:tcPr marL="6830" marR="6830" marT="6830" marB="0" anchor="b"/>
                </a:tc>
                <a:tc hMerge="1">
                  <a:txBody>
                    <a:bodyPr/>
                    <a:lstStyle/>
                    <a:p>
                      <a:endParaRPr lang="es-CO"/>
                    </a:p>
                  </a:txBody>
                  <a:tcPr/>
                </a:tc>
                <a:tc rowSpan="2">
                  <a:txBody>
                    <a:bodyPr/>
                    <a:lstStyle/>
                    <a:p>
                      <a:pPr algn="ctr" fontAlgn="ctr"/>
                      <a:r>
                        <a:rPr lang="es-CO" sz="800" u="none" strike="noStrike" dirty="0">
                          <a:effectLst/>
                        </a:rPr>
                        <a:t>NOMBRE</a:t>
                      </a:r>
                      <a:endParaRPr lang="es-CO" sz="800" b="0" i="0" u="none" strike="noStrike" dirty="0">
                        <a:effectLst/>
                        <a:latin typeface="Arial"/>
                      </a:endParaRPr>
                    </a:p>
                  </a:txBody>
                  <a:tcPr marL="6830" marR="6830" marT="6830" marB="0" anchor="ctr"/>
                </a:tc>
                <a:tc vMerge="1">
                  <a:txBody>
                    <a:bodyPr/>
                    <a:lstStyle/>
                    <a:p>
                      <a:endParaRPr lang="es-CO"/>
                    </a:p>
                  </a:txBody>
                  <a:tcPr/>
                </a:tc>
                <a:tc gridSpan="2" vMerge="1">
                  <a:txBody>
                    <a:bodyPr/>
                    <a:lstStyle/>
                    <a:p>
                      <a:endParaRPr lang="es-CO"/>
                    </a:p>
                  </a:txBody>
                  <a:tcPr/>
                </a:tc>
                <a:tc hMerge="1" vMerge="1">
                  <a:txBody>
                    <a:bodyPr/>
                    <a:lstStyle/>
                    <a:p>
                      <a:endParaRPr lang="es-CO"/>
                    </a:p>
                  </a:txBody>
                  <a:tcPr/>
                </a:tc>
                <a:tc vMerge="1">
                  <a:txBody>
                    <a:bodyPr/>
                    <a:lstStyle/>
                    <a:p>
                      <a:endParaRPr lang="es-CO"/>
                    </a:p>
                  </a:txBody>
                  <a:tcPr/>
                </a:tc>
                <a:tc gridSpan="2" vMerge="1">
                  <a:txBody>
                    <a:bodyPr/>
                    <a:lstStyle/>
                    <a:p>
                      <a:endParaRPr lang="es-CO"/>
                    </a:p>
                  </a:txBody>
                  <a:tcPr/>
                </a:tc>
                <a:tc hMerge="1" vMerge="1">
                  <a:txBody>
                    <a:bodyPr/>
                    <a:lstStyle/>
                    <a:p>
                      <a:endParaRPr lang="es-CO"/>
                    </a:p>
                  </a:txBody>
                  <a:tcPr/>
                </a:tc>
                <a:tc vMerge="1">
                  <a:txBody>
                    <a:bodyPr/>
                    <a:lstStyle/>
                    <a:p>
                      <a:endParaRPr lang="es-CO"/>
                    </a:p>
                  </a:txBody>
                  <a:tcPr/>
                </a:tc>
                <a:tc vMerge="1">
                  <a:txBody>
                    <a:bodyPr/>
                    <a:lstStyle/>
                    <a:p>
                      <a:endParaRPr lang="es-CO"/>
                    </a:p>
                  </a:txBody>
                  <a:tcPr/>
                </a:tc>
              </a:tr>
              <a:tr h="1264820">
                <a:tc>
                  <a:txBody>
                    <a:bodyPr/>
                    <a:lstStyle/>
                    <a:p>
                      <a:pPr algn="ctr" fontAlgn="ctr"/>
                      <a:r>
                        <a:rPr lang="es-CO" sz="800" u="none" strike="noStrike" dirty="0">
                          <a:effectLst/>
                        </a:rPr>
                        <a:t>GRUPO</a:t>
                      </a:r>
                      <a:endParaRPr lang="es-CO" sz="800" b="0" i="0" u="none" strike="noStrike" dirty="0">
                        <a:effectLst/>
                        <a:latin typeface="Arial"/>
                      </a:endParaRPr>
                    </a:p>
                  </a:txBody>
                  <a:tcPr marL="6830" marR="6830" marT="6830" marB="0" anchor="ctr"/>
                </a:tc>
                <a:tc>
                  <a:txBody>
                    <a:bodyPr/>
                    <a:lstStyle/>
                    <a:p>
                      <a:pPr algn="ctr" fontAlgn="ctr"/>
                      <a:r>
                        <a:rPr lang="es-CO" sz="800" u="none" strike="noStrike" dirty="0">
                          <a:effectLst/>
                        </a:rPr>
                        <a:t>SUBGRUPO</a:t>
                      </a:r>
                      <a:endParaRPr lang="es-CO" sz="800" b="0" i="0" u="none" strike="noStrike" dirty="0">
                        <a:effectLst/>
                        <a:latin typeface="Arial"/>
                      </a:endParaRPr>
                    </a:p>
                  </a:txBody>
                  <a:tcPr marL="6830" marR="6830" marT="6830" marB="0" anchor="ctr"/>
                </a:tc>
                <a:tc vMerge="1">
                  <a:txBody>
                    <a:bodyPr/>
                    <a:lstStyle/>
                    <a:p>
                      <a:endParaRPr lang="es-CO"/>
                    </a:p>
                  </a:txBody>
                  <a:tcPr/>
                </a:tc>
                <a:tc vMerge="1">
                  <a:txBody>
                    <a:bodyPr/>
                    <a:lstStyle/>
                    <a:p>
                      <a:endParaRPr lang="es-CO"/>
                    </a:p>
                  </a:txBody>
                  <a:tcPr/>
                </a:tc>
                <a:tc>
                  <a:txBody>
                    <a:bodyPr/>
                    <a:lstStyle/>
                    <a:p>
                      <a:pPr algn="ctr" fontAlgn="ctr"/>
                      <a:r>
                        <a:rPr lang="es-CO" sz="800" u="none" strike="noStrike">
                          <a:effectLst/>
                        </a:rPr>
                        <a:t>ADICION</a:t>
                      </a:r>
                      <a:endParaRPr lang="es-CO" sz="800" b="0" i="0" u="none" strike="noStrike">
                        <a:effectLst/>
                        <a:latin typeface="Arial"/>
                      </a:endParaRPr>
                    </a:p>
                  </a:txBody>
                  <a:tcPr marL="6830" marR="6830" marT="6830" marB="0" anchor="ctr"/>
                </a:tc>
                <a:tc>
                  <a:txBody>
                    <a:bodyPr/>
                    <a:lstStyle/>
                    <a:p>
                      <a:pPr algn="ctr" fontAlgn="ctr"/>
                      <a:r>
                        <a:rPr lang="es-CO" sz="800" u="none" strike="noStrike">
                          <a:effectLst/>
                        </a:rPr>
                        <a:t>REDUCCION  </a:t>
                      </a:r>
                      <a:endParaRPr lang="es-CO" sz="800" b="0" i="0" u="none" strike="noStrike">
                        <a:effectLst/>
                        <a:latin typeface="Arial"/>
                      </a:endParaRPr>
                    </a:p>
                  </a:txBody>
                  <a:tcPr marL="6830" marR="6830" marT="6830" marB="0" anchor="ctr"/>
                </a:tc>
                <a:tc vMerge="1">
                  <a:txBody>
                    <a:bodyPr/>
                    <a:lstStyle/>
                    <a:p>
                      <a:endParaRPr lang="es-CO"/>
                    </a:p>
                  </a:txBody>
                  <a:tcPr/>
                </a:tc>
                <a:tc>
                  <a:txBody>
                    <a:bodyPr/>
                    <a:lstStyle/>
                    <a:p>
                      <a:pPr algn="ctr" fontAlgn="ctr"/>
                      <a:r>
                        <a:rPr lang="es-CO" sz="800" u="none" strike="noStrike">
                          <a:effectLst/>
                        </a:rPr>
                        <a:t>TOTAL RECAUDADO (2)</a:t>
                      </a:r>
                      <a:endParaRPr lang="es-CO" sz="800" b="0" i="0" u="none" strike="noStrike">
                        <a:effectLst/>
                        <a:latin typeface="Arial"/>
                      </a:endParaRPr>
                    </a:p>
                  </a:txBody>
                  <a:tcPr marL="6830" marR="6830" marT="6830" marB="0" anchor="ctr"/>
                </a:tc>
                <a:tc>
                  <a:txBody>
                    <a:bodyPr/>
                    <a:lstStyle/>
                    <a:p>
                      <a:pPr algn="ctr" fontAlgn="ctr"/>
                      <a:r>
                        <a:rPr lang="es-CO" sz="800" u="none" strike="noStrike">
                          <a:effectLst/>
                        </a:rPr>
                        <a:t>PORCENTAJE 3= (2/1)</a:t>
                      </a:r>
                      <a:endParaRPr lang="es-CO" sz="800" b="0" i="0" u="none" strike="noStrike">
                        <a:effectLst/>
                        <a:latin typeface="Arial"/>
                      </a:endParaRPr>
                    </a:p>
                  </a:txBody>
                  <a:tcPr marL="6830" marR="6830" marT="6830" marB="0" anchor="ctr"/>
                </a:tc>
                <a:tc vMerge="1">
                  <a:txBody>
                    <a:bodyPr/>
                    <a:lstStyle/>
                    <a:p>
                      <a:endParaRPr lang="es-CO"/>
                    </a:p>
                  </a:txBody>
                  <a:tcPr/>
                </a:tc>
                <a:tc vMerge="1">
                  <a:txBody>
                    <a:bodyPr/>
                    <a:lstStyle/>
                    <a:p>
                      <a:endParaRPr lang="es-CO"/>
                    </a:p>
                  </a:txBody>
                  <a:tcPr/>
                </a:tc>
              </a:tr>
              <a:tr h="307170">
                <a:tc>
                  <a:txBody>
                    <a:bodyPr/>
                    <a:lstStyle/>
                    <a:p>
                      <a:pPr algn="r" fontAlgn="b"/>
                      <a:r>
                        <a:rPr lang="es-CO" sz="800" u="none" strike="noStrike" dirty="0">
                          <a:effectLst/>
                        </a:rPr>
                        <a:t>O2</a:t>
                      </a:r>
                      <a:endParaRPr lang="es-CO" sz="800" b="0" i="0" u="none" strike="noStrike" dirty="0">
                        <a:effectLst/>
                        <a:latin typeface="Arial"/>
                      </a:endParaRPr>
                    </a:p>
                  </a:txBody>
                  <a:tcPr marL="6830" marR="6830" marT="6830" marB="0" anchor="b"/>
                </a:tc>
                <a:tc>
                  <a:txBody>
                    <a:bodyPr/>
                    <a:lstStyle/>
                    <a:p>
                      <a:pPr algn="r" fontAlgn="b"/>
                      <a:r>
                        <a:rPr lang="es-CO" sz="800" u="none" strike="noStrike">
                          <a:effectLst/>
                        </a:rPr>
                        <a:t>O342</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CONCESIÓN ESPACIO TIENDA ESCOLAR</a:t>
                      </a:r>
                      <a:endParaRPr lang="es-CO" sz="800" b="0" i="0" u="none" strike="noStrike" dirty="0">
                        <a:effectLst/>
                        <a:latin typeface="Arial"/>
                      </a:endParaRPr>
                    </a:p>
                  </a:txBody>
                  <a:tcPr marL="6830" marR="6830" marT="6830" marB="0" anchor="b"/>
                </a:tc>
                <a:tc>
                  <a:txBody>
                    <a:bodyPr/>
                    <a:lstStyle/>
                    <a:p>
                      <a:pPr algn="l" fontAlgn="b"/>
                      <a:r>
                        <a:rPr lang="es-CO" sz="800" u="none" strike="noStrike" dirty="0">
                          <a:effectLst/>
                        </a:rPr>
                        <a:t>                             -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r>
              <a:tr h="307170">
                <a:tc>
                  <a:txBody>
                    <a:bodyPr/>
                    <a:lstStyle/>
                    <a:p>
                      <a:pPr algn="r" fontAlgn="b"/>
                      <a:r>
                        <a:rPr lang="es-CO" sz="800" u="none" strike="noStrike" dirty="0">
                          <a:effectLst/>
                        </a:rPr>
                        <a:t>O2</a:t>
                      </a:r>
                      <a:endParaRPr lang="es-CO" sz="800" b="0" i="0" u="none" strike="noStrike" dirty="0">
                        <a:effectLst/>
                        <a:latin typeface="Arial"/>
                      </a:endParaRPr>
                    </a:p>
                  </a:txBody>
                  <a:tcPr marL="6830" marR="6830" marT="6830" marB="0" anchor="b"/>
                </a:tc>
                <a:tc>
                  <a:txBody>
                    <a:bodyPr/>
                    <a:lstStyle/>
                    <a:p>
                      <a:pPr algn="r" fontAlgn="b"/>
                      <a:r>
                        <a:rPr lang="es-CO" sz="800" u="none" strike="noStrike">
                          <a:effectLst/>
                        </a:rPr>
                        <a:t>O342</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CERTIFICADOS Y CONSTANCIAS</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r>
              <a:tr h="307170">
                <a:tc>
                  <a:txBody>
                    <a:bodyPr/>
                    <a:lstStyle/>
                    <a:p>
                      <a:pPr algn="r" fontAlgn="b"/>
                      <a:r>
                        <a:rPr lang="es-CO" sz="800" u="none" strike="noStrike" dirty="0">
                          <a:effectLst/>
                        </a:rPr>
                        <a:t>O2</a:t>
                      </a:r>
                      <a:endParaRPr lang="es-CO" sz="800" b="0" i="0" u="none" strike="noStrike" dirty="0">
                        <a:effectLst/>
                        <a:latin typeface="Arial"/>
                      </a:endParaRPr>
                    </a:p>
                  </a:txBody>
                  <a:tcPr marL="6830" marR="6830" marT="6830" marB="0" anchor="b"/>
                </a:tc>
                <a:tc>
                  <a:txBody>
                    <a:bodyPr/>
                    <a:lstStyle/>
                    <a:p>
                      <a:pPr algn="r" fontAlgn="b"/>
                      <a:r>
                        <a:rPr lang="es-CO" sz="800" u="none" strike="noStrike">
                          <a:effectLst/>
                        </a:rPr>
                        <a:t>O402</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S.G.P.</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8.377.728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8.377.728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8.377.728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100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r>
              <a:tr h="307170">
                <a:tc>
                  <a:txBody>
                    <a:bodyPr/>
                    <a:lstStyle/>
                    <a:p>
                      <a:pPr algn="r" fontAlgn="b"/>
                      <a:r>
                        <a:rPr lang="es-CO" sz="800" u="none" strike="noStrike" dirty="0">
                          <a:effectLst/>
                        </a:rPr>
                        <a:t>O2</a:t>
                      </a:r>
                      <a:endParaRPr lang="es-CO" sz="800" b="0" i="0" u="none" strike="noStrike" dirty="0">
                        <a:effectLst/>
                        <a:latin typeface="Arial"/>
                      </a:endParaRPr>
                    </a:p>
                  </a:txBody>
                  <a:tcPr marL="6830" marR="6830" marT="6830" marB="0" anchor="b"/>
                </a:tc>
                <a:tc>
                  <a:txBody>
                    <a:bodyPr/>
                    <a:lstStyle/>
                    <a:p>
                      <a:pPr algn="r" fontAlgn="b"/>
                      <a:r>
                        <a:rPr lang="es-CO" sz="800" u="none" strike="noStrike">
                          <a:effectLst/>
                        </a:rPr>
                        <a:t>O407</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TRANSFERENCIAS MUNICIPALES</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r>
              <a:tr h="307170">
                <a:tc>
                  <a:txBody>
                    <a:bodyPr/>
                    <a:lstStyle/>
                    <a:p>
                      <a:pPr algn="r" fontAlgn="b"/>
                      <a:r>
                        <a:rPr lang="es-CO" sz="800" u="none" strike="noStrike" dirty="0">
                          <a:effectLst/>
                        </a:rPr>
                        <a:t>O2</a:t>
                      </a:r>
                      <a:endParaRPr lang="es-CO" sz="800" b="0" i="0" u="none" strike="noStrike" dirty="0">
                        <a:effectLst/>
                        <a:latin typeface="Arial"/>
                      </a:endParaRPr>
                    </a:p>
                  </a:txBody>
                  <a:tcPr marL="6830" marR="6830" marT="6830" marB="0" anchor="b"/>
                </a:tc>
                <a:tc>
                  <a:txBody>
                    <a:bodyPr/>
                    <a:lstStyle/>
                    <a:p>
                      <a:pPr algn="r" fontAlgn="b"/>
                      <a:r>
                        <a:rPr lang="es-CO" sz="800" u="none" strike="noStrike">
                          <a:effectLst/>
                        </a:rPr>
                        <a:t>1301</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DISPONIBILIDAD INICIAL APROBADA</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17.455.831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17.455.831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17.455.831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100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r>
              <a:tr h="307170">
                <a:tc>
                  <a:txBody>
                    <a:bodyPr/>
                    <a:lstStyle/>
                    <a:p>
                      <a:pPr algn="r" fontAlgn="b"/>
                      <a:r>
                        <a:rPr lang="es-CO" sz="800" u="none" strike="noStrike" dirty="0">
                          <a:effectLst/>
                        </a:rPr>
                        <a:t>O2</a:t>
                      </a:r>
                      <a:endParaRPr lang="es-CO" sz="800" b="0" i="0" u="none" strike="noStrike" dirty="0">
                        <a:effectLst/>
                        <a:latin typeface="Arial"/>
                      </a:endParaRPr>
                    </a:p>
                  </a:txBody>
                  <a:tcPr marL="6830" marR="6830" marT="6830" marB="0" anchor="b"/>
                </a:tc>
                <a:tc>
                  <a:txBody>
                    <a:bodyPr/>
                    <a:lstStyle/>
                    <a:p>
                      <a:pPr algn="r" fontAlgn="b"/>
                      <a:r>
                        <a:rPr lang="es-CO" sz="800" u="none" strike="noStrike">
                          <a:effectLst/>
                        </a:rPr>
                        <a:t>2425</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INTERESES FINANCIEROS</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100.000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100.000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14.448     </a:t>
                      </a:r>
                      <a:endParaRPr lang="es-CO" sz="800" b="0" i="0" u="none" strike="noStrike" dirty="0">
                        <a:effectLst/>
                        <a:latin typeface="Arial"/>
                      </a:endParaRPr>
                    </a:p>
                  </a:txBody>
                  <a:tcPr marL="6830" marR="6830" marT="6830" marB="0" anchor="b"/>
                </a:tc>
                <a:tc>
                  <a:txBody>
                    <a:bodyPr/>
                    <a:lstStyle/>
                    <a:p>
                      <a:pPr algn="l" fontAlgn="b"/>
                      <a:r>
                        <a:rPr lang="es-CO" sz="800" u="none" strike="noStrike" dirty="0">
                          <a:effectLst/>
                        </a:rPr>
                        <a:t>                 14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85.552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86     </a:t>
                      </a:r>
                      <a:endParaRPr lang="es-CO" sz="800" b="0" i="0" u="none" strike="noStrike">
                        <a:effectLst/>
                        <a:latin typeface="Arial"/>
                      </a:endParaRPr>
                    </a:p>
                  </a:txBody>
                  <a:tcPr marL="6830" marR="6830" marT="6830" marB="0" anchor="b"/>
                </a:tc>
              </a:tr>
              <a:tr h="307170">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r>
              <a:tr h="307170">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r>
              <a:tr h="307170">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r>
              <a:tr h="307170">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r>
              <a:tr h="307170">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r>
              <a:tr h="307170">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a:effectLst/>
                        </a:rPr>
                        <a:t> </a:t>
                      </a:r>
                      <a:endParaRPr lang="es-CO" sz="800" b="0" i="0" u="none" strike="noStrike">
                        <a:effectLst/>
                        <a:latin typeface="Arial"/>
                      </a:endParaRPr>
                    </a:p>
                  </a:txBody>
                  <a:tcPr marL="6830" marR="6830" marT="6830" marB="0" anchor="b"/>
                </a:tc>
                <a:tc>
                  <a:txBody>
                    <a:bodyPr/>
                    <a:lstStyle/>
                    <a:p>
                      <a:pPr algn="l" fontAlgn="b"/>
                      <a:r>
                        <a:rPr lang="es-CO" sz="800" u="none" strike="noStrike" dirty="0">
                          <a:effectLst/>
                        </a:rPr>
                        <a:t> </a:t>
                      </a:r>
                      <a:endParaRPr lang="es-CO" sz="800" b="0" i="0" u="none" strike="noStrike" dirty="0">
                        <a:effectLst/>
                        <a:latin typeface="Arial"/>
                      </a:endParaRPr>
                    </a:p>
                  </a:txBody>
                  <a:tcPr marL="6830" marR="6830" marT="6830" marB="0" anchor="b"/>
                </a:tc>
              </a:tr>
              <a:tr h="307170">
                <a:tc gridSpan="2">
                  <a:txBody>
                    <a:bodyPr/>
                    <a:lstStyle/>
                    <a:p>
                      <a:pPr algn="l" fontAlgn="b"/>
                      <a:r>
                        <a:rPr lang="es-CO" sz="800" u="none" strike="noStrike" dirty="0">
                          <a:effectLst/>
                        </a:rPr>
                        <a:t>TOTAL</a:t>
                      </a:r>
                      <a:endParaRPr lang="es-CO" sz="800" b="1" i="0" u="none" strike="noStrike" dirty="0">
                        <a:effectLst/>
                        <a:latin typeface="Arial"/>
                      </a:endParaRPr>
                    </a:p>
                  </a:txBody>
                  <a:tcPr marL="6830" marR="6830" marT="6830" marB="0" anchor="b"/>
                </a:tc>
                <a:tc hMerge="1">
                  <a:txBody>
                    <a:bodyPr/>
                    <a:lstStyle/>
                    <a:p>
                      <a:endParaRPr lang="es-CO"/>
                    </a:p>
                  </a:txBody>
                  <a:tcPr/>
                </a:tc>
                <a:tc>
                  <a:txBody>
                    <a:bodyPr/>
                    <a:lstStyle/>
                    <a:p>
                      <a:pPr algn="ctr" fontAlgn="b"/>
                      <a:r>
                        <a:rPr lang="es-CO" sz="800" u="none" strike="noStrike">
                          <a:effectLst/>
                        </a:rPr>
                        <a:t> </a:t>
                      </a:r>
                      <a:endParaRPr lang="es-CO" sz="800" b="1" i="0" u="none" strike="noStrike">
                        <a:effectLst/>
                        <a:latin typeface="Arial"/>
                      </a:endParaRPr>
                    </a:p>
                  </a:txBody>
                  <a:tcPr marL="6830" marR="6830" marT="6830" marB="0" anchor="b"/>
                </a:tc>
                <a:tc>
                  <a:txBody>
                    <a:bodyPr/>
                    <a:lstStyle/>
                    <a:p>
                      <a:pPr algn="l" fontAlgn="b"/>
                      <a:r>
                        <a:rPr lang="es-CO" sz="800" u="none" strike="noStrike">
                          <a:effectLst/>
                        </a:rPr>
                        <a:t>                    100.000     </a:t>
                      </a:r>
                      <a:endParaRPr lang="es-CO" sz="800" b="1" i="0" u="none" strike="noStrike">
                        <a:effectLst/>
                        <a:latin typeface="Arial"/>
                      </a:endParaRPr>
                    </a:p>
                  </a:txBody>
                  <a:tcPr marL="6830" marR="6830" marT="6830" marB="0" anchor="b"/>
                </a:tc>
                <a:tc>
                  <a:txBody>
                    <a:bodyPr/>
                    <a:lstStyle/>
                    <a:p>
                      <a:pPr algn="l" fontAlgn="b"/>
                      <a:r>
                        <a:rPr lang="es-CO" sz="800" u="none" strike="noStrike">
                          <a:effectLst/>
                        </a:rPr>
                        <a:t>              25.833.559     </a:t>
                      </a:r>
                      <a:endParaRPr lang="es-CO" sz="800" b="1" i="0" u="none" strike="noStrike">
                        <a:effectLst/>
                        <a:latin typeface="Arial"/>
                      </a:endParaRPr>
                    </a:p>
                  </a:txBody>
                  <a:tcPr marL="6830" marR="6830" marT="6830" marB="0" anchor="b"/>
                </a:tc>
                <a:tc>
                  <a:txBody>
                    <a:bodyPr/>
                    <a:lstStyle/>
                    <a:p>
                      <a:pPr algn="l" fontAlgn="b"/>
                      <a:r>
                        <a:rPr lang="es-CO" sz="800" u="none" strike="noStrike">
                          <a:effectLst/>
                        </a:rPr>
                        <a:t>                         -       </a:t>
                      </a:r>
                      <a:endParaRPr lang="es-CO" sz="800" b="1" i="0" u="none" strike="noStrike">
                        <a:effectLst/>
                        <a:latin typeface="Arial"/>
                      </a:endParaRPr>
                    </a:p>
                  </a:txBody>
                  <a:tcPr marL="6830" marR="6830" marT="6830" marB="0" anchor="b"/>
                </a:tc>
                <a:tc>
                  <a:txBody>
                    <a:bodyPr/>
                    <a:lstStyle/>
                    <a:p>
                      <a:pPr algn="l" fontAlgn="b"/>
                      <a:r>
                        <a:rPr lang="es-CO" sz="800" u="none" strike="noStrike">
                          <a:effectLst/>
                        </a:rPr>
                        <a:t>               25.933.559     </a:t>
                      </a:r>
                      <a:endParaRPr lang="es-CO" sz="800" b="1" i="0" u="none" strike="noStrike">
                        <a:effectLst/>
                        <a:latin typeface="Arial"/>
                      </a:endParaRPr>
                    </a:p>
                  </a:txBody>
                  <a:tcPr marL="6830" marR="6830" marT="6830" marB="0" anchor="b"/>
                </a:tc>
                <a:tc>
                  <a:txBody>
                    <a:bodyPr/>
                    <a:lstStyle/>
                    <a:p>
                      <a:pPr algn="l" fontAlgn="b"/>
                      <a:r>
                        <a:rPr lang="es-CO" sz="800" u="none" strike="noStrike">
                          <a:effectLst/>
                        </a:rPr>
                        <a:t>             25.848.007     </a:t>
                      </a:r>
                      <a:endParaRPr lang="es-CO" sz="800" b="1" i="0" u="none" strike="noStrike">
                        <a:effectLst/>
                        <a:latin typeface="Arial"/>
                      </a:endParaRPr>
                    </a:p>
                  </a:txBody>
                  <a:tcPr marL="6830" marR="6830" marT="6830" marB="0" anchor="b"/>
                </a:tc>
                <a:tc>
                  <a:txBody>
                    <a:bodyPr/>
                    <a:lstStyle/>
                    <a:p>
                      <a:pPr algn="l" fontAlgn="b"/>
                      <a:r>
                        <a:rPr lang="es-CO" sz="800" u="none" strike="noStrike">
                          <a:effectLst/>
                        </a:rPr>
                        <a:t>               100     </a:t>
                      </a:r>
                      <a:endParaRPr lang="es-CO" sz="800" b="1" i="0" u="none" strike="noStrike">
                        <a:effectLst/>
                        <a:latin typeface="Arial"/>
                      </a:endParaRPr>
                    </a:p>
                  </a:txBody>
                  <a:tcPr marL="6830" marR="6830" marT="6830" marB="0" anchor="b"/>
                </a:tc>
                <a:tc>
                  <a:txBody>
                    <a:bodyPr/>
                    <a:lstStyle/>
                    <a:p>
                      <a:pPr algn="l" fontAlgn="b"/>
                      <a:r>
                        <a:rPr lang="es-CO" sz="800" u="none" strike="noStrike">
                          <a:effectLst/>
                        </a:rPr>
                        <a:t>                      85.552     </a:t>
                      </a:r>
                      <a:endParaRPr lang="es-CO" sz="800" b="1" i="0" u="none" strike="noStrike">
                        <a:effectLst/>
                        <a:latin typeface="Arial"/>
                      </a:endParaRPr>
                    </a:p>
                  </a:txBody>
                  <a:tcPr marL="6830" marR="6830" marT="6830" marB="0" anchor="b"/>
                </a:tc>
                <a:tc>
                  <a:txBody>
                    <a:bodyPr/>
                    <a:lstStyle/>
                    <a:p>
                      <a:pPr algn="l" fontAlgn="b"/>
                      <a:r>
                        <a:rPr lang="es-CO" sz="800" u="none" strike="noStrike" dirty="0">
                          <a:effectLst/>
                        </a:rPr>
                        <a:t>                     0,33     </a:t>
                      </a:r>
                      <a:endParaRPr lang="es-CO" sz="800" b="1" i="0" u="none" strike="noStrike" dirty="0">
                        <a:effectLst/>
                        <a:latin typeface="Arial"/>
                      </a:endParaRPr>
                    </a:p>
                  </a:txBody>
                  <a:tcPr marL="6830" marR="6830" marT="6830" marB="0" anchor="b"/>
                </a:tc>
              </a:tr>
            </a:tbl>
          </a:graphicData>
        </a:graphic>
      </p:graphicFrame>
    </p:spTree>
    <p:extLst>
      <p:ext uri="{BB962C8B-B14F-4D97-AF65-F5344CB8AC3E}">
        <p14:creationId xmlns:p14="http://schemas.microsoft.com/office/powerpoint/2010/main" val="898941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37435355"/>
              </p:ext>
            </p:extLst>
          </p:nvPr>
        </p:nvGraphicFramePr>
        <p:xfrm>
          <a:off x="347730" y="373493"/>
          <a:ext cx="11397803" cy="6014422"/>
        </p:xfrm>
        <a:graphic>
          <a:graphicData uri="http://schemas.openxmlformats.org/drawingml/2006/table">
            <a:tbl>
              <a:tblPr>
                <a:tableStyleId>{5C22544A-7EE6-4342-B048-85BDC9FD1C3A}</a:tableStyleId>
              </a:tblPr>
              <a:tblGrid>
                <a:gridCol w="350282"/>
                <a:gridCol w="544055"/>
                <a:gridCol w="1262006"/>
                <a:gridCol w="760184"/>
                <a:gridCol w="665783"/>
                <a:gridCol w="606161"/>
                <a:gridCol w="558960"/>
                <a:gridCol w="526664"/>
                <a:gridCol w="635971"/>
                <a:gridCol w="705531"/>
                <a:gridCol w="755216"/>
                <a:gridCol w="745279"/>
                <a:gridCol w="737826"/>
                <a:gridCol w="566412"/>
                <a:gridCol w="645908"/>
                <a:gridCol w="685657"/>
                <a:gridCol w="645908"/>
              </a:tblGrid>
              <a:tr h="682961">
                <a:tc gridSpan="2">
                  <a:txBody>
                    <a:bodyPr/>
                    <a:lstStyle/>
                    <a:p>
                      <a:pPr algn="ctr" fontAlgn="ctr"/>
                      <a:r>
                        <a:rPr lang="es-CO" sz="800" u="none" strike="noStrike" dirty="0">
                          <a:effectLst/>
                        </a:rPr>
                        <a:t>RUBRO PRESUPUESTAL</a:t>
                      </a:r>
                      <a:endParaRPr lang="es-CO" sz="800" b="0" i="0" u="none" strike="noStrike" dirty="0">
                        <a:effectLst/>
                        <a:latin typeface="Arial"/>
                      </a:endParaRPr>
                    </a:p>
                  </a:txBody>
                  <a:tcPr marL="5621" marR="5621" marT="5621" marB="0" anchor="ctr"/>
                </a:tc>
                <a:tc hMerge="1">
                  <a:txBody>
                    <a:bodyPr/>
                    <a:lstStyle/>
                    <a:p>
                      <a:endParaRPr lang="es-CO"/>
                    </a:p>
                  </a:txBody>
                  <a:tcPr/>
                </a:tc>
                <a:tc gridSpan="2">
                  <a:txBody>
                    <a:bodyPr/>
                    <a:lstStyle/>
                    <a:p>
                      <a:pPr algn="ctr" fontAlgn="ctr"/>
                      <a:r>
                        <a:rPr lang="es-CO" sz="800" u="none" strike="noStrike">
                          <a:effectLst/>
                        </a:rPr>
                        <a:t> APROPIACION </a:t>
                      </a:r>
                      <a:endParaRPr lang="es-CO" sz="800" b="0" i="0" u="none" strike="noStrike">
                        <a:effectLst/>
                        <a:latin typeface="Arial"/>
                      </a:endParaRPr>
                    </a:p>
                  </a:txBody>
                  <a:tcPr marL="5621" marR="5621" marT="5621" marB="0" anchor="ctr"/>
                </a:tc>
                <a:tc hMerge="1">
                  <a:txBody>
                    <a:bodyPr/>
                    <a:lstStyle/>
                    <a:p>
                      <a:endParaRPr lang="es-CO"/>
                    </a:p>
                  </a:txBody>
                  <a:tcPr/>
                </a:tc>
                <a:tc gridSpan="2">
                  <a:txBody>
                    <a:bodyPr/>
                    <a:lstStyle/>
                    <a:p>
                      <a:pPr algn="ctr" fontAlgn="ctr"/>
                      <a:r>
                        <a:rPr lang="es-CO" sz="800" u="none" strike="noStrike">
                          <a:effectLst/>
                        </a:rPr>
                        <a:t>MODIFICACIONES</a:t>
                      </a:r>
                      <a:endParaRPr lang="es-CO" sz="800" b="0" i="0" u="none" strike="noStrike">
                        <a:effectLst/>
                        <a:latin typeface="Arial"/>
                      </a:endParaRPr>
                    </a:p>
                  </a:txBody>
                  <a:tcPr marL="5621" marR="5621" marT="5621" marB="0" anchor="ctr"/>
                </a:tc>
                <a:tc hMerge="1">
                  <a:txBody>
                    <a:bodyPr/>
                    <a:lstStyle/>
                    <a:p>
                      <a:endParaRPr lang="es-CO"/>
                    </a:p>
                  </a:txBody>
                  <a:tcPr/>
                </a:tc>
                <a:tc gridSpan="2">
                  <a:txBody>
                    <a:bodyPr/>
                    <a:lstStyle/>
                    <a:p>
                      <a:pPr algn="ctr" fontAlgn="ctr"/>
                      <a:r>
                        <a:rPr lang="es-CO" sz="800" u="none" strike="noStrike">
                          <a:effectLst/>
                        </a:rPr>
                        <a:t>TRASLADOS</a:t>
                      </a:r>
                      <a:endParaRPr lang="es-CO" sz="800" b="0" i="0" u="none" strike="noStrike">
                        <a:effectLst/>
                        <a:latin typeface="Arial"/>
                      </a:endParaRPr>
                    </a:p>
                  </a:txBody>
                  <a:tcPr marL="5621" marR="5621" marT="5621" marB="0" anchor="ctr"/>
                </a:tc>
                <a:tc hMerge="1">
                  <a:txBody>
                    <a:bodyPr/>
                    <a:lstStyle/>
                    <a:p>
                      <a:endParaRPr lang="es-CO"/>
                    </a:p>
                  </a:txBody>
                  <a:tcPr/>
                </a:tc>
                <a:tc gridSpan="3">
                  <a:txBody>
                    <a:bodyPr/>
                    <a:lstStyle/>
                    <a:p>
                      <a:pPr algn="ctr" fontAlgn="ctr"/>
                      <a:r>
                        <a:rPr lang="es-CO" sz="800" u="none" strike="noStrike">
                          <a:effectLst/>
                        </a:rPr>
                        <a:t>TOTAL COMPROMISOS</a:t>
                      </a:r>
                      <a:endParaRPr lang="es-CO" sz="800" b="0" i="0" u="none" strike="noStrike">
                        <a:effectLst/>
                        <a:latin typeface="Arial"/>
                      </a:endParaRPr>
                    </a:p>
                  </a:txBody>
                  <a:tcPr marL="5621" marR="5621" marT="5621" marB="0" anchor="ctr"/>
                </a:tc>
                <a:tc hMerge="1">
                  <a:txBody>
                    <a:bodyPr/>
                    <a:lstStyle/>
                    <a:p>
                      <a:endParaRPr lang="es-CO"/>
                    </a:p>
                  </a:txBody>
                  <a:tcPr/>
                </a:tc>
                <a:tc hMerge="1">
                  <a:txBody>
                    <a:bodyPr/>
                    <a:lstStyle/>
                    <a:p>
                      <a:endParaRPr lang="es-CO"/>
                    </a:p>
                  </a:txBody>
                  <a:tcPr/>
                </a:tc>
                <a:tc rowSpan="3">
                  <a:txBody>
                    <a:bodyPr/>
                    <a:lstStyle/>
                    <a:p>
                      <a:pPr algn="ctr" fontAlgn="ctr"/>
                      <a:r>
                        <a:rPr lang="es-CO" sz="800" u="none" strike="noStrike">
                          <a:effectLst/>
                        </a:rPr>
                        <a:t>SALDO X COMPROMETER</a:t>
                      </a:r>
                      <a:endParaRPr lang="es-CO" sz="800" b="0" i="0" u="none" strike="noStrike">
                        <a:effectLst/>
                        <a:latin typeface="Arial"/>
                      </a:endParaRPr>
                    </a:p>
                  </a:txBody>
                  <a:tcPr marL="5621" marR="5621" marT="5621" marB="0" anchor="ctr"/>
                </a:tc>
                <a:tc rowSpan="3">
                  <a:txBody>
                    <a:bodyPr/>
                    <a:lstStyle/>
                    <a:p>
                      <a:pPr algn="ctr" fontAlgn="ctr"/>
                      <a:r>
                        <a:rPr lang="es-CO" sz="800" u="none" strike="noStrike">
                          <a:effectLst/>
                        </a:rPr>
                        <a:t>% DE SALDOS POR COMPROMETER</a:t>
                      </a:r>
                      <a:endParaRPr lang="es-CO" sz="800" b="0" i="0" u="none" strike="noStrike">
                        <a:effectLst/>
                        <a:latin typeface="Arial"/>
                      </a:endParaRPr>
                    </a:p>
                  </a:txBody>
                  <a:tcPr marL="5621" marR="5621" marT="5621" marB="0" anchor="ctr"/>
                </a:tc>
                <a:tc rowSpan="3">
                  <a:txBody>
                    <a:bodyPr/>
                    <a:lstStyle/>
                    <a:p>
                      <a:pPr algn="ctr" fontAlgn="ctr"/>
                      <a:r>
                        <a:rPr lang="es-CO" sz="800" u="none" strike="noStrike">
                          <a:effectLst/>
                        </a:rPr>
                        <a:t>OBLIGACIONES</a:t>
                      </a:r>
                      <a:endParaRPr lang="es-CO" sz="800" b="0" i="0" u="none" strike="noStrike">
                        <a:effectLst/>
                        <a:latin typeface="Arial"/>
                      </a:endParaRPr>
                    </a:p>
                  </a:txBody>
                  <a:tcPr marL="5621" marR="5621" marT="5621" marB="0" anchor="ctr"/>
                </a:tc>
                <a:tc rowSpan="3">
                  <a:txBody>
                    <a:bodyPr/>
                    <a:lstStyle/>
                    <a:p>
                      <a:pPr algn="ctr" fontAlgn="ctr"/>
                      <a:r>
                        <a:rPr lang="es-CO" sz="800" u="none" strike="noStrike">
                          <a:effectLst/>
                        </a:rPr>
                        <a:t>TOTAL COMPROMISOS PAGADOS</a:t>
                      </a:r>
                      <a:endParaRPr lang="es-CO" sz="800" b="0" i="0" u="none" strike="noStrike">
                        <a:effectLst/>
                        <a:latin typeface="Arial"/>
                      </a:endParaRPr>
                    </a:p>
                  </a:txBody>
                  <a:tcPr marL="5621" marR="5621" marT="5621" marB="0" anchor="ctr"/>
                </a:tc>
                <a:tc rowSpan="3">
                  <a:txBody>
                    <a:bodyPr/>
                    <a:lstStyle/>
                    <a:p>
                      <a:pPr algn="ctr" fontAlgn="ctr"/>
                      <a:r>
                        <a:rPr lang="es-CO" sz="800" u="none" strike="noStrike">
                          <a:effectLst/>
                        </a:rPr>
                        <a:t>%  DE COMPROMISOS PAGADOS</a:t>
                      </a:r>
                      <a:endParaRPr lang="es-CO" sz="800" b="0" i="0" u="none" strike="noStrike">
                        <a:effectLst/>
                        <a:latin typeface="Arial"/>
                      </a:endParaRPr>
                    </a:p>
                  </a:txBody>
                  <a:tcPr marL="5621" marR="5621" marT="5621" marB="0" anchor="ctr"/>
                </a:tc>
                <a:tc rowSpan="3">
                  <a:txBody>
                    <a:bodyPr/>
                    <a:lstStyle/>
                    <a:p>
                      <a:pPr algn="ctr" fontAlgn="ctr"/>
                      <a:r>
                        <a:rPr lang="es-CO" sz="800" u="none" strike="noStrike">
                          <a:effectLst/>
                        </a:rPr>
                        <a:t>COMPROMISOS POR PAGAR</a:t>
                      </a:r>
                      <a:endParaRPr lang="es-CO" sz="800" b="0" i="0" u="none" strike="noStrike">
                        <a:effectLst/>
                        <a:latin typeface="Arial"/>
                      </a:endParaRPr>
                    </a:p>
                  </a:txBody>
                  <a:tcPr marL="5621" marR="5621" marT="5621" marB="0" anchor="ctr"/>
                </a:tc>
              </a:tr>
              <a:tr h="374525">
                <a:tc gridSpan="2">
                  <a:txBody>
                    <a:bodyPr/>
                    <a:lstStyle/>
                    <a:p>
                      <a:pPr algn="ctr" fontAlgn="ctr"/>
                      <a:r>
                        <a:rPr lang="es-CO" sz="800" u="none" strike="noStrike">
                          <a:effectLst/>
                        </a:rPr>
                        <a:t>CODIGO </a:t>
                      </a:r>
                      <a:endParaRPr lang="es-CO" sz="800" b="0" i="0" u="none" strike="noStrike">
                        <a:effectLst/>
                        <a:latin typeface="Arial"/>
                      </a:endParaRPr>
                    </a:p>
                  </a:txBody>
                  <a:tcPr marL="5621" marR="5621" marT="5621" marB="0" anchor="ctr"/>
                </a:tc>
                <a:tc hMerge="1">
                  <a:txBody>
                    <a:bodyPr/>
                    <a:lstStyle/>
                    <a:p>
                      <a:endParaRPr lang="es-CO"/>
                    </a:p>
                  </a:txBody>
                  <a:tcPr/>
                </a:tc>
                <a:tc rowSpan="2">
                  <a:txBody>
                    <a:bodyPr/>
                    <a:lstStyle/>
                    <a:p>
                      <a:pPr algn="ctr" fontAlgn="ctr"/>
                      <a:r>
                        <a:rPr lang="es-CO" sz="800" u="none" strike="noStrike" dirty="0">
                          <a:effectLst/>
                        </a:rPr>
                        <a:t>NOMBRE</a:t>
                      </a:r>
                      <a:endParaRPr lang="es-CO" sz="800" b="0" i="0" u="none" strike="noStrike" dirty="0">
                        <a:effectLst/>
                        <a:latin typeface="Arial"/>
                      </a:endParaRPr>
                    </a:p>
                  </a:txBody>
                  <a:tcPr marL="5621" marR="5621" marT="5621" marB="0" anchor="ctr"/>
                </a:tc>
                <a:tc rowSpan="2">
                  <a:txBody>
                    <a:bodyPr/>
                    <a:lstStyle/>
                    <a:p>
                      <a:pPr algn="ctr" fontAlgn="ctr"/>
                      <a:r>
                        <a:rPr lang="es-CO" sz="800" u="none" strike="noStrike">
                          <a:effectLst/>
                        </a:rPr>
                        <a:t> INICIAL </a:t>
                      </a:r>
                      <a:endParaRPr lang="es-CO" sz="800" b="0" i="0" u="none" strike="noStrike">
                        <a:effectLst/>
                        <a:latin typeface="Arial"/>
                      </a:endParaRPr>
                    </a:p>
                  </a:txBody>
                  <a:tcPr marL="5621" marR="5621" marT="5621" marB="0" anchor="ctr"/>
                </a:tc>
                <a:tc rowSpan="2">
                  <a:txBody>
                    <a:bodyPr/>
                    <a:lstStyle/>
                    <a:p>
                      <a:pPr algn="ctr" fontAlgn="ctr"/>
                      <a:r>
                        <a:rPr lang="es-CO" sz="800" u="none" strike="noStrike">
                          <a:effectLst/>
                        </a:rPr>
                        <a:t>ADICION</a:t>
                      </a:r>
                      <a:endParaRPr lang="es-CO" sz="800" b="0" i="0" u="none" strike="noStrike">
                        <a:effectLst/>
                        <a:latin typeface="Arial"/>
                      </a:endParaRPr>
                    </a:p>
                  </a:txBody>
                  <a:tcPr marL="5621" marR="5621" marT="5621" marB="0" anchor="ctr"/>
                </a:tc>
                <a:tc rowSpan="2">
                  <a:txBody>
                    <a:bodyPr/>
                    <a:lstStyle/>
                    <a:p>
                      <a:pPr algn="ctr" fontAlgn="ctr"/>
                      <a:r>
                        <a:rPr lang="es-CO" sz="800" u="none" strike="noStrike">
                          <a:effectLst/>
                        </a:rPr>
                        <a:t>REDUCCION</a:t>
                      </a:r>
                      <a:endParaRPr lang="es-CO" sz="800" b="0" i="0" u="none" strike="noStrike">
                        <a:effectLst/>
                        <a:latin typeface="Arial"/>
                      </a:endParaRPr>
                    </a:p>
                  </a:txBody>
                  <a:tcPr marL="5621" marR="5621" marT="5621" marB="0" anchor="ctr"/>
                </a:tc>
                <a:tc rowSpan="2">
                  <a:txBody>
                    <a:bodyPr/>
                    <a:lstStyle/>
                    <a:p>
                      <a:pPr algn="ctr" fontAlgn="ctr"/>
                      <a:r>
                        <a:rPr lang="es-CO" sz="800" u="none" strike="noStrike">
                          <a:effectLst/>
                        </a:rPr>
                        <a:t>CREDITOS</a:t>
                      </a:r>
                      <a:endParaRPr lang="es-CO" sz="800" b="0" i="0" u="none" strike="noStrike">
                        <a:effectLst/>
                        <a:latin typeface="Arial"/>
                      </a:endParaRPr>
                    </a:p>
                  </a:txBody>
                  <a:tcPr marL="5621" marR="5621" marT="5621" marB="0" anchor="ctr"/>
                </a:tc>
                <a:tc rowSpan="2">
                  <a:txBody>
                    <a:bodyPr/>
                    <a:lstStyle/>
                    <a:p>
                      <a:pPr algn="ctr" fontAlgn="ctr"/>
                      <a:r>
                        <a:rPr lang="es-CO" sz="800" u="none" strike="noStrike">
                          <a:effectLst/>
                        </a:rPr>
                        <a:t>CONTRACREDITOS</a:t>
                      </a:r>
                      <a:endParaRPr lang="es-CO" sz="800" b="0" i="0" u="none" strike="noStrike">
                        <a:effectLst/>
                        <a:latin typeface="Arial"/>
                      </a:endParaRPr>
                    </a:p>
                  </a:txBody>
                  <a:tcPr marL="5621" marR="5621" marT="5621" marB="0" anchor="ctr"/>
                </a:tc>
                <a:tc rowSpan="2">
                  <a:txBody>
                    <a:bodyPr/>
                    <a:lstStyle/>
                    <a:p>
                      <a:pPr algn="ctr" fontAlgn="ctr"/>
                      <a:r>
                        <a:rPr lang="es-CO" sz="800" u="none" strike="noStrike">
                          <a:effectLst/>
                        </a:rPr>
                        <a:t>DEFINITIVO</a:t>
                      </a:r>
                      <a:endParaRPr lang="es-CO" sz="800" b="0" i="0" u="none" strike="noStrike">
                        <a:effectLst/>
                        <a:latin typeface="Arial"/>
                      </a:endParaRPr>
                    </a:p>
                  </a:txBody>
                  <a:tcPr marL="5621" marR="5621" marT="5621" marB="0" anchor="ctr"/>
                </a:tc>
                <a:tc rowSpan="2">
                  <a:txBody>
                    <a:bodyPr/>
                    <a:lstStyle/>
                    <a:p>
                      <a:pPr algn="ctr" fontAlgn="ctr"/>
                      <a:r>
                        <a:rPr lang="es-CO" sz="800" u="none" strike="noStrike">
                          <a:effectLst/>
                        </a:rPr>
                        <a:t>COMPROMETIDO</a:t>
                      </a:r>
                      <a:endParaRPr lang="es-CO" sz="800" b="0" i="0" u="none" strike="noStrike">
                        <a:effectLst/>
                        <a:latin typeface="Arial"/>
                      </a:endParaRPr>
                    </a:p>
                  </a:txBody>
                  <a:tcPr marL="5621" marR="5621" marT="5621" marB="0" anchor="ctr"/>
                </a:tc>
                <a:tc rowSpan="2">
                  <a:txBody>
                    <a:bodyPr/>
                    <a:lstStyle/>
                    <a:p>
                      <a:pPr algn="ctr" fontAlgn="ctr"/>
                      <a:r>
                        <a:rPr lang="es-CO" sz="800" u="none" strike="noStrike">
                          <a:effectLst/>
                        </a:rPr>
                        <a:t>% COMPROMETIDO</a:t>
                      </a:r>
                      <a:endParaRPr lang="es-CO" sz="800" b="0" i="0" u="none" strike="noStrike">
                        <a:effectLst/>
                        <a:latin typeface="Arial"/>
                      </a:endParaRPr>
                    </a:p>
                  </a:txBody>
                  <a:tcPr marL="5621" marR="5621" marT="5621" marB="0" anchor="ct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r h="330462">
                <a:tc>
                  <a:txBody>
                    <a:bodyPr/>
                    <a:lstStyle/>
                    <a:p>
                      <a:pPr algn="ctr" fontAlgn="ctr"/>
                      <a:r>
                        <a:rPr lang="es-CO" sz="800" u="none" strike="noStrike">
                          <a:effectLst/>
                        </a:rPr>
                        <a:t>GRUPO</a:t>
                      </a:r>
                      <a:endParaRPr lang="es-CO" sz="800" b="0" i="0" u="none" strike="noStrike">
                        <a:effectLst/>
                        <a:latin typeface="Arial"/>
                      </a:endParaRPr>
                    </a:p>
                  </a:txBody>
                  <a:tcPr marL="5621" marR="5621" marT="5621" marB="0" anchor="ctr"/>
                </a:tc>
                <a:tc>
                  <a:txBody>
                    <a:bodyPr/>
                    <a:lstStyle/>
                    <a:p>
                      <a:pPr algn="ctr" fontAlgn="ctr"/>
                      <a:r>
                        <a:rPr lang="es-CO" sz="800" u="none" strike="noStrike" dirty="0">
                          <a:effectLst/>
                        </a:rPr>
                        <a:t>SUBGRUPO</a:t>
                      </a:r>
                      <a:endParaRPr lang="es-CO" sz="800" b="0" i="0" u="none" strike="noStrike" dirty="0">
                        <a:effectLst/>
                        <a:latin typeface="Arial"/>
                      </a:endParaRPr>
                    </a:p>
                  </a:txBody>
                  <a:tcPr marL="5621" marR="5621" marT="5621" marB="0" anchor="ct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r h="330462">
                <a:tc>
                  <a:txBody>
                    <a:bodyPr/>
                    <a:lstStyle/>
                    <a:p>
                      <a:pPr algn="r" fontAlgn="b"/>
                      <a:r>
                        <a:rPr lang="es-CO" sz="800" u="none" strike="noStrike">
                          <a:effectLst/>
                        </a:rPr>
                        <a:t>O3</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2008</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HONORARIOS</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r>
              <a:tr h="330462">
                <a:tc>
                  <a:txBody>
                    <a:bodyPr/>
                    <a:lstStyle/>
                    <a:p>
                      <a:pPr algn="r" fontAlgn="b"/>
                      <a:r>
                        <a:rPr lang="es-CO" sz="800" u="none" strike="noStrike">
                          <a:effectLst/>
                        </a:rPr>
                        <a:t>O3</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2103</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COMPRA DE EQUIPOS</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       3.000.000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3.000.000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3.000.000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3.000.000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r>
              <a:tr h="330462">
                <a:tc>
                  <a:txBody>
                    <a:bodyPr/>
                    <a:lstStyle/>
                    <a:p>
                      <a:pPr algn="r" fontAlgn="b"/>
                      <a:r>
                        <a:rPr lang="es-CO" sz="800" u="none" strike="noStrike">
                          <a:effectLst/>
                        </a:rPr>
                        <a:t>O3</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2106</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MATERIALES Y SUMINISTROS</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12.737.728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12.737.728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12.500.000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98,13%</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237.728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1,87%</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12.500.000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r>
              <a:tr h="330462">
                <a:tc>
                  <a:txBody>
                    <a:bodyPr/>
                    <a:lstStyle/>
                    <a:p>
                      <a:pPr algn="r" fontAlgn="b"/>
                      <a:r>
                        <a:rPr lang="es-CO" sz="800" u="none" strike="noStrike">
                          <a:effectLst/>
                        </a:rPr>
                        <a:t>O3</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2107</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MANTENIMIENTO</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10.000.000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10.000.000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10.000.000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10.000.000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r>
              <a:tr h="330462">
                <a:tc>
                  <a:txBody>
                    <a:bodyPr/>
                    <a:lstStyle/>
                    <a:p>
                      <a:pPr algn="r" fontAlgn="b"/>
                      <a:r>
                        <a:rPr lang="es-CO" sz="800" u="none" strike="noStrike">
                          <a:effectLst/>
                        </a:rPr>
                        <a:t>O3</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2111</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SEGUROS</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0,00%</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r>
              <a:tr h="330462">
                <a:tc>
                  <a:txBody>
                    <a:bodyPr/>
                    <a:lstStyle/>
                    <a:p>
                      <a:pPr algn="r" fontAlgn="b"/>
                      <a:r>
                        <a:rPr lang="es-CO" sz="800" u="none" strike="noStrike">
                          <a:effectLst/>
                        </a:rPr>
                        <a:t>O3</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2124</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GASTOS FINANCIEROS</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100.000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95.831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195.831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102.000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52,09%</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93.831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47,91%</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         102.000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100%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r>
              <a:tr h="330462">
                <a:tc>
                  <a:txBody>
                    <a:bodyPr/>
                    <a:lstStyle/>
                    <a:p>
                      <a:pPr algn="r" fontAlgn="b"/>
                      <a:r>
                        <a:rPr lang="es-CO" sz="800" u="none" strike="noStrike">
                          <a:effectLst/>
                        </a:rPr>
                        <a:t>O3</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2109</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IMPRESOS Y PUBLICACIONES</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100%</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r>
              <a:tr h="330462">
                <a:tc>
                  <a:txBody>
                    <a:bodyPr/>
                    <a:lstStyle/>
                    <a:p>
                      <a:pPr algn="r" fontAlgn="b"/>
                      <a:r>
                        <a:rPr lang="es-CO" sz="800" u="none" strike="noStrike">
                          <a:effectLst/>
                        </a:rPr>
                        <a:t>O3</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2191</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EVENTOS CULTURALES</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100,00%</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r" fontAlgn="b"/>
                      <a:r>
                        <a:rPr lang="es-CO" sz="800" u="none" strike="noStrike" dirty="0">
                          <a:effectLst/>
                        </a:rPr>
                        <a:t>100%</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                  -       </a:t>
                      </a:r>
                      <a:endParaRPr lang="es-CO" sz="800" b="0" i="0" u="none" strike="noStrike" dirty="0">
                        <a:effectLst/>
                        <a:latin typeface="Arial"/>
                      </a:endParaRPr>
                    </a:p>
                  </a:txBody>
                  <a:tcPr marL="5621" marR="5621" marT="5621" marB="0" anchor="b"/>
                </a:tc>
              </a:tr>
              <a:tr h="330462">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dirty="0">
                          <a:effectLst/>
                        </a:rPr>
                        <a:t> </a:t>
                      </a:r>
                      <a:endParaRPr lang="es-CO" sz="800" b="0" i="0" u="none" strike="noStrike" dirty="0">
                        <a:effectLst/>
                        <a:latin typeface="Arial"/>
                      </a:endParaRPr>
                    </a:p>
                  </a:txBody>
                  <a:tcPr marL="5621" marR="5621" marT="5621" marB="0" anchor="b"/>
                </a:tc>
                <a:tc>
                  <a:txBody>
                    <a:bodyPr/>
                    <a:lstStyle/>
                    <a:p>
                      <a:pPr algn="l" fontAlgn="b"/>
                      <a:r>
                        <a:rPr lang="es-CO" sz="800" u="none" strike="noStrike" dirty="0">
                          <a:effectLst/>
                        </a:rPr>
                        <a:t> </a:t>
                      </a:r>
                      <a:endParaRPr lang="es-CO" sz="800" b="0" i="0" u="none" strike="noStrike" dirty="0">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r>
              <a:tr h="330462">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dirty="0">
                          <a:effectLst/>
                        </a:rPr>
                        <a:t> </a:t>
                      </a:r>
                      <a:endParaRPr lang="es-CO" sz="800" b="0" i="0" u="none" strike="noStrike" dirty="0">
                        <a:effectLst/>
                        <a:latin typeface="Arial"/>
                      </a:endParaRPr>
                    </a:p>
                  </a:txBody>
                  <a:tcPr marL="5621" marR="5621" marT="5621" marB="0" anchor="b"/>
                </a:tc>
                <a:tc>
                  <a:txBody>
                    <a:bodyPr/>
                    <a:lstStyle/>
                    <a:p>
                      <a:pPr algn="l" fontAlgn="b"/>
                      <a:r>
                        <a:rPr lang="es-CO" sz="800" u="none" strike="noStrike" dirty="0">
                          <a:effectLst/>
                        </a:rPr>
                        <a:t> </a:t>
                      </a:r>
                      <a:endParaRPr lang="es-CO" sz="800" b="0" i="0" u="none" strike="noStrike" dirty="0">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r>
              <a:tr h="660930">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dirty="0">
                          <a:effectLst/>
                        </a:rPr>
                        <a:t> </a:t>
                      </a:r>
                      <a:endParaRPr lang="es-CO" sz="800" b="0" i="0" u="none" strike="noStrike" dirty="0">
                        <a:effectLst/>
                        <a:latin typeface="Arial"/>
                      </a:endParaRPr>
                    </a:p>
                  </a:txBody>
                  <a:tcPr marL="5621" marR="5621" marT="5621" marB="0" anchor="b"/>
                </a:tc>
                <a:tc>
                  <a:txBody>
                    <a:bodyPr/>
                    <a:lstStyle/>
                    <a:p>
                      <a:pPr algn="l" fontAlgn="b"/>
                      <a:r>
                        <a:rPr lang="es-CO" sz="800" u="none" strike="noStrike" dirty="0">
                          <a:effectLst/>
                        </a:rPr>
                        <a:t> </a:t>
                      </a:r>
                      <a:endParaRPr lang="es-CO" sz="800" b="0" i="0" u="none" strike="noStrike" dirty="0">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r>
              <a:tr h="330462">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dirty="0">
                          <a:effectLst/>
                        </a:rPr>
                        <a:t> </a:t>
                      </a:r>
                      <a:endParaRPr lang="es-CO" sz="800" b="0" i="0" u="none" strike="noStrike" dirty="0">
                        <a:effectLst/>
                        <a:latin typeface="Arial"/>
                      </a:endParaRPr>
                    </a:p>
                  </a:txBody>
                  <a:tcPr marL="5621" marR="5621" marT="5621" marB="0" anchor="b"/>
                </a:tc>
                <a:tc>
                  <a:txBody>
                    <a:bodyPr/>
                    <a:lstStyle/>
                    <a:p>
                      <a:pPr algn="l" fontAlgn="b"/>
                      <a:r>
                        <a:rPr lang="es-CO" sz="800" u="none" strike="noStrike" dirty="0">
                          <a:effectLst/>
                        </a:rPr>
                        <a:t> </a:t>
                      </a:r>
                      <a:endParaRPr lang="es-CO" sz="800" b="0" i="0" u="none" strike="noStrike" dirty="0">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a:t>
                      </a:r>
                      <a:endParaRPr lang="es-CO" sz="800" b="0" i="0" u="none" strike="noStrike">
                        <a:effectLst/>
                        <a:latin typeface="Arial"/>
                      </a:endParaRPr>
                    </a:p>
                  </a:txBody>
                  <a:tcPr marL="5621" marR="5621" marT="5621" marB="0" anchor="b"/>
                </a:tc>
              </a:tr>
              <a:tr h="330462">
                <a:tc gridSpan="3">
                  <a:txBody>
                    <a:bodyPr/>
                    <a:lstStyle/>
                    <a:p>
                      <a:pPr algn="ctr" fontAlgn="b"/>
                      <a:r>
                        <a:rPr lang="es-CO" sz="800" u="none" strike="noStrike">
                          <a:effectLst/>
                        </a:rPr>
                        <a:t>TOTAL</a:t>
                      </a:r>
                      <a:endParaRPr lang="es-CO" sz="800" b="0" i="0" u="none" strike="noStrike">
                        <a:effectLst/>
                        <a:latin typeface="Arial"/>
                      </a:endParaRPr>
                    </a:p>
                  </a:txBody>
                  <a:tcPr marL="5621" marR="5621" marT="5621" marB="0" anchor="b"/>
                </a:tc>
                <a:tc hMerge="1">
                  <a:txBody>
                    <a:bodyPr/>
                    <a:lstStyle/>
                    <a:p>
                      <a:endParaRPr lang="es-CO"/>
                    </a:p>
                  </a:txBody>
                  <a:tcPr/>
                </a:tc>
                <a:tc hMerge="1">
                  <a:txBody>
                    <a:bodyPr/>
                    <a:lstStyle/>
                    <a:p>
                      <a:endParaRPr lang="es-CO"/>
                    </a:p>
                  </a:txBody>
                  <a:tcPr/>
                </a:tc>
                <a:tc>
                  <a:txBody>
                    <a:bodyPr/>
                    <a:lstStyle/>
                    <a:p>
                      <a:pPr algn="l" fontAlgn="b"/>
                      <a:r>
                        <a:rPr lang="es-CO" sz="800" u="none" strike="noStrike">
                          <a:effectLst/>
                        </a:rPr>
                        <a:t>              100.000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25.833.559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25.933.559     </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25.602.000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98,72%</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331.559     </a:t>
                      </a:r>
                      <a:endParaRPr lang="es-CO" sz="800" b="0" i="0" u="none" strike="noStrike">
                        <a:effectLst/>
                        <a:latin typeface="Arial"/>
                      </a:endParaRPr>
                    </a:p>
                  </a:txBody>
                  <a:tcPr marL="5621" marR="5621" marT="5621" marB="0" anchor="b"/>
                </a:tc>
                <a:tc>
                  <a:txBody>
                    <a:bodyPr/>
                    <a:lstStyle/>
                    <a:p>
                      <a:pPr algn="r" fontAlgn="b"/>
                      <a:r>
                        <a:rPr lang="es-CO" sz="800" u="none" strike="noStrike">
                          <a:effectLst/>
                        </a:rPr>
                        <a:t>1,28%</a:t>
                      </a:r>
                      <a:endParaRPr lang="es-CO" sz="800" b="0" i="0" u="none" strike="noStrike">
                        <a:effectLst/>
                        <a:latin typeface="Arial"/>
                      </a:endParaRPr>
                    </a:p>
                  </a:txBody>
                  <a:tcPr marL="5621" marR="5621" marT="5621" marB="0" anchor="b"/>
                </a:tc>
                <a:tc>
                  <a:txBody>
                    <a:bodyPr/>
                    <a:lstStyle/>
                    <a:p>
                      <a:pPr algn="l" fontAlgn="b"/>
                      <a:r>
                        <a:rPr lang="es-CO" sz="800" u="none" strike="noStrike">
                          <a:effectLst/>
                        </a:rPr>
                        <a:t>               -       </a:t>
                      </a:r>
                      <a:endParaRPr lang="es-CO" sz="800" b="0" i="0" u="none" strike="noStrike">
                        <a:effectLst/>
                        <a:latin typeface="Arial"/>
                      </a:endParaRPr>
                    </a:p>
                  </a:txBody>
                  <a:tcPr marL="5621" marR="5621" marT="5621" marB="0" anchor="b"/>
                </a:tc>
                <a:tc>
                  <a:txBody>
                    <a:bodyPr/>
                    <a:lstStyle/>
                    <a:p>
                      <a:pPr algn="l" fontAlgn="b"/>
                      <a:r>
                        <a:rPr lang="es-CO" sz="800" u="none" strike="noStrike" dirty="0">
                          <a:effectLst/>
                        </a:rPr>
                        <a:t>    25.602.000     </a:t>
                      </a:r>
                      <a:endParaRPr lang="es-CO" sz="800" b="0" i="0" u="none" strike="noStrike" dirty="0">
                        <a:effectLst/>
                        <a:latin typeface="Arial"/>
                      </a:endParaRPr>
                    </a:p>
                  </a:txBody>
                  <a:tcPr marL="5621" marR="5621" marT="5621" marB="0" anchor="b"/>
                </a:tc>
                <a:tc>
                  <a:txBody>
                    <a:bodyPr/>
                    <a:lstStyle/>
                    <a:p>
                      <a:pPr algn="r" fontAlgn="b"/>
                      <a:r>
                        <a:rPr lang="es-CO" sz="800" u="none" strike="noStrike" dirty="0">
                          <a:effectLst/>
                        </a:rPr>
                        <a:t>100%</a:t>
                      </a:r>
                      <a:endParaRPr lang="es-CO" sz="800" b="0" i="0" u="none" strike="noStrike" dirty="0">
                        <a:effectLst/>
                        <a:latin typeface="Arial"/>
                      </a:endParaRPr>
                    </a:p>
                  </a:txBody>
                  <a:tcPr marL="5621" marR="5621" marT="5621" marB="0" anchor="b"/>
                </a:tc>
                <a:tc>
                  <a:txBody>
                    <a:bodyPr/>
                    <a:lstStyle/>
                    <a:p>
                      <a:pPr algn="l" fontAlgn="b"/>
                      <a:r>
                        <a:rPr lang="es-CO" sz="800" u="none" strike="noStrike" dirty="0">
                          <a:effectLst/>
                        </a:rPr>
                        <a:t>                  -       </a:t>
                      </a:r>
                      <a:endParaRPr lang="es-CO" sz="800" b="0" i="0" u="none" strike="noStrike" dirty="0">
                        <a:effectLst/>
                        <a:latin typeface="Arial"/>
                      </a:endParaRPr>
                    </a:p>
                  </a:txBody>
                  <a:tcPr marL="5621" marR="5621" marT="5621" marB="0" anchor="b"/>
                </a:tc>
              </a:tr>
            </a:tbl>
          </a:graphicData>
        </a:graphic>
      </p:graphicFrame>
    </p:spTree>
    <p:extLst>
      <p:ext uri="{BB962C8B-B14F-4D97-AF65-F5344CB8AC3E}">
        <p14:creationId xmlns:p14="http://schemas.microsoft.com/office/powerpoint/2010/main" val="454343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48502" y="796451"/>
            <a:ext cx="7766936" cy="1646302"/>
          </a:xfrm>
        </p:spPr>
        <p:txBody>
          <a:bodyPr/>
          <a:lstStyle/>
          <a:p>
            <a:pPr algn="ctr"/>
            <a:r>
              <a:rPr lang="es-CO" dirty="0" smtClean="0"/>
              <a:t>GRACIAS..!! </a:t>
            </a:r>
            <a:endParaRPr lang="es-ES" dirty="0"/>
          </a:p>
        </p:txBody>
      </p:sp>
      <p:sp>
        <p:nvSpPr>
          <p:cNvPr id="3" name="Subtítulo 2"/>
          <p:cNvSpPr>
            <a:spLocks noGrp="1"/>
          </p:cNvSpPr>
          <p:nvPr>
            <p:ph type="subTitle" idx="1"/>
          </p:nvPr>
        </p:nvSpPr>
        <p:spPr>
          <a:xfrm>
            <a:off x="346841" y="3199495"/>
            <a:ext cx="10641723" cy="1096899"/>
          </a:xfrm>
        </p:spPr>
        <p:txBody>
          <a:bodyPr>
            <a:noAutofit/>
          </a:bodyPr>
          <a:lstStyle/>
          <a:p>
            <a:pPr algn="ctr"/>
            <a:r>
              <a:rPr lang="es-CO" sz="5400" dirty="0" smtClean="0">
                <a:solidFill>
                  <a:srgbClr val="00B0F0"/>
                </a:solidFill>
              </a:rPr>
              <a:t>FREDY GUILLERMO SOLAR ALEAN</a:t>
            </a:r>
          </a:p>
          <a:p>
            <a:pPr algn="ctr"/>
            <a:r>
              <a:rPr lang="es-CO" sz="5400" dirty="0" smtClean="0">
                <a:solidFill>
                  <a:srgbClr val="00B0F0"/>
                </a:solidFill>
              </a:rPr>
              <a:t>DIRECTOR</a:t>
            </a:r>
            <a:endParaRPr lang="es-ES" sz="5400" dirty="0">
              <a:solidFill>
                <a:srgbClr val="00B0F0"/>
              </a:solidFill>
            </a:endParaRPr>
          </a:p>
        </p:txBody>
      </p:sp>
    </p:spTree>
    <p:extLst>
      <p:ext uri="{BB962C8B-B14F-4D97-AF65-F5344CB8AC3E}">
        <p14:creationId xmlns:p14="http://schemas.microsoft.com/office/powerpoint/2010/main" val="214029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43100" y="952500"/>
            <a:ext cx="8477250" cy="4955203"/>
          </a:xfrm>
          <a:prstGeom prst="rect">
            <a:avLst/>
          </a:prstGeom>
          <a:noFill/>
        </p:spPr>
        <p:txBody>
          <a:bodyPr wrap="square" rtlCol="0">
            <a:spAutoFit/>
          </a:bodyPr>
          <a:lstStyle/>
          <a:p>
            <a:pPr algn="ctr"/>
            <a:r>
              <a:rPr lang="es-CO" sz="3600" dirty="0" smtClean="0">
                <a:solidFill>
                  <a:schemeClr val="accent4"/>
                </a:solidFill>
                <a:latin typeface="Arial" panose="020B0604020202020204" pitchFamily="34" charset="0"/>
                <a:cs typeface="Arial" panose="020B0604020202020204" pitchFamily="34" charset="0"/>
              </a:rPr>
              <a:t>CENTRO EDUCATIVO LAS CRUCES</a:t>
            </a:r>
          </a:p>
          <a:p>
            <a:pPr algn="ctr"/>
            <a:endParaRPr lang="es-CO" sz="3600" dirty="0">
              <a:latin typeface="Arial" panose="020B0604020202020204" pitchFamily="34" charset="0"/>
              <a:cs typeface="Arial" panose="020B0604020202020204" pitchFamily="34" charset="0"/>
            </a:endParaRPr>
          </a:p>
          <a:p>
            <a:pPr algn="ctr"/>
            <a:r>
              <a:rPr lang="es-CO" sz="3600" dirty="0" smtClean="0">
                <a:latin typeface="Arial" panose="020B0604020202020204" pitchFamily="34" charset="0"/>
                <a:cs typeface="Arial" panose="020B0604020202020204" pitchFamily="34" charset="0"/>
              </a:rPr>
              <a:t>Informe de Gestión</a:t>
            </a:r>
          </a:p>
          <a:p>
            <a:pPr algn="ctr"/>
            <a:endParaRPr lang="es-CO" sz="3600" dirty="0">
              <a:latin typeface="Arial" panose="020B0604020202020204" pitchFamily="34" charset="0"/>
              <a:cs typeface="Arial" panose="020B0604020202020204" pitchFamily="34" charset="0"/>
            </a:endParaRPr>
          </a:p>
          <a:p>
            <a:pPr algn="ctr"/>
            <a:r>
              <a:rPr lang="es-CO" sz="3600" dirty="0" smtClean="0">
                <a:latin typeface="Arial" panose="020B0604020202020204" pitchFamily="34" charset="0"/>
                <a:cs typeface="Arial" panose="020B0604020202020204" pitchFamily="34" charset="0"/>
              </a:rPr>
              <a:t>Túchin, Córdoba</a:t>
            </a:r>
          </a:p>
          <a:p>
            <a:pPr algn="ctr"/>
            <a:endParaRPr lang="es-CO" sz="3600" dirty="0">
              <a:latin typeface="Arial" panose="020B0604020202020204" pitchFamily="34" charset="0"/>
              <a:cs typeface="Arial" panose="020B0604020202020204" pitchFamily="34" charset="0"/>
            </a:endParaRPr>
          </a:p>
          <a:p>
            <a:pPr algn="ctr"/>
            <a:r>
              <a:rPr lang="es-CO" sz="3600" dirty="0" smtClean="0">
                <a:latin typeface="Arial" panose="020B0604020202020204" pitchFamily="34" charset="0"/>
                <a:cs typeface="Arial" panose="020B0604020202020204" pitchFamily="34" charset="0"/>
              </a:rPr>
              <a:t>2017</a:t>
            </a:r>
          </a:p>
          <a:p>
            <a:pPr algn="ctr"/>
            <a:endParaRPr lang="es-CO" sz="3200" dirty="0">
              <a:latin typeface="Arial" panose="020B0604020202020204" pitchFamily="34" charset="0"/>
              <a:cs typeface="Arial" panose="020B0604020202020204" pitchFamily="34" charset="0"/>
            </a:endParaRPr>
          </a:p>
          <a:p>
            <a:pPr algn="ct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645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04950" y="476250"/>
            <a:ext cx="9201150" cy="646331"/>
          </a:xfrm>
          <a:prstGeom prst="rect">
            <a:avLst/>
          </a:prstGeom>
          <a:noFill/>
        </p:spPr>
        <p:txBody>
          <a:bodyPr wrap="square" rtlCol="0">
            <a:spAutoFit/>
          </a:bodyPr>
          <a:lstStyle/>
          <a:p>
            <a:r>
              <a:rPr lang="es-CO" sz="3600" dirty="0" smtClean="0">
                <a:latin typeface="Arial" panose="020B0604020202020204" pitchFamily="34" charset="0"/>
                <a:cs typeface="Arial" panose="020B0604020202020204" pitchFamily="34" charset="0"/>
              </a:rPr>
              <a:t>CENTRO EDUCATIVO LAS CRUCES</a:t>
            </a:r>
            <a:endParaRPr lang="es-CO" sz="3600" dirty="0">
              <a:latin typeface="Arial" panose="020B0604020202020204" pitchFamily="34" charset="0"/>
              <a:cs typeface="Arial" panose="020B0604020202020204" pitchFamily="34" charset="0"/>
            </a:endParaRPr>
          </a:p>
        </p:txBody>
      </p:sp>
      <p:sp>
        <p:nvSpPr>
          <p:cNvPr id="5" name="Rectángulo 4"/>
          <p:cNvSpPr/>
          <p:nvPr/>
        </p:nvSpPr>
        <p:spPr>
          <a:xfrm>
            <a:off x="1504950" y="1305342"/>
            <a:ext cx="8743950" cy="3970318"/>
          </a:xfrm>
          <a:prstGeom prst="rect">
            <a:avLst/>
          </a:prstGeom>
        </p:spPr>
        <p:txBody>
          <a:bodyPr wrap="square">
            <a:spAutoFit/>
          </a:bodyPr>
          <a:lstStyle/>
          <a:p>
            <a:r>
              <a:rPr lang="es-CO" dirty="0" smtClean="0"/>
              <a:t>ENTIDAD TERRITORIAL: Córdoba.</a:t>
            </a:r>
          </a:p>
          <a:p>
            <a:r>
              <a:rPr lang="es-CO" dirty="0" smtClean="0"/>
              <a:t>MUNICIPIO: Túchin.</a:t>
            </a:r>
          </a:p>
          <a:p>
            <a:r>
              <a:rPr lang="es-CO" dirty="0" smtClean="0"/>
              <a:t>DEPARTAMENTO: Córdoba.</a:t>
            </a:r>
          </a:p>
          <a:p>
            <a:r>
              <a:rPr lang="es-CO" dirty="0" smtClean="0"/>
              <a:t>DIRECCION: Comunidad las cruces</a:t>
            </a:r>
          </a:p>
          <a:p>
            <a:r>
              <a:rPr lang="es-CO" dirty="0" smtClean="0"/>
              <a:t>MODALIDAD: Académica</a:t>
            </a:r>
          </a:p>
          <a:p>
            <a:r>
              <a:rPr lang="es-CO" dirty="0" smtClean="0"/>
              <a:t>NATURALEZA: Oficial</a:t>
            </a:r>
          </a:p>
          <a:p>
            <a:r>
              <a:rPr lang="es-CO" dirty="0" smtClean="0"/>
              <a:t>CALENDARIO: A</a:t>
            </a:r>
          </a:p>
          <a:p>
            <a:r>
              <a:rPr lang="es-CO" dirty="0" smtClean="0"/>
              <a:t>JORNADA: Mañana</a:t>
            </a:r>
          </a:p>
          <a:p>
            <a:r>
              <a:rPr lang="es-CO" dirty="0" smtClean="0"/>
              <a:t>CARÁCTER: Mixto </a:t>
            </a:r>
          </a:p>
          <a:p>
            <a:r>
              <a:rPr lang="es-CO" dirty="0" smtClean="0"/>
              <a:t>RESOLUCION DE APROBACION DE GRADOS Y NIVELES: </a:t>
            </a:r>
            <a:r>
              <a:rPr lang="es-ES" dirty="0"/>
              <a:t>Resolución N° 403 de 20 de septiembre de </a:t>
            </a:r>
            <a:r>
              <a:rPr lang="es-ES" dirty="0" smtClean="0"/>
              <a:t>2011.</a:t>
            </a:r>
            <a:endParaRPr lang="es-CO" dirty="0" smtClean="0"/>
          </a:p>
          <a:p>
            <a:r>
              <a:rPr lang="es-CO" dirty="0" smtClean="0"/>
              <a:t>NIVELES: Preescolar, Básica primaria</a:t>
            </a:r>
          </a:p>
          <a:p>
            <a:r>
              <a:rPr lang="es-CO" dirty="0" smtClean="0"/>
              <a:t>EMAIL: </a:t>
            </a:r>
            <a:r>
              <a:rPr lang="es-CO" dirty="0" smtClean="0">
                <a:solidFill>
                  <a:schemeClr val="tx1"/>
                </a:solidFill>
              </a:rPr>
              <a:t> ee_22367000019101@hotmail.com </a:t>
            </a:r>
          </a:p>
          <a:p>
            <a:r>
              <a:rPr lang="es-CO" dirty="0" smtClean="0"/>
              <a:t>CELULAR : 3107004443</a:t>
            </a:r>
            <a:endParaRPr lang="es-CO" dirty="0"/>
          </a:p>
        </p:txBody>
      </p:sp>
    </p:spTree>
    <p:extLst>
      <p:ext uri="{BB962C8B-B14F-4D97-AF65-F5344CB8AC3E}">
        <p14:creationId xmlns:p14="http://schemas.microsoft.com/office/powerpoint/2010/main" val="804249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05182" y="301870"/>
            <a:ext cx="8763000" cy="584775"/>
          </a:xfrm>
          <a:prstGeom prst="rect">
            <a:avLst/>
          </a:prstGeom>
          <a:noFill/>
        </p:spPr>
        <p:txBody>
          <a:bodyPr wrap="square" rtlCol="0">
            <a:spAutoFit/>
          </a:bodyPr>
          <a:lstStyle/>
          <a:p>
            <a:pPr algn="ctr"/>
            <a:r>
              <a:rPr lang="es-CO" sz="3200" dirty="0" smtClean="0">
                <a:latin typeface="Arial" panose="020B0604020202020204" pitchFamily="34" charset="0"/>
                <a:cs typeface="Arial" panose="020B0604020202020204" pitchFamily="34" charset="0"/>
              </a:rPr>
              <a:t>CENTRO EDUCATIVO LAS CRUCES</a:t>
            </a:r>
            <a:endParaRPr lang="es-CO" sz="3200" dirty="0">
              <a:latin typeface="Arial" panose="020B0604020202020204" pitchFamily="34" charset="0"/>
              <a:cs typeface="Arial" panose="020B0604020202020204" pitchFamily="34" charset="0"/>
            </a:endParaRPr>
          </a:p>
        </p:txBody>
      </p:sp>
      <p:sp>
        <p:nvSpPr>
          <p:cNvPr id="6" name="Rectángulo 5"/>
          <p:cNvSpPr/>
          <p:nvPr/>
        </p:nvSpPr>
        <p:spPr>
          <a:xfrm>
            <a:off x="1432853" y="1164134"/>
            <a:ext cx="8686800" cy="5693866"/>
          </a:xfrm>
          <a:prstGeom prst="rect">
            <a:avLst/>
          </a:prstGeom>
        </p:spPr>
        <p:txBody>
          <a:bodyPr wrap="square">
            <a:spAutoFit/>
          </a:bodyPr>
          <a:lstStyle/>
          <a:p>
            <a:pPr algn="just"/>
            <a:r>
              <a:rPr lang="es-CO" sz="2800" dirty="0" smtClean="0"/>
              <a:t>El Centro Educativo Las Cruces inicio en el año 2002 con cinco sedes mediante Resolución 001392 de 20 de septiembre de 2002, emanada de la Secretaría de Educación Departamental. </a:t>
            </a:r>
          </a:p>
          <a:p>
            <a:pPr algn="just"/>
            <a:r>
              <a:rPr lang="es-CO" sz="2800" dirty="0" smtClean="0"/>
              <a:t>En el año 2017 se registra una matricula de 772 estudiantes, distribuidos de la siguiente forma: en la Sede las cruces 210 estudiantes en Preescolar y Primaria, en la Sede Arauca 238  estudiantes de Preescolar y Primaria, en la sede las Peñas 41 estudiantes en primaria, en la sede el Piñal 133 estudiantes en preescolar y básica primaria, en la sede Esmeralda Sur 150 estudiantes en preescolar y básica primaria.</a:t>
            </a:r>
            <a:endParaRPr lang="es-CO" sz="2800" dirty="0"/>
          </a:p>
        </p:txBody>
      </p:sp>
    </p:spTree>
    <p:extLst>
      <p:ext uri="{BB962C8B-B14F-4D97-AF65-F5344CB8AC3E}">
        <p14:creationId xmlns:p14="http://schemas.microsoft.com/office/powerpoint/2010/main" val="3149467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19250" y="448992"/>
            <a:ext cx="8553450" cy="646331"/>
          </a:xfrm>
          <a:prstGeom prst="rect">
            <a:avLst/>
          </a:prstGeom>
          <a:noFill/>
        </p:spPr>
        <p:txBody>
          <a:bodyPr wrap="square" rtlCol="0">
            <a:spAutoFit/>
          </a:bodyPr>
          <a:lstStyle/>
          <a:p>
            <a:pPr algn="ctr"/>
            <a:r>
              <a:rPr lang="es-CO" b="1" dirty="0" smtClean="0">
                <a:latin typeface="Arial" panose="020B0604020202020204" pitchFamily="34" charset="0"/>
                <a:cs typeface="Arial" panose="020B0604020202020204" pitchFamily="34" charset="0"/>
              </a:rPr>
              <a:t>CENTRO EDUCATIVO LAS CRUCES Y SUS</a:t>
            </a:r>
          </a:p>
          <a:p>
            <a:pPr algn="ctr"/>
            <a:r>
              <a:rPr lang="es-CO" b="1" dirty="0" smtClean="0">
                <a:latin typeface="Arial" panose="020B0604020202020204" pitchFamily="34" charset="0"/>
                <a:cs typeface="Arial" panose="020B0604020202020204" pitchFamily="34" charset="0"/>
              </a:rPr>
              <a:t>SEDES</a:t>
            </a:r>
            <a:endParaRPr lang="es-CO" b="1" dirty="0">
              <a:latin typeface="Arial" panose="020B0604020202020204" pitchFamily="34" charset="0"/>
              <a:cs typeface="Arial" panose="020B0604020202020204" pitchFamily="34" charset="0"/>
            </a:endParaRPr>
          </a:p>
        </p:txBody>
      </p:sp>
      <p:sp>
        <p:nvSpPr>
          <p:cNvPr id="5" name="CuadroTexto 4"/>
          <p:cNvSpPr txBox="1"/>
          <p:nvPr/>
        </p:nvSpPr>
        <p:spPr>
          <a:xfrm>
            <a:off x="933450" y="1003297"/>
            <a:ext cx="2667000" cy="461665"/>
          </a:xfrm>
          <a:prstGeom prst="rect">
            <a:avLst/>
          </a:prstGeom>
          <a:noFill/>
        </p:spPr>
        <p:txBody>
          <a:bodyPr wrap="square" rtlCol="0">
            <a:spAutoFit/>
          </a:bodyPr>
          <a:lstStyle/>
          <a:p>
            <a:r>
              <a:rPr lang="es-CO" sz="2400" dirty="0" smtClean="0">
                <a:latin typeface="Arial" panose="020B0604020202020204" pitchFamily="34" charset="0"/>
                <a:cs typeface="Arial" panose="020B0604020202020204" pitchFamily="34" charset="0"/>
              </a:rPr>
              <a:t>Las Cruces</a:t>
            </a:r>
            <a:endParaRPr lang="es-CO" sz="2400" dirty="0">
              <a:latin typeface="Arial" panose="020B0604020202020204" pitchFamily="34" charset="0"/>
              <a:cs typeface="Arial" panose="020B0604020202020204" pitchFamily="34" charset="0"/>
            </a:endParaRPr>
          </a:p>
        </p:txBody>
      </p:sp>
      <p:sp>
        <p:nvSpPr>
          <p:cNvPr id="6" name="CuadroTexto 5"/>
          <p:cNvSpPr txBox="1"/>
          <p:nvPr/>
        </p:nvSpPr>
        <p:spPr>
          <a:xfrm>
            <a:off x="4512502" y="1045501"/>
            <a:ext cx="3086100" cy="461665"/>
          </a:xfrm>
          <a:prstGeom prst="rect">
            <a:avLst/>
          </a:prstGeom>
          <a:noFill/>
        </p:spPr>
        <p:txBody>
          <a:bodyPr wrap="square" rtlCol="0">
            <a:spAutoFit/>
          </a:bodyPr>
          <a:lstStyle/>
          <a:p>
            <a:r>
              <a:rPr lang="es-CO" sz="2400" dirty="0" smtClean="0">
                <a:latin typeface="Arial" panose="020B0604020202020204" pitchFamily="34" charset="0"/>
                <a:cs typeface="Arial" panose="020B0604020202020204" pitchFamily="34" charset="0"/>
              </a:rPr>
              <a:t>Arauca</a:t>
            </a:r>
            <a:endParaRPr lang="es-CO" sz="2400" dirty="0">
              <a:latin typeface="Arial" panose="020B0604020202020204" pitchFamily="34" charset="0"/>
              <a:cs typeface="Arial" panose="020B0604020202020204" pitchFamily="34" charset="0"/>
            </a:endParaRPr>
          </a:p>
        </p:txBody>
      </p:sp>
      <p:sp>
        <p:nvSpPr>
          <p:cNvPr id="7" name="CuadroTexto 6"/>
          <p:cNvSpPr txBox="1"/>
          <p:nvPr/>
        </p:nvSpPr>
        <p:spPr>
          <a:xfrm>
            <a:off x="7957782" y="1045501"/>
            <a:ext cx="2990850" cy="461665"/>
          </a:xfrm>
          <a:prstGeom prst="rect">
            <a:avLst/>
          </a:prstGeom>
          <a:noFill/>
        </p:spPr>
        <p:txBody>
          <a:bodyPr wrap="square" rtlCol="0">
            <a:spAutoFit/>
          </a:bodyPr>
          <a:lstStyle/>
          <a:p>
            <a:r>
              <a:rPr lang="es-CO" sz="2400" dirty="0" smtClean="0">
                <a:latin typeface="Arial" panose="020B0604020202020204" pitchFamily="34" charset="0"/>
                <a:cs typeface="Arial" panose="020B0604020202020204" pitchFamily="34" charset="0"/>
              </a:rPr>
              <a:t>El Piñal</a:t>
            </a:r>
            <a:endParaRPr lang="es-CO" sz="24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447" y="1445034"/>
            <a:ext cx="3023679" cy="2335137"/>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851" y="1445034"/>
            <a:ext cx="3113516" cy="233513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4725" y="1445035"/>
            <a:ext cx="3127570" cy="2345678"/>
          </a:xfrm>
          <a:prstGeom prst="rect">
            <a:avLst/>
          </a:prstGeom>
        </p:spPr>
      </p:pic>
      <p:sp>
        <p:nvSpPr>
          <p:cNvPr id="10" name="CuadroTexto 9"/>
          <p:cNvSpPr txBox="1"/>
          <p:nvPr/>
        </p:nvSpPr>
        <p:spPr>
          <a:xfrm>
            <a:off x="2289811" y="3926409"/>
            <a:ext cx="3086100" cy="461665"/>
          </a:xfrm>
          <a:prstGeom prst="rect">
            <a:avLst/>
          </a:prstGeom>
          <a:noFill/>
        </p:spPr>
        <p:txBody>
          <a:bodyPr wrap="square" rtlCol="0">
            <a:spAutoFit/>
          </a:bodyPr>
          <a:lstStyle/>
          <a:p>
            <a:r>
              <a:rPr lang="es-CO" sz="2400" dirty="0" smtClean="0">
                <a:latin typeface="Arial" panose="020B0604020202020204" pitchFamily="34" charset="0"/>
                <a:cs typeface="Arial" panose="020B0604020202020204" pitchFamily="34" charset="0"/>
              </a:rPr>
              <a:t>Esmeralda Sur</a:t>
            </a:r>
            <a:endParaRPr lang="es-CO" sz="2400" dirty="0">
              <a:latin typeface="Arial" panose="020B0604020202020204" pitchFamily="34" charset="0"/>
              <a:cs typeface="Arial" panose="020B0604020202020204" pitchFamily="34" charset="0"/>
            </a:endParaRPr>
          </a:p>
        </p:txBody>
      </p:sp>
      <p:sp>
        <p:nvSpPr>
          <p:cNvPr id="11" name="CuadroTexto 10"/>
          <p:cNvSpPr txBox="1"/>
          <p:nvPr/>
        </p:nvSpPr>
        <p:spPr>
          <a:xfrm>
            <a:off x="6579154" y="3926409"/>
            <a:ext cx="2990850" cy="461665"/>
          </a:xfrm>
          <a:prstGeom prst="rect">
            <a:avLst/>
          </a:prstGeom>
          <a:noFill/>
        </p:spPr>
        <p:txBody>
          <a:bodyPr wrap="square" rtlCol="0">
            <a:spAutoFit/>
          </a:bodyPr>
          <a:lstStyle/>
          <a:p>
            <a:r>
              <a:rPr lang="es-CO" sz="2400" dirty="0" smtClean="0">
                <a:latin typeface="Arial" panose="020B0604020202020204" pitchFamily="34" charset="0"/>
                <a:cs typeface="Arial" panose="020B0604020202020204" pitchFamily="34" charset="0"/>
              </a:rPr>
              <a:t>Las Peñas</a:t>
            </a:r>
            <a:endParaRPr lang="es-CO" sz="2400"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t="16997" b="26723"/>
          <a:stretch/>
        </p:blipFill>
        <p:spPr>
          <a:xfrm>
            <a:off x="2110076" y="4297681"/>
            <a:ext cx="2980747" cy="2236763"/>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8404" y="4359938"/>
            <a:ext cx="3952325" cy="2223183"/>
          </a:xfrm>
          <a:prstGeom prst="rect">
            <a:avLst/>
          </a:prstGeom>
        </p:spPr>
      </p:pic>
    </p:spTree>
    <p:extLst>
      <p:ext uri="{BB962C8B-B14F-4D97-AF65-F5344CB8AC3E}">
        <p14:creationId xmlns:p14="http://schemas.microsoft.com/office/powerpoint/2010/main" val="3795185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71600" y="590550"/>
            <a:ext cx="7353300" cy="461665"/>
          </a:xfrm>
          <a:prstGeom prst="rect">
            <a:avLst/>
          </a:prstGeom>
          <a:noFill/>
        </p:spPr>
        <p:txBody>
          <a:bodyPr wrap="square" rtlCol="0">
            <a:spAutoFit/>
          </a:bodyPr>
          <a:lstStyle/>
          <a:p>
            <a:r>
              <a:rPr lang="es-CO" sz="2400" dirty="0" smtClean="0">
                <a:latin typeface="Arial" panose="020B0604020202020204" pitchFamily="34" charset="0"/>
                <a:cs typeface="Arial" panose="020B0604020202020204" pitchFamily="34" charset="0"/>
              </a:rPr>
              <a:t>¿ QUÈ ES RENDICIÒN DE CUENTA?</a:t>
            </a:r>
            <a:endParaRPr lang="es-CO" sz="2400" dirty="0">
              <a:latin typeface="Arial" panose="020B0604020202020204" pitchFamily="34" charset="0"/>
              <a:cs typeface="Arial" panose="020B0604020202020204" pitchFamily="34" charset="0"/>
            </a:endParaRPr>
          </a:p>
        </p:txBody>
      </p:sp>
      <p:sp>
        <p:nvSpPr>
          <p:cNvPr id="5" name="Rectángulo 4"/>
          <p:cNvSpPr/>
          <p:nvPr/>
        </p:nvSpPr>
        <p:spPr>
          <a:xfrm>
            <a:off x="1371600" y="1981201"/>
            <a:ext cx="8915400" cy="3785652"/>
          </a:xfrm>
          <a:prstGeom prst="rect">
            <a:avLst/>
          </a:prstGeom>
        </p:spPr>
        <p:txBody>
          <a:bodyPr wrap="square">
            <a:spAutoFit/>
          </a:bodyPr>
          <a:lstStyle/>
          <a:p>
            <a:pPr algn="just"/>
            <a:r>
              <a:rPr lang="es-CO" sz="2400" dirty="0" smtClean="0">
                <a:latin typeface="Arial" panose="020B0604020202020204" pitchFamily="34" charset="0"/>
                <a:cs typeface="Arial" panose="020B0604020202020204" pitchFamily="34" charset="0"/>
              </a:rPr>
              <a:t>“La rendición de cuentas es el proceso en el cual las administraciones públicas del orden Nacional y Territorial y los servidores públicos comunican, explican y argumentan sus acciones a la sociedad”. </a:t>
            </a:r>
          </a:p>
          <a:p>
            <a:pPr algn="just"/>
            <a:endParaRPr lang="es-CO" sz="2400" dirty="0" smtClean="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La conforma el conjunto de acciones planificadas y la puesta en marcha por las instituciones del Estado con el objeto de informar a la sociedad acerca de las acciones y resultados producto de su gestión y permite recibir aportes de los ciudadanos para mejorar su desempeño.</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764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00200" y="552450"/>
            <a:ext cx="8591550" cy="830997"/>
          </a:xfrm>
          <a:prstGeom prst="rect">
            <a:avLst/>
          </a:prstGeom>
          <a:noFill/>
        </p:spPr>
        <p:txBody>
          <a:bodyPr wrap="square" rtlCol="0">
            <a:spAutoFit/>
          </a:bodyPr>
          <a:lstStyle/>
          <a:p>
            <a:r>
              <a:rPr lang="es-CO" sz="2400" dirty="0" smtClean="0">
                <a:latin typeface="Arial" panose="020B0604020202020204" pitchFamily="34" charset="0"/>
                <a:cs typeface="Arial" panose="020B0604020202020204" pitchFamily="34" charset="0"/>
              </a:rPr>
              <a:t>MINISTERIO DE EDUCACION NACIONAL DEFINE LA RENDICION DE CUENTAS</a:t>
            </a:r>
            <a:endParaRPr lang="es-CO" sz="2400" dirty="0">
              <a:latin typeface="Arial" panose="020B0604020202020204" pitchFamily="34" charset="0"/>
              <a:cs typeface="Arial" panose="020B0604020202020204" pitchFamily="34" charset="0"/>
            </a:endParaRPr>
          </a:p>
        </p:txBody>
      </p:sp>
      <p:sp>
        <p:nvSpPr>
          <p:cNvPr id="5" name="Rectángulo 4"/>
          <p:cNvSpPr/>
          <p:nvPr/>
        </p:nvSpPr>
        <p:spPr>
          <a:xfrm>
            <a:off x="1600200" y="1720840"/>
            <a:ext cx="8591550" cy="4524315"/>
          </a:xfrm>
          <a:prstGeom prst="rect">
            <a:avLst/>
          </a:prstGeom>
        </p:spPr>
        <p:txBody>
          <a:bodyPr wrap="square">
            <a:spAutoFit/>
          </a:bodyPr>
          <a:lstStyle/>
          <a:p>
            <a:pPr algn="just"/>
            <a:r>
              <a:rPr lang="es-CO" sz="2400" dirty="0" smtClean="0">
                <a:latin typeface="Arial" panose="020B0604020202020204" pitchFamily="34" charset="0"/>
                <a:cs typeface="Arial" panose="020B0604020202020204" pitchFamily="34" charset="0"/>
              </a:rPr>
              <a:t>MEN: La rendición de cuentas va más allá de lo relacionado con el manejo de los recursos de los establecimientos educativos y en particular de los Fondos de Servicios Educativos, se recomienda hacer este proceso con periodicidad semestral, en el cual se aborden tanto los aspectos Financieros Administrativos como los demás temas relacionados con las gestiones Directiva, Académica y Comunitaria del establecimiento y su resultados frente a la prestación del servicio educativo. </a:t>
            </a:r>
          </a:p>
          <a:p>
            <a:pPr algn="just"/>
            <a:endParaRPr lang="es-CO" sz="2400" dirty="0" smtClean="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Para lo anterior se recomienda tener como referente la “Guía para el mejoramiento institucional” del MEN.</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542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671</TotalTime>
  <Words>3663</Words>
  <Application>Microsoft Office PowerPoint</Application>
  <PresentationFormat>Personalizado</PresentationFormat>
  <Paragraphs>838</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INGRESOS Y EGRESOS DE LA INSTITUCION</vt:lpstr>
      <vt:lpstr>Presentación de PowerPoint</vt:lpstr>
      <vt:lpstr>Presentación de PowerPoint</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jaider antonio atencio paeruz</dc:creator>
  <cp:lastModifiedBy>FERNANDO ROSSI</cp:lastModifiedBy>
  <cp:revision>73</cp:revision>
  <dcterms:created xsi:type="dcterms:W3CDTF">2017-07-15T12:33:35Z</dcterms:created>
  <dcterms:modified xsi:type="dcterms:W3CDTF">2018-03-14T21:58:30Z</dcterms:modified>
</cp:coreProperties>
</file>