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92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3" r:id="rId27"/>
    <p:sldId id="280" r:id="rId28"/>
    <p:sldId id="281" r:id="rId29"/>
    <p:sldId id="282" r:id="rId30"/>
    <p:sldId id="283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29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57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scritorio%202017\icfes%20catalino%202015-2016\Resultados%20icfes%202016%20CARLITO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CRITORIO\2014\escritorio%20II%202013\ICFES\RESULTADOS%20ICFES\RESULTADOS%20ICFES%202017%20JORNADA%20TARD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90697319278867E-2"/>
          <c:y val="0.24511029396026601"/>
          <c:w val="0.81788759187119353"/>
          <c:h val="0.6413937321010435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49984"/>
        <c:axId val="78645120"/>
      </c:barChart>
      <c:catAx>
        <c:axId val="4184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es-CO"/>
          </a:p>
        </c:txPr>
        <c:crossAx val="78645120"/>
        <c:crosses val="autoZero"/>
        <c:auto val="1"/>
        <c:lblAlgn val="ctr"/>
        <c:lblOffset val="100"/>
        <c:noMultiLvlLbl val="0"/>
      </c:catAx>
      <c:valAx>
        <c:axId val="78645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es-CO"/>
          </a:p>
        </c:txPr>
        <c:crossAx val="41849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'Resultados TARDE ORIGINA'!$E$63:$E$67</c:f>
              <c:strCache>
                <c:ptCount val="5"/>
                <c:pt idx="0">
                  <c:v>Lectura crítica</c:v>
                </c:pt>
                <c:pt idx="1">
                  <c:v>Matemáticas</c:v>
                </c:pt>
                <c:pt idx="2">
                  <c:v>Sociales y ciudadanas</c:v>
                </c:pt>
                <c:pt idx="3">
                  <c:v>Ciencias naturales</c:v>
                </c:pt>
                <c:pt idx="4">
                  <c:v>Inglés</c:v>
                </c:pt>
              </c:strCache>
            </c:strRef>
          </c:cat>
          <c:val>
            <c:numRef>
              <c:f>'Resultados TARDE ORIGINA'!$F$63:$F$67</c:f>
              <c:numCache>
                <c:formatCode>General</c:formatCode>
                <c:ptCount val="5"/>
                <c:pt idx="0">
                  <c:v>47.520833333333336</c:v>
                </c:pt>
                <c:pt idx="1">
                  <c:v>43.791666666666664</c:v>
                </c:pt>
                <c:pt idx="2">
                  <c:v>46.020833333333336</c:v>
                </c:pt>
                <c:pt idx="3">
                  <c:v>47.645833333333336</c:v>
                </c:pt>
                <c:pt idx="4">
                  <c:v>41.708333333333336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677504"/>
        <c:axId val="78679040"/>
      </c:barChart>
      <c:catAx>
        <c:axId val="78677504"/>
        <c:scaling>
          <c:orientation val="minMax"/>
        </c:scaling>
        <c:delete val="0"/>
        <c:axPos val="b"/>
        <c:majorTickMark val="out"/>
        <c:minorTickMark val="none"/>
        <c:tickLblPos val="nextTo"/>
        <c:crossAx val="78679040"/>
        <c:crosses val="autoZero"/>
        <c:auto val="1"/>
        <c:lblAlgn val="ctr"/>
        <c:lblOffset val="100"/>
        <c:noMultiLvlLbl val="0"/>
      </c:catAx>
      <c:valAx>
        <c:axId val="7867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677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F928B-8CA4-4AE7-B9F9-F957816E831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522B801-39BF-4DB2-B4B7-3A27ABF92BA9}">
      <dgm:prSet/>
      <dgm:spPr/>
      <dgm:t>
        <a:bodyPr/>
        <a:lstStyle/>
        <a:p>
          <a:r>
            <a:rPr lang="es-CO" dirty="0"/>
            <a:t>La Sede Catalino Gulfo esta ubicada en la calle 11 </a:t>
          </a:r>
          <a:r>
            <a:rPr lang="es-CO" dirty="0" err="1"/>
            <a:t>N°</a:t>
          </a:r>
          <a:r>
            <a:rPr lang="es-CO" dirty="0"/>
            <a:t> 11-40 del </a:t>
          </a:r>
          <a:r>
            <a:rPr lang="es-MX" dirty="0"/>
            <a:t>barrio Nazareth del Municipio de Valencia, </a:t>
          </a:r>
          <a:r>
            <a:rPr lang="es-CO" dirty="0"/>
            <a:t>atiende </a:t>
          </a:r>
          <a:r>
            <a:rPr lang="es-CO" baseline="0" dirty="0" smtClean="0">
              <a:solidFill>
                <a:schemeClr val="bg1"/>
              </a:solidFill>
            </a:rPr>
            <a:t>88 5</a:t>
          </a:r>
          <a:r>
            <a:rPr lang="es-CO" dirty="0" smtClean="0">
              <a:solidFill>
                <a:schemeClr val="bg1"/>
              </a:solidFill>
            </a:rPr>
            <a:t>estudiantes</a:t>
          </a:r>
          <a:r>
            <a:rPr lang="es-CO" dirty="0" smtClean="0"/>
            <a:t> </a:t>
          </a:r>
          <a:r>
            <a:rPr lang="es-CO" dirty="0"/>
            <a:t>en los niveles de preescolar y primaria, secundaria y media académica. Y </a:t>
          </a:r>
          <a:r>
            <a:rPr lang="es-CO" dirty="0" smtClean="0">
              <a:solidFill>
                <a:schemeClr val="bg1"/>
              </a:solidFill>
            </a:rPr>
            <a:t>131</a:t>
          </a:r>
          <a:r>
            <a:rPr lang="es-CO" dirty="0" smtClean="0"/>
            <a:t>educandos  </a:t>
          </a:r>
          <a:r>
            <a:rPr lang="es-CO" dirty="0"/>
            <a:t>en la jornada nocturna</a:t>
          </a:r>
        </a:p>
      </dgm:t>
    </dgm:pt>
    <dgm:pt modelId="{8A3814B3-4BDD-4C5F-9952-397E6112E040}" type="parTrans" cxnId="{4249776B-23B4-4165-A1EB-96B131019522}">
      <dgm:prSet/>
      <dgm:spPr/>
      <dgm:t>
        <a:bodyPr/>
        <a:lstStyle/>
        <a:p>
          <a:endParaRPr lang="es-CO"/>
        </a:p>
      </dgm:t>
    </dgm:pt>
    <dgm:pt modelId="{1A9E2E1D-5510-4DB9-A3F2-4216376D7BD3}" type="sibTrans" cxnId="{4249776B-23B4-4165-A1EB-96B131019522}">
      <dgm:prSet/>
      <dgm:spPr/>
      <dgm:t>
        <a:bodyPr/>
        <a:lstStyle/>
        <a:p>
          <a:endParaRPr lang="es-CO"/>
        </a:p>
      </dgm:t>
    </dgm:pt>
    <dgm:pt modelId="{42736B21-9276-4939-B153-35604E7FE2E6}" type="pres">
      <dgm:prSet presAssocID="{10DF928B-8CA4-4AE7-B9F9-F957816E831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71B62FE-B8D2-4BDB-884C-54D38B15ACD5}" type="pres">
      <dgm:prSet presAssocID="{4522B801-39BF-4DB2-B4B7-3A27ABF92BA9}" presName="circle1" presStyleLbl="node1" presStyleIdx="0" presStyleCnt="1"/>
      <dgm:spPr/>
    </dgm:pt>
    <dgm:pt modelId="{2894BB75-3974-40C1-8CFB-7ED830C9BA3B}" type="pres">
      <dgm:prSet presAssocID="{4522B801-39BF-4DB2-B4B7-3A27ABF92BA9}" presName="space" presStyleCnt="0"/>
      <dgm:spPr/>
    </dgm:pt>
    <dgm:pt modelId="{5E6B873F-8383-425B-AA76-A58A22644E9B}" type="pres">
      <dgm:prSet presAssocID="{4522B801-39BF-4DB2-B4B7-3A27ABF92BA9}" presName="rect1" presStyleLbl="alignAcc1" presStyleIdx="0" presStyleCnt="1" custScaleY="101638"/>
      <dgm:spPr/>
      <dgm:t>
        <a:bodyPr/>
        <a:lstStyle/>
        <a:p>
          <a:endParaRPr lang="es-CO"/>
        </a:p>
      </dgm:t>
    </dgm:pt>
    <dgm:pt modelId="{267507DA-F7C3-4495-814C-62FF799598B1}" type="pres">
      <dgm:prSet presAssocID="{4522B801-39BF-4DB2-B4B7-3A27ABF92BA9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5DA7274-4F02-4022-80EE-589B708966A4}" type="presOf" srcId="{4522B801-39BF-4DB2-B4B7-3A27ABF92BA9}" destId="{5E6B873F-8383-425B-AA76-A58A22644E9B}" srcOrd="0" destOrd="0" presId="urn:microsoft.com/office/officeart/2005/8/layout/target3"/>
    <dgm:cxn modelId="{503B8B30-A18C-48FB-B198-EE3243B1C224}" type="presOf" srcId="{4522B801-39BF-4DB2-B4B7-3A27ABF92BA9}" destId="{267507DA-F7C3-4495-814C-62FF799598B1}" srcOrd="1" destOrd="0" presId="urn:microsoft.com/office/officeart/2005/8/layout/target3"/>
    <dgm:cxn modelId="{4249776B-23B4-4165-A1EB-96B131019522}" srcId="{10DF928B-8CA4-4AE7-B9F9-F957816E8313}" destId="{4522B801-39BF-4DB2-B4B7-3A27ABF92BA9}" srcOrd="0" destOrd="0" parTransId="{8A3814B3-4BDD-4C5F-9952-397E6112E040}" sibTransId="{1A9E2E1D-5510-4DB9-A3F2-4216376D7BD3}"/>
    <dgm:cxn modelId="{EA384C0E-AD63-4EE5-B2D4-5A6B5017AC2E}" type="presOf" srcId="{10DF928B-8CA4-4AE7-B9F9-F957816E8313}" destId="{42736B21-9276-4939-B153-35604E7FE2E6}" srcOrd="0" destOrd="0" presId="urn:microsoft.com/office/officeart/2005/8/layout/target3"/>
    <dgm:cxn modelId="{4E37128D-541B-417F-BD2E-7D6174BDBD58}" type="presParOf" srcId="{42736B21-9276-4939-B153-35604E7FE2E6}" destId="{571B62FE-B8D2-4BDB-884C-54D38B15ACD5}" srcOrd="0" destOrd="0" presId="urn:microsoft.com/office/officeart/2005/8/layout/target3"/>
    <dgm:cxn modelId="{F5713C3C-B21E-46E7-8CF3-C87B5212B7EE}" type="presParOf" srcId="{42736B21-9276-4939-B153-35604E7FE2E6}" destId="{2894BB75-3974-40C1-8CFB-7ED830C9BA3B}" srcOrd="1" destOrd="0" presId="urn:microsoft.com/office/officeart/2005/8/layout/target3"/>
    <dgm:cxn modelId="{22E59B81-AD99-4965-BB11-C8EBAC187E25}" type="presParOf" srcId="{42736B21-9276-4939-B153-35604E7FE2E6}" destId="{5E6B873F-8383-425B-AA76-A58A22644E9B}" srcOrd="2" destOrd="0" presId="urn:microsoft.com/office/officeart/2005/8/layout/target3"/>
    <dgm:cxn modelId="{D6D7AF85-E1C7-4871-A993-73E893B549CB}" type="presParOf" srcId="{42736B21-9276-4939-B153-35604E7FE2E6}" destId="{267507DA-F7C3-4495-814C-62FF799598B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118D9-3563-48BB-9CA2-3D96ABCE311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1C07778-9B52-420C-8C47-34C514D3BC2E}">
      <dgm:prSet/>
      <dgm:spPr/>
      <dgm:t>
        <a:bodyPr/>
        <a:lstStyle/>
        <a:p>
          <a:r>
            <a:rPr lang="es-CO" dirty="0"/>
            <a:t>La Sede Nazareth, esta ubicada en el Barrio Jaraguay, atiende </a:t>
          </a:r>
          <a:r>
            <a:rPr lang="es-CO" dirty="0" smtClean="0">
              <a:solidFill>
                <a:schemeClr val="bg1"/>
              </a:solidFill>
            </a:rPr>
            <a:t>127 estudiantes</a:t>
          </a:r>
          <a:r>
            <a:rPr lang="es-CO" dirty="0" smtClean="0"/>
            <a:t> </a:t>
          </a:r>
          <a:r>
            <a:rPr lang="es-CO" dirty="0"/>
            <a:t>en los niveles de preescolar y primaria</a:t>
          </a:r>
        </a:p>
      </dgm:t>
    </dgm:pt>
    <dgm:pt modelId="{B5ADE2DE-BB45-48F2-B46A-3D6175E3545E}" type="parTrans" cxnId="{923A2862-5438-4082-BF97-743162786010}">
      <dgm:prSet/>
      <dgm:spPr/>
      <dgm:t>
        <a:bodyPr/>
        <a:lstStyle/>
        <a:p>
          <a:endParaRPr lang="es-CO"/>
        </a:p>
      </dgm:t>
    </dgm:pt>
    <dgm:pt modelId="{CA87CB0C-90FD-4F17-B052-E54D411F151A}" type="sibTrans" cxnId="{923A2862-5438-4082-BF97-743162786010}">
      <dgm:prSet/>
      <dgm:spPr/>
      <dgm:t>
        <a:bodyPr/>
        <a:lstStyle/>
        <a:p>
          <a:endParaRPr lang="es-CO"/>
        </a:p>
      </dgm:t>
    </dgm:pt>
    <dgm:pt modelId="{960DF526-238C-45FB-978F-FEB56B565170}" type="pres">
      <dgm:prSet presAssocID="{200118D9-3563-48BB-9CA2-3D96ABCE311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99744E6-7EBE-411A-B8F9-EDC91DC0FA63}" type="pres">
      <dgm:prSet presAssocID="{71C07778-9B52-420C-8C47-34C514D3BC2E}" presName="circle1" presStyleLbl="node1" presStyleIdx="0" presStyleCnt="1" custScaleY="111993"/>
      <dgm:spPr/>
    </dgm:pt>
    <dgm:pt modelId="{2969692C-1255-4DFB-BE43-B1517232B4D4}" type="pres">
      <dgm:prSet presAssocID="{71C07778-9B52-420C-8C47-34C514D3BC2E}" presName="space" presStyleCnt="0"/>
      <dgm:spPr/>
    </dgm:pt>
    <dgm:pt modelId="{70D582B0-03E4-41FB-B229-CC3B4C36DE37}" type="pres">
      <dgm:prSet presAssocID="{71C07778-9B52-420C-8C47-34C514D3BC2E}" presName="rect1" presStyleLbl="alignAcc1" presStyleIdx="0" presStyleCnt="1" custScaleY="111993"/>
      <dgm:spPr/>
      <dgm:t>
        <a:bodyPr/>
        <a:lstStyle/>
        <a:p>
          <a:endParaRPr lang="es-CO"/>
        </a:p>
      </dgm:t>
    </dgm:pt>
    <dgm:pt modelId="{FA6728BC-41BB-4E37-AB40-5EF4F91DE60D}" type="pres">
      <dgm:prSet presAssocID="{71C07778-9B52-420C-8C47-34C514D3BC2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23A2862-5438-4082-BF97-743162786010}" srcId="{200118D9-3563-48BB-9CA2-3D96ABCE311C}" destId="{71C07778-9B52-420C-8C47-34C514D3BC2E}" srcOrd="0" destOrd="0" parTransId="{B5ADE2DE-BB45-48F2-B46A-3D6175E3545E}" sibTransId="{CA87CB0C-90FD-4F17-B052-E54D411F151A}"/>
    <dgm:cxn modelId="{265DDF0D-87B8-40DC-A3C1-1CF9933FEE3B}" type="presOf" srcId="{71C07778-9B52-420C-8C47-34C514D3BC2E}" destId="{70D582B0-03E4-41FB-B229-CC3B4C36DE37}" srcOrd="0" destOrd="0" presId="urn:microsoft.com/office/officeart/2005/8/layout/target3"/>
    <dgm:cxn modelId="{B87FEDB4-7FA0-4317-9955-F35316300C8A}" type="presOf" srcId="{200118D9-3563-48BB-9CA2-3D96ABCE311C}" destId="{960DF526-238C-45FB-978F-FEB56B565170}" srcOrd="0" destOrd="0" presId="urn:microsoft.com/office/officeart/2005/8/layout/target3"/>
    <dgm:cxn modelId="{9C219737-AD8B-483B-A191-3579AD8408D6}" type="presOf" srcId="{71C07778-9B52-420C-8C47-34C514D3BC2E}" destId="{FA6728BC-41BB-4E37-AB40-5EF4F91DE60D}" srcOrd="1" destOrd="0" presId="urn:microsoft.com/office/officeart/2005/8/layout/target3"/>
    <dgm:cxn modelId="{B0795CEE-DAA9-4AF4-9757-44A1BA899581}" type="presParOf" srcId="{960DF526-238C-45FB-978F-FEB56B565170}" destId="{199744E6-7EBE-411A-B8F9-EDC91DC0FA63}" srcOrd="0" destOrd="0" presId="urn:microsoft.com/office/officeart/2005/8/layout/target3"/>
    <dgm:cxn modelId="{5EF1BD9F-4AE3-4506-98DC-0381621BBF03}" type="presParOf" srcId="{960DF526-238C-45FB-978F-FEB56B565170}" destId="{2969692C-1255-4DFB-BE43-B1517232B4D4}" srcOrd="1" destOrd="0" presId="urn:microsoft.com/office/officeart/2005/8/layout/target3"/>
    <dgm:cxn modelId="{F6A57292-3C56-49E2-9521-D0F94DAECDB9}" type="presParOf" srcId="{960DF526-238C-45FB-978F-FEB56B565170}" destId="{70D582B0-03E4-41FB-B229-CC3B4C36DE37}" srcOrd="2" destOrd="0" presId="urn:microsoft.com/office/officeart/2005/8/layout/target3"/>
    <dgm:cxn modelId="{77D1DD0A-B025-4BDE-8464-EB8CAAF8FC8E}" type="presParOf" srcId="{960DF526-238C-45FB-978F-FEB56B565170}" destId="{FA6728BC-41BB-4E37-AB40-5EF4F91DE60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834259-B453-4E39-82C8-E63AAF276FD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F13A476E-03C6-4C79-8DA4-AF479D618D48}">
      <dgm:prSet/>
      <dgm:spPr/>
      <dgm:t>
        <a:bodyPr/>
        <a:lstStyle/>
        <a:p>
          <a:r>
            <a:rPr lang="es-CO" dirty="0"/>
            <a:t>La Sede Buenavista, ubicada en el Barrio  del mismo nombre, atiende </a:t>
          </a:r>
          <a:r>
            <a:rPr lang="es-CO" dirty="0" smtClean="0">
              <a:solidFill>
                <a:schemeClr val="bg1"/>
              </a:solidFill>
            </a:rPr>
            <a:t>55</a:t>
          </a:r>
          <a:r>
            <a:rPr lang="es-CO" dirty="0" smtClean="0">
              <a:solidFill>
                <a:srgbClr val="FF0000"/>
              </a:solidFill>
            </a:rPr>
            <a:t> </a:t>
          </a:r>
          <a:r>
            <a:rPr lang="es-CO" dirty="0" smtClean="0"/>
            <a:t>estudiantes en </a:t>
          </a:r>
          <a:r>
            <a:rPr lang="es-CO" dirty="0"/>
            <a:t>los niveles de preescolar y primaria</a:t>
          </a:r>
        </a:p>
      </dgm:t>
    </dgm:pt>
    <dgm:pt modelId="{1813CEA0-02F9-4766-993C-86765D08F3DA}" type="parTrans" cxnId="{11BCC9EA-A936-43D4-8E94-3AD605551EF1}">
      <dgm:prSet/>
      <dgm:spPr/>
      <dgm:t>
        <a:bodyPr/>
        <a:lstStyle/>
        <a:p>
          <a:endParaRPr lang="es-CO"/>
        </a:p>
      </dgm:t>
    </dgm:pt>
    <dgm:pt modelId="{49590140-51DA-4EC5-AFB2-08ACC65803F3}" type="sibTrans" cxnId="{11BCC9EA-A936-43D4-8E94-3AD605551EF1}">
      <dgm:prSet/>
      <dgm:spPr/>
      <dgm:t>
        <a:bodyPr/>
        <a:lstStyle/>
        <a:p>
          <a:endParaRPr lang="es-CO"/>
        </a:p>
      </dgm:t>
    </dgm:pt>
    <dgm:pt modelId="{80C0BC4D-862A-45E4-9231-B95958F1BF4E}" type="pres">
      <dgm:prSet presAssocID="{F0834259-B453-4E39-82C8-E63AAF276FD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E81A437-DD7C-49C9-BDB1-AFEA4422B596}" type="pres">
      <dgm:prSet presAssocID="{F13A476E-03C6-4C79-8DA4-AF479D618D48}" presName="circle1" presStyleLbl="node1" presStyleIdx="0" presStyleCnt="1" custScaleY="111071"/>
      <dgm:spPr/>
    </dgm:pt>
    <dgm:pt modelId="{F6ABB504-85E2-429B-BB22-BC6C1FB0FF99}" type="pres">
      <dgm:prSet presAssocID="{F13A476E-03C6-4C79-8DA4-AF479D618D48}" presName="space" presStyleCnt="0"/>
      <dgm:spPr/>
    </dgm:pt>
    <dgm:pt modelId="{4BFF8582-F760-49E9-B26E-96A909069F00}" type="pres">
      <dgm:prSet presAssocID="{F13A476E-03C6-4C79-8DA4-AF479D618D48}" presName="rect1" presStyleLbl="alignAcc1" presStyleIdx="0" presStyleCnt="1" custScaleY="111993" custLinFactNeighborX="4412" custLinFactNeighborY="-1198"/>
      <dgm:spPr/>
      <dgm:t>
        <a:bodyPr/>
        <a:lstStyle/>
        <a:p>
          <a:endParaRPr lang="es-CO"/>
        </a:p>
      </dgm:t>
    </dgm:pt>
    <dgm:pt modelId="{B17FFE0C-D6E4-42D4-825D-864E52926C58}" type="pres">
      <dgm:prSet presAssocID="{F13A476E-03C6-4C79-8DA4-AF479D618D4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418BB16-CCF3-4A7C-8206-0B18154C0819}" type="presOf" srcId="{F13A476E-03C6-4C79-8DA4-AF479D618D48}" destId="{B17FFE0C-D6E4-42D4-825D-864E52926C58}" srcOrd="1" destOrd="0" presId="urn:microsoft.com/office/officeart/2005/8/layout/target3"/>
    <dgm:cxn modelId="{47B4FB72-D029-448B-A1AF-BB4805333826}" type="presOf" srcId="{F13A476E-03C6-4C79-8DA4-AF479D618D48}" destId="{4BFF8582-F760-49E9-B26E-96A909069F00}" srcOrd="0" destOrd="0" presId="urn:microsoft.com/office/officeart/2005/8/layout/target3"/>
    <dgm:cxn modelId="{8211D556-53EE-452B-93C5-DBAF03B35C64}" type="presOf" srcId="{F0834259-B453-4E39-82C8-E63AAF276FD0}" destId="{80C0BC4D-862A-45E4-9231-B95958F1BF4E}" srcOrd="0" destOrd="0" presId="urn:microsoft.com/office/officeart/2005/8/layout/target3"/>
    <dgm:cxn modelId="{11BCC9EA-A936-43D4-8E94-3AD605551EF1}" srcId="{F0834259-B453-4E39-82C8-E63AAF276FD0}" destId="{F13A476E-03C6-4C79-8DA4-AF479D618D48}" srcOrd="0" destOrd="0" parTransId="{1813CEA0-02F9-4766-993C-86765D08F3DA}" sibTransId="{49590140-51DA-4EC5-AFB2-08ACC65803F3}"/>
    <dgm:cxn modelId="{8BAA5EC7-D634-44B8-B25F-C0566229B3AF}" type="presParOf" srcId="{80C0BC4D-862A-45E4-9231-B95958F1BF4E}" destId="{4E81A437-DD7C-49C9-BDB1-AFEA4422B596}" srcOrd="0" destOrd="0" presId="urn:microsoft.com/office/officeart/2005/8/layout/target3"/>
    <dgm:cxn modelId="{F0E1745F-AB67-4F62-B69E-46B35B412E70}" type="presParOf" srcId="{80C0BC4D-862A-45E4-9231-B95958F1BF4E}" destId="{F6ABB504-85E2-429B-BB22-BC6C1FB0FF99}" srcOrd="1" destOrd="0" presId="urn:microsoft.com/office/officeart/2005/8/layout/target3"/>
    <dgm:cxn modelId="{4D7D54E0-61B3-4B42-913D-9BE26E4A202E}" type="presParOf" srcId="{80C0BC4D-862A-45E4-9231-B95958F1BF4E}" destId="{4BFF8582-F760-49E9-B26E-96A909069F00}" srcOrd="2" destOrd="0" presId="urn:microsoft.com/office/officeart/2005/8/layout/target3"/>
    <dgm:cxn modelId="{19341ADD-97C5-4E9E-9BCD-E0C31F4680FD}" type="presParOf" srcId="{80C0BC4D-862A-45E4-9231-B95958F1BF4E}" destId="{B17FFE0C-D6E4-42D4-825D-864E52926C5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B62FE-B8D2-4BDB-884C-54D38B15ACD5}">
      <dsp:nvSpPr>
        <dsp:cNvPr id="0" name=""/>
        <dsp:cNvSpPr/>
      </dsp:nvSpPr>
      <dsp:spPr>
        <a:xfrm>
          <a:off x="0" y="21321"/>
          <a:ext cx="2603680" cy="26036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B873F-8383-425B-AA76-A58A22644E9B}">
      <dsp:nvSpPr>
        <dsp:cNvPr id="0" name=""/>
        <dsp:cNvSpPr/>
      </dsp:nvSpPr>
      <dsp:spPr>
        <a:xfrm>
          <a:off x="1301840" y="-2"/>
          <a:ext cx="3037626" cy="26463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/>
            <a:t>La Sede Catalino Gulfo esta ubicada en la calle 11 </a:t>
          </a:r>
          <a:r>
            <a:rPr lang="es-CO" sz="1900" kern="1200" dirty="0" err="1"/>
            <a:t>N°</a:t>
          </a:r>
          <a:r>
            <a:rPr lang="es-CO" sz="1900" kern="1200" dirty="0"/>
            <a:t> 11-40 del </a:t>
          </a:r>
          <a:r>
            <a:rPr lang="es-MX" sz="1900" kern="1200" dirty="0"/>
            <a:t>barrio Nazareth del Municipio de Valencia, </a:t>
          </a:r>
          <a:r>
            <a:rPr lang="es-CO" sz="1900" kern="1200" dirty="0"/>
            <a:t>atiende </a:t>
          </a:r>
          <a:r>
            <a:rPr lang="es-CO" sz="1900" kern="1200" baseline="0" dirty="0" smtClean="0">
              <a:solidFill>
                <a:schemeClr val="bg1"/>
              </a:solidFill>
            </a:rPr>
            <a:t>88 5</a:t>
          </a:r>
          <a:r>
            <a:rPr lang="es-CO" sz="1900" kern="1200" dirty="0" smtClean="0">
              <a:solidFill>
                <a:schemeClr val="bg1"/>
              </a:solidFill>
            </a:rPr>
            <a:t>estudiantes</a:t>
          </a:r>
          <a:r>
            <a:rPr lang="es-CO" sz="1900" kern="1200" dirty="0" smtClean="0"/>
            <a:t> </a:t>
          </a:r>
          <a:r>
            <a:rPr lang="es-CO" sz="1900" kern="1200" dirty="0"/>
            <a:t>en los niveles de preescolar y primaria, secundaria y media académica. Y </a:t>
          </a:r>
          <a:r>
            <a:rPr lang="es-CO" sz="1900" kern="1200" dirty="0" smtClean="0">
              <a:solidFill>
                <a:schemeClr val="bg1"/>
              </a:solidFill>
            </a:rPr>
            <a:t>131</a:t>
          </a:r>
          <a:r>
            <a:rPr lang="es-CO" sz="1900" kern="1200" dirty="0" smtClean="0"/>
            <a:t>educandos  </a:t>
          </a:r>
          <a:r>
            <a:rPr lang="es-CO" sz="1900" kern="1200" dirty="0"/>
            <a:t>en la jornada nocturna</a:t>
          </a:r>
        </a:p>
      </dsp:txBody>
      <dsp:txXfrm>
        <a:off x="1301840" y="-2"/>
        <a:ext cx="3037626" cy="2646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44E6-7EBE-411A-B8F9-EDC91DC0FA63}">
      <dsp:nvSpPr>
        <dsp:cNvPr id="0" name=""/>
        <dsp:cNvSpPr/>
      </dsp:nvSpPr>
      <dsp:spPr>
        <a:xfrm>
          <a:off x="0" y="-5"/>
          <a:ext cx="2362945" cy="26463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582B0-03E4-41FB-B229-CC3B4C36DE37}">
      <dsp:nvSpPr>
        <dsp:cNvPr id="0" name=""/>
        <dsp:cNvSpPr/>
      </dsp:nvSpPr>
      <dsp:spPr>
        <a:xfrm>
          <a:off x="1181472" y="-5"/>
          <a:ext cx="2756769" cy="26463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/>
            <a:t>La Sede Nazareth, esta ubicada en el Barrio Jaraguay, atiende </a:t>
          </a:r>
          <a:r>
            <a:rPr lang="es-CO" sz="2300" kern="1200" dirty="0" smtClean="0">
              <a:solidFill>
                <a:schemeClr val="bg1"/>
              </a:solidFill>
            </a:rPr>
            <a:t>127 estudiantes</a:t>
          </a:r>
          <a:r>
            <a:rPr lang="es-CO" sz="2300" kern="1200" dirty="0" smtClean="0"/>
            <a:t> </a:t>
          </a:r>
          <a:r>
            <a:rPr lang="es-CO" sz="2300" kern="1200" dirty="0"/>
            <a:t>en los niveles de preescolar y primaria</a:t>
          </a:r>
        </a:p>
      </dsp:txBody>
      <dsp:txXfrm>
        <a:off x="1181472" y="-5"/>
        <a:ext cx="2756769" cy="2646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1A437-DD7C-49C9-BDB1-AFEA4422B596}">
      <dsp:nvSpPr>
        <dsp:cNvPr id="0" name=""/>
        <dsp:cNvSpPr/>
      </dsp:nvSpPr>
      <dsp:spPr>
        <a:xfrm>
          <a:off x="0" y="28954"/>
          <a:ext cx="2330413" cy="25884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F8582-F760-49E9-B26E-96A909069F00}">
      <dsp:nvSpPr>
        <dsp:cNvPr id="0" name=""/>
        <dsp:cNvSpPr/>
      </dsp:nvSpPr>
      <dsp:spPr>
        <a:xfrm>
          <a:off x="1165206" y="0"/>
          <a:ext cx="2718816" cy="260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/>
            <a:t>La Sede Buenavista, ubicada en el Barrio  del mismo nombre, atiende </a:t>
          </a:r>
          <a:r>
            <a:rPr lang="es-CO" sz="2300" kern="1200" dirty="0" smtClean="0">
              <a:solidFill>
                <a:schemeClr val="bg1"/>
              </a:solidFill>
            </a:rPr>
            <a:t>55</a:t>
          </a:r>
          <a:r>
            <a:rPr lang="es-CO" sz="2300" kern="1200" dirty="0" smtClean="0">
              <a:solidFill>
                <a:srgbClr val="FF0000"/>
              </a:solidFill>
            </a:rPr>
            <a:t> </a:t>
          </a:r>
          <a:r>
            <a:rPr lang="es-CO" sz="2300" kern="1200" dirty="0" smtClean="0"/>
            <a:t>estudiantes en </a:t>
          </a:r>
          <a:r>
            <a:rPr lang="es-CO" sz="2300" kern="1200" dirty="0"/>
            <a:t>los niveles de preescolar y primaria</a:t>
          </a:r>
        </a:p>
      </dsp:txBody>
      <dsp:txXfrm>
        <a:off x="1165206" y="0"/>
        <a:ext cx="2718816" cy="2609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emf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2.jpeg"/><Relationship Id="rId4" Type="http://schemas.openxmlformats.org/officeDocument/2006/relationships/image" Target="../media/image15.jpeg"/><Relationship Id="rId9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em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972438-AE23-46EC-8DE9-2B629CF7F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9861"/>
            <a:ext cx="12192000" cy="1739347"/>
          </a:xfrm>
        </p:spPr>
        <p:txBody>
          <a:bodyPr>
            <a:normAutofit/>
          </a:bodyPr>
          <a:lstStyle/>
          <a:p>
            <a:r>
              <a:rPr lang="es-CO" sz="4800" b="1" dirty="0">
                <a:solidFill>
                  <a:schemeClr val="accent3">
                    <a:lumMod val="75000"/>
                  </a:schemeClr>
                </a:solidFill>
              </a:rPr>
              <a:t>INSTITUCIÓN EDUCATIVA catalino gulfo</a:t>
            </a:r>
            <a:br>
              <a:rPr lang="es-CO" sz="48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CO" sz="3100" b="1" dirty="0">
                <a:solidFill>
                  <a:schemeClr val="accent3">
                    <a:lumMod val="75000"/>
                  </a:schemeClr>
                </a:solidFill>
              </a:rPr>
              <a:t>VALENCIA CÓRDOBA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3FE43FE-70F7-48CA-AE59-ADD55D969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3" y="3996250"/>
            <a:ext cx="11463131" cy="1309255"/>
          </a:xfrm>
        </p:spPr>
        <p:txBody>
          <a:bodyPr>
            <a:normAutofit lnSpcReduction="10000"/>
          </a:bodyPr>
          <a:lstStyle/>
          <a:p>
            <a:r>
              <a:rPr lang="es-CO" sz="4000" b="1" dirty="0"/>
              <a:t>INFORME DE GESTIÓN Y RENDICIÓN DE CUENTAS</a:t>
            </a:r>
          </a:p>
          <a:p>
            <a:r>
              <a:rPr lang="es-CO" sz="4000" b="1" dirty="0"/>
              <a:t>AÑO </a:t>
            </a:r>
            <a:r>
              <a:rPr lang="es-CO" sz="4000" b="1" dirty="0" smtClean="0"/>
              <a:t>2017</a:t>
            </a:r>
            <a:endParaRPr lang="es-CO" sz="4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800" y="381520"/>
            <a:ext cx="1326731" cy="12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1" y="591028"/>
            <a:ext cx="1303745" cy="90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81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Innovación y pertinencia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490" y="1987826"/>
            <a:ext cx="870256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Número de estudiantes promedio por computador en el establecimiento educativo: </a:t>
            </a:r>
            <a:r>
              <a:rPr lang="es-CO" sz="2800" b="1" dirty="0">
                <a:solidFill>
                  <a:srgbClr val="FF0000"/>
                </a:solidFill>
              </a:rPr>
              <a:t>15,53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matrícula con acceso a internet: en la Sede Principal 100%, en las demás sedes 0%.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0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Modelo de gestión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ejecución de los recursos de los Fondos de Servicios educativos por concepto de gasto: 100%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cumplimiento del Plan de mejoramiento institucional: 85% (Gestiones:  directiva, Académica, Administrativa y financiera y de la comunidad ; cumplidas)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96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Resultados saber </a:t>
            </a:r>
            <a:r>
              <a:rPr lang="es-CO" b="1" dirty="0" smtClean="0"/>
              <a:t>11º  2017</a:t>
            </a:r>
            <a:endParaRPr lang="es-CO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065466"/>
              </p:ext>
            </p:extLst>
          </p:nvPr>
        </p:nvGraphicFramePr>
        <p:xfrm>
          <a:off x="2617076" y="2009774"/>
          <a:ext cx="7646276" cy="4517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344401"/>
              </p:ext>
            </p:extLst>
          </p:nvPr>
        </p:nvGraphicFramePr>
        <p:xfrm>
          <a:off x="2457717" y="2630510"/>
          <a:ext cx="8386293" cy="4227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589255"/>
              </p:ext>
            </p:extLst>
          </p:nvPr>
        </p:nvGraphicFramePr>
        <p:xfrm>
          <a:off x="1209532" y="1665360"/>
          <a:ext cx="8694320" cy="750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8864"/>
                <a:gridCol w="1738864"/>
                <a:gridCol w="1738864"/>
                <a:gridCol w="1738864"/>
                <a:gridCol w="1738864"/>
              </a:tblGrid>
              <a:tr h="48849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Lectura crítica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Matemáticas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Sociales y ciudadanas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Ciencias naturales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Inglés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3858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47,52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43,79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46,02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47,65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</a:rPr>
                        <a:t>41,71</a:t>
                      </a:r>
                      <a:endParaRPr lang="es-E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271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Índice sintético de calidad </a:t>
            </a:r>
            <a:r>
              <a:rPr lang="es-CO" b="1" dirty="0" smtClean="0"/>
              <a:t>2017</a:t>
            </a:r>
            <a:endParaRPr lang="es-CO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0" y="491882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971697"/>
              </p:ext>
            </p:extLst>
          </p:nvPr>
        </p:nvGraphicFramePr>
        <p:xfrm>
          <a:off x="1203325" y="2396360"/>
          <a:ext cx="9783763" cy="3656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3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509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8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09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428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DATOS </a:t>
                      </a:r>
                      <a:r>
                        <a:rPr lang="es-CO" sz="2400" dirty="0" smtClean="0">
                          <a:effectLst/>
                        </a:rPr>
                        <a:t>2017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428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ESTABLECIMIENTO: INS EDU MUNICIPAL CATALINO GULFO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>
                          <a:effectLst/>
                        </a:rPr>
                        <a:t>Primaria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>
                          <a:effectLst/>
                        </a:rPr>
                        <a:t>Secundaria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>
                          <a:effectLst/>
                        </a:rPr>
                        <a:t>Media</a:t>
                      </a:r>
                      <a:endParaRPr lang="es-E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MMA </a:t>
                      </a:r>
                      <a:r>
                        <a:rPr lang="es-CO" sz="2400" dirty="0" smtClean="0">
                          <a:effectLst/>
                        </a:rPr>
                        <a:t>2017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3,71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4,78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4,04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ISCE </a:t>
                      </a:r>
                      <a:r>
                        <a:rPr lang="es-CO" sz="2400" dirty="0" smtClean="0">
                          <a:effectLst/>
                        </a:rPr>
                        <a:t>2017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5,59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4,35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4,21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¿Cómo nos fue en el año </a:t>
                      </a:r>
                      <a:r>
                        <a:rPr lang="es-CO" sz="2400" dirty="0" smtClean="0">
                          <a:effectLst/>
                        </a:rPr>
                        <a:t>2017?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META </a:t>
                      </a:r>
                      <a:r>
                        <a:rPr lang="es-CO" sz="2400" dirty="0" smtClean="0">
                          <a:effectLst/>
                        </a:rPr>
                        <a:t>2018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3,94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5,10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4,21</a:t>
                      </a:r>
                      <a:endParaRPr lang="es-E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53" name="Imagen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40871" r="75299" b="22890"/>
          <a:stretch>
            <a:fillRect/>
          </a:stretch>
        </p:blipFill>
        <p:spPr bwMode="auto">
          <a:xfrm>
            <a:off x="4513061" y="5022410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5" t="40871" r="36603" b="22890"/>
          <a:stretch>
            <a:fillRect/>
          </a:stretch>
        </p:blipFill>
        <p:spPr bwMode="auto">
          <a:xfrm>
            <a:off x="7194220" y="4889993"/>
            <a:ext cx="5048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40871" r="75299" b="22890"/>
          <a:stretch>
            <a:fillRect/>
          </a:stretch>
        </p:blipFill>
        <p:spPr bwMode="auto">
          <a:xfrm>
            <a:off x="10052460" y="4974923"/>
            <a:ext cx="5143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0 Flecha arriba"/>
          <p:cNvSpPr/>
          <p:nvPr/>
        </p:nvSpPr>
        <p:spPr>
          <a:xfrm>
            <a:off x="5497545" y="5060326"/>
            <a:ext cx="155575" cy="2921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2" name="32 Flecha arriba"/>
          <p:cNvSpPr/>
          <p:nvPr/>
        </p:nvSpPr>
        <p:spPr>
          <a:xfrm>
            <a:off x="9582369" y="4974923"/>
            <a:ext cx="155575" cy="2921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3" name="31 Flecha abajo"/>
          <p:cNvSpPr/>
          <p:nvPr/>
        </p:nvSpPr>
        <p:spPr>
          <a:xfrm>
            <a:off x="6553104" y="5077317"/>
            <a:ext cx="120650" cy="3095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41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Preguntas clave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¿Qué se logró?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¿Cómo se logró?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¿Qué se gastó?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¿Cómo se gastó?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¿Qué se proyecta a futuro en el establecimiento educativo?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13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sz="2800" b="1" dirty="0"/>
              <a:t>GESTIÓN DIRECTIVA</a:t>
            </a:r>
          </a:p>
          <a:p>
            <a:pPr algn="just"/>
            <a:r>
              <a:rPr lang="es-CO" sz="2800" b="1" dirty="0"/>
              <a:t>Reestructuración, socialización y puesta en marcha del Plan de Mejoramiento Institucional 2017.</a:t>
            </a:r>
          </a:p>
          <a:p>
            <a:pPr algn="just"/>
            <a:r>
              <a:rPr lang="es-CO" sz="2800" b="1" dirty="0"/>
              <a:t>Optimización del Servicio de hosting y actualización del software académico SGES para los procesos académicos, pedagógicos y administrativos.</a:t>
            </a:r>
          </a:p>
          <a:p>
            <a:pPr algn="just"/>
            <a:r>
              <a:rPr lang="es-CO" sz="2800" b="1" dirty="0"/>
              <a:t>Implementación de acciones para mejorar los resultados de las pruebas saber 2017.</a:t>
            </a:r>
          </a:p>
          <a:p>
            <a:pPr algn="just"/>
            <a:r>
              <a:rPr lang="es-CO" sz="2800" b="1" dirty="0"/>
              <a:t>Actualización y aprobación mediante acuerdo del Consejo Directivo del Manual de Convivencia, atendiendo a las disposiciones de la ley 1620 de marzo de 2013 y la Normatividad vigente.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91649" cy="103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054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DIRECTIVA</a:t>
            </a:r>
          </a:p>
          <a:p>
            <a:pPr algn="just"/>
            <a:r>
              <a:rPr lang="es-CO" sz="2800" b="1" dirty="0"/>
              <a:t>Apoyo a los proyectos pedagógicos y comités de apoyo de la Institución</a:t>
            </a:r>
          </a:p>
          <a:p>
            <a:pPr algn="just"/>
            <a:r>
              <a:rPr lang="es-CO" sz="2800" b="1" dirty="0"/>
              <a:t>Generación de un buen ambiente de trabajo</a:t>
            </a:r>
          </a:p>
          <a:p>
            <a:pPr algn="just"/>
            <a:r>
              <a:rPr lang="es-CO" sz="2800" b="1" dirty="0"/>
              <a:t>Coordinación permanente para dinamizar la gestión de aula a través del Programa Todos a Aprender (PTA 2.0).</a:t>
            </a:r>
          </a:p>
          <a:p>
            <a:pPr algn="just"/>
            <a:r>
              <a:rPr lang="es-CO" sz="2800" b="1" dirty="0"/>
              <a:t>Aplicación del índice de inclusión</a:t>
            </a:r>
          </a:p>
          <a:p>
            <a:pPr algn="just"/>
            <a:r>
              <a:rPr lang="es-CO" sz="2800" b="1" dirty="0"/>
              <a:t>Contextualización de la Comunidad Educativa con el medio  y los que se encuentran en situación de vulnerabilidad.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536988" cy="10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96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DIRECTIVA</a:t>
            </a:r>
          </a:p>
          <a:p>
            <a:r>
              <a:rPr lang="es-CO" sz="2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es-CO" sz="2600" b="1" dirty="0"/>
              <a:t>Gestión y consecución </a:t>
            </a:r>
            <a:r>
              <a:rPr lang="es-CO" sz="2600" b="1" dirty="0" smtClean="0"/>
              <a:t>de una administrativa temporal (auxiliar de biblioteca) con el Municipio de Valencia. </a:t>
            </a:r>
            <a:endParaRPr lang="es-CO" sz="2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78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ACADÉMICA</a:t>
            </a:r>
          </a:p>
          <a:p>
            <a:r>
              <a:rPr lang="es-CO" sz="2600" b="1" dirty="0"/>
              <a:t>Implementación de los Planes de Mejoramiento a los estudiantes con dificultades, aprobados por el Consejo Académico e introducidos en el SIDE. </a:t>
            </a:r>
          </a:p>
          <a:p>
            <a:r>
              <a:rPr lang="es-CO" sz="2600" b="1" dirty="0"/>
              <a:t>Apoyo al proceso de entrenamiento de las pruebas SABER a los estudiantes del grado once apoyados por el convenio con el grupo educativo Abel Mendoza. </a:t>
            </a:r>
          </a:p>
          <a:p>
            <a:r>
              <a:rPr lang="es-CO" sz="2600" b="1" dirty="0"/>
              <a:t>Apoyo e implementación del programa Todos a aprender (PTA 2.0). </a:t>
            </a:r>
          </a:p>
          <a:p>
            <a:r>
              <a:rPr lang="es-CO" sz="2600" b="1" dirty="0"/>
              <a:t>Estimulo a la excelencia académica y  excelencia laboral.</a:t>
            </a:r>
          </a:p>
          <a:p>
            <a:r>
              <a:rPr lang="es-CO" sz="2600" b="1" dirty="0"/>
              <a:t>Una  estudiante beneficiada con el programa “</a:t>
            </a:r>
            <a:r>
              <a:rPr lang="es-CO" sz="2800" dirty="0"/>
              <a:t>Ser Pilo Paga”</a:t>
            </a:r>
            <a:r>
              <a:rPr lang="es-CO" sz="2600" b="1" dirty="0"/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92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ACADÉMICA</a:t>
            </a:r>
          </a:p>
          <a:p>
            <a:r>
              <a:rPr lang="es-CO" sz="2600" b="1" dirty="0"/>
              <a:t>Conformación de comunidades de aprendizaje (CDA) para realizar procesos de autoformación, orientadas por el tutor del MEN (PTA)</a:t>
            </a:r>
          </a:p>
          <a:p>
            <a:r>
              <a:rPr lang="es-CO" sz="2600" b="1" dirty="0"/>
              <a:t>Desarrollo de acciones para potenciar en los estudiantes de la institución el desarrollo de pensamiento, las competencias comunicativas, laborales, ciudadanas y valores, a través del desarrollo curricular.</a:t>
            </a:r>
          </a:p>
          <a:p>
            <a:r>
              <a:rPr lang="es-CO" sz="2600" b="1" dirty="0"/>
              <a:t>Inicio del proceso de actualización de mallas curriculares de acuerdo a los lineamientos del MEN.</a:t>
            </a:r>
          </a:p>
          <a:p>
            <a:r>
              <a:rPr lang="es-CO" sz="2600" b="1" dirty="0"/>
              <a:t>Superar las Metas Mínimas de Mejoramiento Anual (MMA) con el Índice Sintético de Calidad Educativa (ISCE) en la básica primaria y media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3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91649" cy="103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269" y="381520"/>
            <a:ext cx="1326731" cy="12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9" y="268411"/>
            <a:ext cx="11346433" cy="1508760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INSTITUCIÓN EDUCATIVA</a:t>
            </a:r>
            <a:br>
              <a:rPr lang="es-CO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 catalino gulfo</a:t>
            </a:r>
            <a:br>
              <a:rPr lang="es-CO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CO" sz="2400" b="1" dirty="0">
                <a:solidFill>
                  <a:schemeClr val="accent3">
                    <a:lumMod val="75000"/>
                  </a:schemeClr>
                </a:solidFill>
              </a:rPr>
              <a:t>VALENCIA CÓRDOBA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DC2ECEB-78B9-481C-9771-3557A9FCF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92936"/>
            <a:ext cx="12178749" cy="5065064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s-CO" sz="2400" dirty="0"/>
          </a:p>
          <a:p>
            <a:pPr marL="0" indent="0">
              <a:buNone/>
            </a:pPr>
            <a:r>
              <a:rPr lang="es-CO" sz="2400" b="1" dirty="0"/>
              <a:t>Entidad territorial: Córdoba</a:t>
            </a:r>
          </a:p>
          <a:p>
            <a:pPr marL="0" indent="0">
              <a:buNone/>
            </a:pPr>
            <a:r>
              <a:rPr lang="es-CO" sz="2400" b="1" dirty="0"/>
              <a:t>Municipio: Valencia</a:t>
            </a:r>
          </a:p>
          <a:p>
            <a:pPr marL="0" indent="0">
              <a:buNone/>
            </a:pPr>
            <a:r>
              <a:rPr lang="es-CO" sz="2400" b="1" dirty="0"/>
              <a:t>Dirección: Calle 11 No. 11-40  Barrio Nazareth</a:t>
            </a:r>
          </a:p>
          <a:p>
            <a:pPr marL="0" indent="0">
              <a:buNone/>
            </a:pPr>
            <a:r>
              <a:rPr lang="es-CO" sz="2400" b="1" dirty="0"/>
              <a:t>Modalidad: Académica</a:t>
            </a:r>
          </a:p>
          <a:p>
            <a:pPr marL="0" indent="0">
              <a:buNone/>
            </a:pPr>
            <a:r>
              <a:rPr lang="es-CO" sz="2400" b="1" dirty="0"/>
              <a:t>Naturaleza: Oficial</a:t>
            </a:r>
          </a:p>
          <a:p>
            <a:pPr marL="0" indent="0">
              <a:buNone/>
            </a:pPr>
            <a:r>
              <a:rPr lang="es-CO" sz="2400" b="1" dirty="0"/>
              <a:t>Calendario: A</a:t>
            </a:r>
          </a:p>
          <a:p>
            <a:pPr marL="0" indent="0">
              <a:buNone/>
            </a:pPr>
            <a:r>
              <a:rPr lang="es-CO" sz="2400" b="1" dirty="0"/>
              <a:t>Jornada: Mañana-Tarde -Nocturna</a:t>
            </a:r>
          </a:p>
          <a:p>
            <a:pPr marL="0" indent="0">
              <a:buNone/>
            </a:pPr>
            <a:r>
              <a:rPr lang="es-CO" sz="2400" b="1" dirty="0"/>
              <a:t>Carácter: Mixto</a:t>
            </a:r>
          </a:p>
          <a:p>
            <a:pPr marL="0" indent="0">
              <a:buNone/>
            </a:pPr>
            <a:endParaRPr lang="es-CO" sz="2400" b="1" dirty="0"/>
          </a:p>
          <a:p>
            <a:pPr marL="0" indent="0">
              <a:buNone/>
            </a:pPr>
            <a:endParaRPr lang="es-CO" sz="2400" b="1" dirty="0"/>
          </a:p>
          <a:p>
            <a:pPr marL="0" indent="0">
              <a:buNone/>
            </a:pPr>
            <a:r>
              <a:rPr lang="es-CO" sz="2400" b="1" dirty="0"/>
              <a:t>Resolución de Aprobación: </a:t>
            </a:r>
            <a:r>
              <a:rPr lang="es-MX" sz="2400" b="1" dirty="0"/>
              <a:t>Resolución No. 001630 de 20  septiembre de 2002</a:t>
            </a:r>
            <a:endParaRPr lang="es-ES" sz="2400" b="1" dirty="0"/>
          </a:p>
          <a:p>
            <a:pPr marL="0" indent="0">
              <a:buNone/>
            </a:pPr>
            <a:endParaRPr lang="es-CO" sz="2400" b="1" dirty="0"/>
          </a:p>
          <a:p>
            <a:pPr marL="0" indent="0">
              <a:buNone/>
            </a:pPr>
            <a:r>
              <a:rPr lang="es-CO" sz="2400" b="1" dirty="0"/>
              <a:t>Niveles: Preescolar, Básica y Media, Educación para Jóvenes y Adultos</a:t>
            </a:r>
          </a:p>
          <a:p>
            <a:pPr marL="0" indent="0">
              <a:buNone/>
            </a:pPr>
            <a:r>
              <a:rPr lang="es-CO" sz="2400" b="1" dirty="0"/>
              <a:t>E-mail: ee_32385500041901@hotmail.com</a:t>
            </a:r>
          </a:p>
          <a:p>
            <a:pPr marL="0" indent="0">
              <a:buNone/>
            </a:pPr>
            <a:r>
              <a:rPr lang="es-CO" sz="2400" b="1" dirty="0"/>
              <a:t>Dane: 323855000419</a:t>
            </a:r>
          </a:p>
          <a:p>
            <a:pPr marL="0" indent="0">
              <a:buNone/>
            </a:pPr>
            <a:r>
              <a:rPr lang="es-CO" sz="2400" b="1" dirty="0" err="1"/>
              <a:t>Nit</a:t>
            </a:r>
            <a:r>
              <a:rPr lang="es-CO" sz="2400" b="1" dirty="0"/>
              <a:t>: </a:t>
            </a:r>
            <a:r>
              <a:rPr lang="es-ES" sz="2400" b="1" dirty="0"/>
              <a:t>812004059-8 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973597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¿Qué se logró</a:t>
            </a:r>
            <a:r>
              <a:rPr lang="es-CO" b="1" dirty="0"/>
              <a:t>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ADMINISTRATIVA Y FINANCIERA</a:t>
            </a:r>
          </a:p>
          <a:p>
            <a:r>
              <a:rPr lang="es-CO" sz="2600" b="1" dirty="0"/>
              <a:t>Dotación de aires acondicionados, muebles y equipos para el mejoramiento de la institución.</a:t>
            </a:r>
          </a:p>
          <a:p>
            <a:r>
              <a:rPr lang="es-CO" sz="2600" b="1" dirty="0"/>
              <a:t>Dotación de cinco TV  como herramientas de aula.</a:t>
            </a:r>
          </a:p>
          <a:p>
            <a:r>
              <a:rPr lang="es-CO" sz="2600" b="1" dirty="0"/>
              <a:t>Pintura general de la Institución, incluyendo todas las sedes</a:t>
            </a:r>
          </a:p>
          <a:p>
            <a:r>
              <a:rPr lang="es-CO" sz="2600" b="1" dirty="0"/>
              <a:t>Adecuación y mantenimiento de plantas físicas de la institución.</a:t>
            </a:r>
          </a:p>
          <a:p>
            <a:r>
              <a:rPr lang="es-CO" sz="2600" b="1" dirty="0"/>
              <a:t>Actualización del inventario de bienes muebles de la institución.</a:t>
            </a:r>
          </a:p>
          <a:p>
            <a:r>
              <a:rPr lang="es-CO" sz="2600" b="1" dirty="0"/>
              <a:t>Conectividad a Internet con 10 GB. En la sede Catalino Gulfo.</a:t>
            </a:r>
          </a:p>
          <a:p>
            <a:r>
              <a:rPr lang="es-CO" sz="2600" b="1" dirty="0"/>
              <a:t>Dotación de 200 sillas plásticas con brazos y 25 sin brazo para la Institución.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DE LA COMUNIDAD</a:t>
            </a:r>
          </a:p>
          <a:p>
            <a:r>
              <a:rPr lang="es-CO" sz="2600" b="1" dirty="0"/>
              <a:t>Reestructuración del Manual de Convivencia y su aprobación por el Consejo Directivo.</a:t>
            </a:r>
          </a:p>
          <a:p>
            <a:r>
              <a:rPr lang="es-CO" sz="2600" b="1" dirty="0"/>
              <a:t>Implementación del  proyecto Escuela para la Familia.</a:t>
            </a:r>
          </a:p>
          <a:p>
            <a:r>
              <a:rPr lang="es-CO" sz="2600" b="1" dirty="0"/>
              <a:t>Celebración del día de las madres, integrando a toda la comunidad educativa.</a:t>
            </a:r>
          </a:p>
          <a:p>
            <a:r>
              <a:rPr lang="es-CO" sz="2600" b="1" dirty="0"/>
              <a:t>Realización del festival del barrilete.</a:t>
            </a:r>
          </a:p>
          <a:p>
            <a:r>
              <a:rPr lang="es-CO" sz="2600" b="1" dirty="0"/>
              <a:t>Seguimiento a egresados.</a:t>
            </a:r>
          </a:p>
          <a:p>
            <a:r>
              <a:rPr lang="es-CO" sz="2600" b="1" dirty="0"/>
              <a:t>Proyección al la comunidad mediante el proyecto de Ética y valores.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6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¿CÓMO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800" b="1" dirty="0"/>
              <a:t>Las metas formuladas en nuestro Plan de Mejoramiento 2016 se alcanzaron en un 85%; esto se logró con el apoyo, compromiso y liderazgo de todo el equipo directivo y docente, del equipo de Gestión Directiva, de los diferentes miembros del Gobierno Escolar y de todos los actores de la comunidad educativa.</a:t>
            </a:r>
            <a:endParaRPr lang="es-CO" sz="2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¿QUÉ SE Gastó?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/>
            <a:r>
              <a:rPr lang="es-CO" sz="2600" b="1" dirty="0"/>
              <a:t>Presupuesto</a:t>
            </a:r>
          </a:p>
          <a:p>
            <a:pPr algn="just"/>
            <a:r>
              <a:rPr lang="es-CO" sz="2600" b="1" dirty="0"/>
              <a:t>Ingresos:	$ </a:t>
            </a:r>
            <a:r>
              <a:rPr lang="es-CO" sz="2600" b="1" dirty="0" smtClean="0"/>
              <a:t>80.299.570</a:t>
            </a:r>
            <a:endParaRPr lang="es-CO" sz="2600" b="1" dirty="0"/>
          </a:p>
          <a:p>
            <a:pPr algn="just"/>
            <a:r>
              <a:rPr lang="es-CO" sz="2600" b="1" dirty="0"/>
              <a:t>Egresos	</a:t>
            </a:r>
            <a:r>
              <a:rPr lang="es-CO" sz="2600" b="1"/>
              <a:t>$ </a:t>
            </a:r>
            <a:r>
              <a:rPr lang="es-CO" sz="2600" b="1" smtClean="0"/>
              <a:t>80.298.983</a:t>
            </a:r>
            <a:endParaRPr lang="es-CO" sz="2600" b="1" dirty="0"/>
          </a:p>
          <a:p>
            <a:pPr algn="just"/>
            <a:r>
              <a:rPr lang="es-CO" sz="2600" b="1" dirty="0" smtClean="0"/>
              <a:t>Balance </a:t>
            </a:r>
            <a:endParaRPr lang="es-CO" sz="2600" b="1" dirty="0"/>
          </a:p>
          <a:p>
            <a:pPr marL="0" indent="0" algn="just">
              <a:buNone/>
            </a:pPr>
            <a:endParaRPr lang="es-CO" sz="2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378303" cy="95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966400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PRESUPUESTO VIGENCIA FISCAL </a:t>
            </a:r>
            <a:r>
              <a:rPr lang="es-CO" b="1" dirty="0" smtClean="0">
                <a:solidFill>
                  <a:schemeClr val="accent3">
                    <a:lumMod val="75000"/>
                  </a:schemeClr>
                </a:solidFill>
              </a:rPr>
              <a:t>2017</a:t>
            </a:r>
            <a:endParaRPr lang="es-CO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O" sz="2600" b="1" dirty="0"/>
          </a:p>
          <a:p>
            <a:pPr marL="0" indent="0" algn="just">
              <a:buNone/>
            </a:pPr>
            <a:endParaRPr lang="es-CO" sz="2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33750" y="1828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PRIMERA PARTE (INGRESOS)</a:t>
            </a:r>
            <a:endParaRPr kumimoji="0" lang="es-ES" altLang="es-E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2" y="444584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0 Imagen" descr="Hoja Membrete2222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8" t="33360" b="12097"/>
          <a:stretch>
            <a:fillRect/>
          </a:stretch>
        </p:blipFill>
        <p:spPr bwMode="auto">
          <a:xfrm>
            <a:off x="16370300" y="2230438"/>
            <a:ext cx="19716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22766" r="43737" b="10019"/>
          <a:stretch/>
        </p:blipFill>
        <p:spPr bwMode="auto">
          <a:xfrm>
            <a:off x="810032" y="1062965"/>
            <a:ext cx="9934167" cy="563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7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¿CÓMO SE Gastó?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O" sz="2600" b="1" dirty="0"/>
          </a:p>
          <a:p>
            <a:pPr marL="0" indent="0" algn="just">
              <a:buNone/>
            </a:pPr>
            <a:endParaRPr lang="es-CO" sz="2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514319" cy="10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13491" r="8932" b="9331"/>
          <a:stretch/>
        </p:blipFill>
        <p:spPr bwMode="auto">
          <a:xfrm>
            <a:off x="734096" y="1665360"/>
            <a:ext cx="11062952" cy="51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¿CÓMO SE Gastó?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O" sz="2600" b="1" dirty="0"/>
          </a:p>
          <a:p>
            <a:pPr marL="0" indent="0" algn="just">
              <a:buNone/>
            </a:pPr>
            <a:endParaRPr lang="es-CO" sz="2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92176"/>
              </p:ext>
            </p:extLst>
          </p:nvPr>
        </p:nvGraphicFramePr>
        <p:xfrm>
          <a:off x="2380594" y="2012441"/>
          <a:ext cx="7285917" cy="4390307"/>
        </p:xfrm>
        <a:graphic>
          <a:graphicData uri="http://schemas.openxmlformats.org/drawingml/2006/table">
            <a:tbl>
              <a:tblPr/>
              <a:tblGrid>
                <a:gridCol w="615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0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09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746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93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2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1767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7462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728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564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8728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564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240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68298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0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REPÚBLICA DE COLOMBIA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70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DEPARTAMENTO DE CÓRDOBA </a:t>
                      </a:r>
                      <a:endParaRPr lang="es-ES" sz="7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970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MUNICIPIO DE VALENCIA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3223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INSTITUCION EDUCATIVA CATALINO GULFO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673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NIT: 812.004.059-8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970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EJECUCIÓN PRESUPUESTAL DE GASTOS DICIEMBRE DE 2016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6040"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4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78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CÓDIGO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RUBRO PRESUPUESTAL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APROPIACIÓN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MODIFICACIONES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APROPIACIÓN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APROPIACIÓN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APROPIACIÓN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PAGOS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APROPIACIÓN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CUENTAS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SALDO DE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59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INICIAL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TRASLADOS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ADICIÓN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REDUCCIÓN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DEFINITIVA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EJECUTADA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EJECUTADA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EJECUTADA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POR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APROPIACIÓN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59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CRÉDITO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CONTRACR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PERIODO ANTER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PERIODO ACTUAL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ACUMULADA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PAGAR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9598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38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PRESUPUESTO DE GASTOS FUNCIONAMIENTO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75.000.000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19.345.318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19.345.318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8.810.666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5.675.000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78.135.666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76.476.937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1.362.606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77.839.543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77.839.543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296.123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941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GASTOS GENERALES APROBADOS (CR) - ADQUISICIÓN DE BIENES Y SERVICIOS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60.400.000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19.345.318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13.345.318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8.810.666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3.017.500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72.193.166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70.534.437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1.362.606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71.897.043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71.897.043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296.123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Compra de Equipos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8.000.000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1.787.000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5.000.000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4.787.000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4.787.000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4.787.000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4.787.000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510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032104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Muebles y Enceres, Equipos de Oficina, de Comunicación y Computación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2.000.000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15.273.000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760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17.272.240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17.272.240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17.272.240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17.272.240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Materiales y Suministros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27.500.000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142.000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6.000.000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8.809.130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30.451.100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29.185.100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1.266.000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30.451.100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30.451.100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032107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Mantenimiento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8.700.000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2.003.318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1.536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10.704.854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10.704.854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10.704.854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10.704.854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032108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Comunicaciones y Transporte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6.000.000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2.345.318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1.683.750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1.970.932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1.915.000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1.915.000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1.915.000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55.932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Servicios Públicos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2.200.000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2.200.000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1.889.186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84.000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1.973.186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1.973.186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226.814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032111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Seguros Generales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200.000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32.960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167.040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167.040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167.040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167.040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Viáticos y Gastos de Viajes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500.000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500.000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Gastos e Imprevistos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4.800.000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800.000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4.000.000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4.000.000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032124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Gastos Financieros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500.000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140.000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640.000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614.017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12.606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626.623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626.623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13.377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159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0536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GASTO PUBLICO SOCIAL    -  (EDUCACION)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7.000.000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1.000.000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1.157.500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464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053619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COORDINACION, APOYO TECNICO Y FINANCIERO A LA ADMINISTRACION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7.000.000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1.000.000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1.157.500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05361901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Comisiones, Honorarios y Servicios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7.000.000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1.000.000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1.157.500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4.842.500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8807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053690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OTROS PROGRAMAS DE INVERSION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7.600.000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5.000.000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1.500.000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7380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05369001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Actividades Pedagogicas Científicas, Culturales y Deportivas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7.500.000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5.000.000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1.400.000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1.100.000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452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05369002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Obras de Infraestructuras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100.000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4120" r="16663" b="10477"/>
          <a:stretch/>
        </p:blipFill>
        <p:spPr bwMode="auto">
          <a:xfrm>
            <a:off x="927846" y="1898876"/>
            <a:ext cx="10529047" cy="47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1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¿CÓMO SE Gastó?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514319" cy="10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3491" r="44723" b="17785"/>
          <a:stretch/>
        </p:blipFill>
        <p:spPr bwMode="auto">
          <a:xfrm>
            <a:off x="270456" y="1953061"/>
            <a:ext cx="5884076" cy="429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12697" r="44225" b="13644"/>
          <a:stretch/>
        </p:blipFill>
        <p:spPr bwMode="auto">
          <a:xfrm>
            <a:off x="6307693" y="1897182"/>
            <a:ext cx="5740379" cy="442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¿CÓMO SE Gastó?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0563" r="61226" b="42958"/>
          <a:stretch/>
        </p:blipFill>
        <p:spPr bwMode="auto">
          <a:xfrm>
            <a:off x="112889" y="1828799"/>
            <a:ext cx="5734120" cy="473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23168" r="53512" b="14129"/>
          <a:stretch/>
        </p:blipFill>
        <p:spPr bwMode="auto">
          <a:xfrm>
            <a:off x="6001556" y="1981346"/>
            <a:ext cx="5640946" cy="458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1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¿QUÉ SE PROYECTA A FUTURO</a:t>
            </a:r>
            <a:r>
              <a:rPr lang="es-CO" b="1" dirty="0"/>
              <a:t>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B38AECD-6960-4563-9026-C8407A89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6" y="2011680"/>
            <a:ext cx="11646569" cy="4206240"/>
          </a:xfrm>
        </p:spPr>
        <p:txBody>
          <a:bodyPr>
            <a:normAutofit fontScale="92500" lnSpcReduction="10000"/>
          </a:bodyPr>
          <a:lstStyle/>
          <a:p>
            <a:r>
              <a:rPr lang="es-CO" sz="2600" b="1" dirty="0"/>
              <a:t>Aumento de cobertura en la sede Nazareth.</a:t>
            </a:r>
          </a:p>
          <a:p>
            <a:r>
              <a:rPr lang="es-CO" sz="2600" b="1" dirty="0"/>
              <a:t>Actualizar los planes de área de acuerdo a los referentes nacionales y a las orientaciones del PTA 2.0</a:t>
            </a:r>
          </a:p>
          <a:p>
            <a:r>
              <a:rPr lang="es-CO" sz="2600" b="1" dirty="0"/>
              <a:t>Adelantar gestiones para la prolongación de la cubierta del polideportivo de la sede principal , Un transformador para la misma y adecuación de dos aulas para preescolar en la sede principal, Cerramiento de la sede Buenavista</a:t>
            </a:r>
          </a:p>
          <a:p>
            <a:r>
              <a:rPr lang="es-CO" sz="2600" b="1" dirty="0"/>
              <a:t>Gestionar ante la alcaldía municipal para que se construya dos aula que hace falta en la sede Buenavista</a:t>
            </a:r>
          </a:p>
          <a:p>
            <a:r>
              <a:rPr lang="es-CO" sz="2600" b="1" dirty="0"/>
              <a:t>Elaborar el plan de prevención de riesgos</a:t>
            </a:r>
          </a:p>
          <a:p>
            <a:r>
              <a:rPr lang="es-CO" sz="2600" b="1" dirty="0"/>
              <a:t>Mejorar los resultados de las pruebas saber e ISCE en la básica secundaria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7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INSTITUCIÓN EDUCATIVA catalino gulfo</a:t>
            </a:r>
            <a:br>
              <a:rPr lang="es-CO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CO" sz="2400" b="1" dirty="0">
                <a:solidFill>
                  <a:schemeClr val="accent3">
                    <a:lumMod val="75000"/>
                  </a:schemeClr>
                </a:solidFill>
              </a:rPr>
              <a:t>VALENCIA CÓRDOBA</a:t>
            </a:r>
            <a:endParaRPr lang="es-CO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52" y="381520"/>
            <a:ext cx="1326731" cy="12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o hay texto alternativo automátic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7"/>
          <a:stretch/>
        </p:blipFill>
        <p:spPr bwMode="auto">
          <a:xfrm>
            <a:off x="2646536" y="2134968"/>
            <a:ext cx="6858000" cy="39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magen 10" descr="IMG_20170217_152559816_H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73" y="2866307"/>
            <a:ext cx="6607241" cy="371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530137" y="1968940"/>
            <a:ext cx="5118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ES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Festival del barrilete 2017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0485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530137" y="1968940"/>
            <a:ext cx="6830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ES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Camping Ecológico Recreativo2017</a:t>
            </a:r>
            <a:endParaRPr lang="es-ES" sz="3600" dirty="0"/>
          </a:p>
        </p:txBody>
      </p:sp>
      <p:pic>
        <p:nvPicPr>
          <p:cNvPr id="23" name="22 Imagen" descr="E:\fotos periodico joche\IMG_20170922_072913780_HDR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615271"/>
            <a:ext cx="6888177" cy="3466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023309" y="1968940"/>
            <a:ext cx="8634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23 Imagen" descr="E:\fotos periodico joche\otras\DSC072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7" y="2495550"/>
            <a:ext cx="3985680" cy="387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 descr="E:\fotos periodico joche\IMG_20171026_1231280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6" y="2507606"/>
            <a:ext cx="4039504" cy="386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25 Imagen" descr="E:\fotos periodico joche\IMG_20170908_1521529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94" y="2507606"/>
            <a:ext cx="4217558" cy="3867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362648" y="1968939"/>
            <a:ext cx="985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</a:t>
            </a:r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padres de familia y docentes  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26 Imagen" descr="E:\fotos periodico joche\IMG_20171024_07341739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47" y="2712402"/>
            <a:ext cx="5335905" cy="2995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9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362648" y="1968939"/>
            <a:ext cx="10316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Jornadas de aseo con estudiantes y padres de familia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IMG_20170305_0917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4" y="3257005"/>
            <a:ext cx="324802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IMG_20170305_1017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24" y="3180805"/>
            <a:ext cx="290512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LIMPIZA CANAL BARRIO JARAGUAY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1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_20170308_20515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45" y="3180805"/>
            <a:ext cx="31623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4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958540" y="1968939"/>
            <a:ext cx="71243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Adecuación de ambientes escolares.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LIMPIZA CANAL BARRIO JARAGUAY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1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IMG_20170313_1023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97" y="3346226"/>
            <a:ext cx="3639143" cy="273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IMG_20170313_1024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5" y="3346226"/>
            <a:ext cx="3663542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0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ELABORACION DE LA CEBRA FRENTE A NUESTRA INSTITUCION EDUCATIVA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962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830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187845" y="1968939"/>
            <a:ext cx="10665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Desarrollo de proyectos con extensión a la comunidad.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Ética y valores    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LIMPIZA CANAL BARRIO JARAGUAY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1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0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ELABORACION DE LA CEBRA FRENTE A NUESTRA INSTITUCION EDUCATIVA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962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830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IMG-20171130-WA009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510" y="3069464"/>
            <a:ext cx="32575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MG-20171130-WA009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2" y="3362325"/>
            <a:ext cx="30384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G-20171130-WA009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362325"/>
            <a:ext cx="32289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r>
              <a:rPr kumimoji="0" lang="es-CO" alt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DONACION DE 50 KIT ELECTRICOS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2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913559"/>
          </a:xfrm>
        </p:spPr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187844" y="1297093"/>
            <a:ext cx="10665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Desarrollo de proyectos con extensión a la comunidad.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Democracia   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LIMPIZA CANAL BARRIO JARAGUAY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1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0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ELABORACION DE LA CEBRA FRENTE A NUESTRA INSTITUCION EDUCATIVA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830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r>
              <a:rPr kumimoji="0" lang="es-CO" alt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DONACION DE 50 KIT ELECTRICOS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Imagen 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" y="2768738"/>
            <a:ext cx="3515373" cy="348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1388" algn="l"/>
              </a:tabLst>
            </a:pPr>
            <a:r>
              <a:rPr kumimoji="0" lang="es-CO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PROCESO DE ELECCIONES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138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2" t="26916" r="32295" b="12385"/>
          <a:stretch/>
        </p:blipFill>
        <p:spPr bwMode="auto">
          <a:xfrm>
            <a:off x="8436401" y="2703673"/>
            <a:ext cx="3277971" cy="361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26916" r="52941" b="9683"/>
          <a:stretch/>
        </p:blipFill>
        <p:spPr bwMode="auto">
          <a:xfrm>
            <a:off x="4210455" y="2679257"/>
            <a:ext cx="3771089" cy="377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2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913559"/>
          </a:xfrm>
        </p:spPr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187844" y="1297093"/>
            <a:ext cx="10665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Desarrollo de proyectos con extensión a la comunidad.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Ed. </a:t>
            </a:r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Para la sexualidad,  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LIMPIZA CANAL BARRIO JARAGUAY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1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O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0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ELABORACION DE LA CEBRA FRENTE A NUESTRA INSTITUCION EDUCATIVA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830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r>
              <a:rPr kumimoji="0" lang="es-CO" alt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DONACION DE 50 KIT ELECTRICOS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1388" algn="l"/>
              </a:tabLst>
            </a:pPr>
            <a:r>
              <a:rPr kumimoji="0" lang="es-CO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PROCESO DE ELECCIONES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138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241" name="0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0" b="17519"/>
          <a:stretch>
            <a:fillRect/>
          </a:stretch>
        </p:blipFill>
        <p:spPr bwMode="auto">
          <a:xfrm>
            <a:off x="503684" y="2497422"/>
            <a:ext cx="4265166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6248399" y="6329897"/>
            <a:ext cx="530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Charla : Prevención uso de sustancias sicoactivas..</a:t>
            </a:r>
            <a:endParaRPr lang="es-ES" dirty="0"/>
          </a:p>
        </p:txBody>
      </p:sp>
      <p:pic>
        <p:nvPicPr>
          <p:cNvPr id="35" name="0 Imagen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2" b="11435"/>
          <a:stretch/>
        </p:blipFill>
        <p:spPr bwMode="auto">
          <a:xfrm>
            <a:off x="5907431" y="2401467"/>
            <a:ext cx="4595387" cy="3617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35 CuadroTexto"/>
          <p:cNvSpPr txBox="1"/>
          <p:nvPr/>
        </p:nvSpPr>
        <p:spPr>
          <a:xfrm>
            <a:off x="812622" y="6514563"/>
            <a:ext cx="34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Elaboración de proyecto de vida.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610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913559"/>
          </a:xfrm>
        </p:spPr>
        <p:txBody>
          <a:bodyPr/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sz="3200" b="1" cap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REGISTRO FOTOGRÁFICO</a:t>
            </a:r>
            <a:endParaRPr lang="es-ES" altLang="es-ES" sz="3200" b="1" cap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23642" cy="99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n 1" descr="IMG_20170908_152152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7376775"/>
            <a:ext cx="5167312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0" descr="IMG_20171026_123128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6840200"/>
            <a:ext cx="5072062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7" descr="DSC07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68465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460500" y="16908463"/>
            <a:ext cx="3308350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Participación campeonato ilusión naranja 2017</a:t>
            </a:r>
            <a:endParaRPr kumimoji="0" lang="es-CO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agen 6" descr="IMG_20171024_0734173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7202150"/>
            <a:ext cx="5335587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Final baloncesto año2017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2400" y="4210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52400" y="73645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con otras instituciones año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Integración madres de familia sede Buenavista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52400" y="168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1187844" y="1297093"/>
            <a:ext cx="10665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Desarrollo de proyectos con extensión a la comunidad.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Ed. </a:t>
            </a:r>
            <a:r>
              <a:rPr lang="es-CO" sz="36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CO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Para la sexualidad,  2017</a:t>
            </a:r>
            <a:endParaRPr lang="es-ES" sz="36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LIMPIZA CANAL BARRIO JARAGUAY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1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O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r>
              <a:rPr kumimoji="0" lang="es-CO" altLang="es-ES" sz="20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ELABORACION DE LA CEBRA FRENTE A NUESTRA INSTITUCION EDUCATIVA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830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41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413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346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r>
              <a:rPr kumimoji="0" lang="es-CO" alt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BrowalliaUPC" pitchFamily="34" charset="-34"/>
              </a:rPr>
              <a:t>DONACION DE 50 KIT ELECTRICOS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46325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413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1388" algn="l"/>
              </a:tabLst>
            </a:pPr>
            <a:r>
              <a:rPr kumimoji="0" lang="es-CO" altLang="es-E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PROCESO DE ELECCIONES 2017</a:t>
            </a:r>
            <a:endParaRPr kumimoji="0" lang="es-ES" altLang="es-E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1388" algn="l"/>
              </a:tabLst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6" name="35 CuadroTexto"/>
          <p:cNvSpPr txBox="1"/>
          <p:nvPr/>
        </p:nvSpPr>
        <p:spPr>
          <a:xfrm>
            <a:off x="3606084" y="5986529"/>
            <a:ext cx="643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Jornada Prevención contra el Matoneo Escolar .</a:t>
            </a:r>
            <a:endParaRPr lang="es-ES" dirty="0"/>
          </a:p>
        </p:txBody>
      </p:sp>
      <p:pic>
        <p:nvPicPr>
          <p:cNvPr id="32" name="31 Imagen" descr="H:\DCIM\101PHOTO\SAM_249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07" y="1211897"/>
            <a:ext cx="7880985" cy="4434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3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¿Qué es rendición de cuentas?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CO" sz="2800" dirty="0"/>
              <a:t>“La rendición de cuentas es el proceso en el cual las administraciones públicas del orden Nacional y Territorial y los servidores públicos comunican, explican y argumentan sus acciones a la sociedad” (MEN, 2007). La conforma el conjunto de acciones planificadas y su puesta en marcha por las instituciones del Estado con el objeto de informar a la sociedad acerca de las acciones y resultados producto de su gestión y permite recibir aportes de los ciudadanos para mejorar su desempeño.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O" sz="2800" dirty="0"/>
              <a:t>En este sentido, la rendición de cuentas es un proceso de “doble vía” en el cual los servidores del Estado tienen la obligación de informar y responder por su gestión, y la ciudadanía tiene el derecho a ser informada y pedir explicaciones sobre las acciones adelantadas por la administración (Porras, 2007).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800" y="381520"/>
            <a:ext cx="1326731" cy="12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514319" cy="10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8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gracias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397BD1F1-8CBD-4577-93FC-AB7771FB4A09}"/>
              </a:ext>
            </a:extLst>
          </p:cNvPr>
          <p:cNvSpPr txBox="1"/>
          <p:nvPr/>
        </p:nvSpPr>
        <p:spPr>
          <a:xfrm>
            <a:off x="1700463" y="2943149"/>
            <a:ext cx="9960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/>
              <a:t>Uriel Coronado Martínez</a:t>
            </a:r>
          </a:p>
          <a:p>
            <a:pPr algn="r"/>
            <a:r>
              <a:rPr lang="es-CO" sz="4800" b="1" dirty="0"/>
              <a:t>Rector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50"/>
            <a:ext cx="1400972" cy="9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05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Referentes para la rendición de cuentas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b="1" dirty="0"/>
              <a:t>Principios constitucionales</a:t>
            </a:r>
            <a:r>
              <a:rPr lang="es-CO" sz="2800" dirty="0"/>
              <a:t>: transparencia, responsabilidad, eficacia, eficiencia e imparcialidad y participación ciudadana en el manejo de los recursos públicos y los proyectos presentados.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b="1" dirty="0"/>
              <a:t>Documentos de política: Plan Nacional de Desarrollo, Plan de Desarrollo </a:t>
            </a:r>
            <a:r>
              <a:rPr lang="es-CO" sz="2800" dirty="0"/>
              <a:t>Territorial, Plan Educativo Institucional, Plan de Mejoramiento Institucional.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b="1" dirty="0"/>
              <a:t>Marco Legal</a:t>
            </a:r>
            <a:r>
              <a:rPr lang="es-CO" sz="2800" dirty="0"/>
              <a:t>: Constitución Política, Ley 115 de 1994, Ley 715 de 2001, la Ley 489 de 1998 y la Ley 1474 de 2011, Decreto 4791 de 2008, Decreto 1860 de 1994, Directiva Ministerial No. 22 del 21 de julio de 2010.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752" y="239633"/>
            <a:ext cx="1528770" cy="14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4" y="444585"/>
            <a:ext cx="1491649" cy="103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INSTITUCIÓN EDUCATIVA catalino gulfo</a:t>
            </a:r>
            <a:br>
              <a:rPr lang="es-CO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CO" sz="2400" b="1" dirty="0">
                <a:solidFill>
                  <a:schemeClr val="accent3">
                    <a:lumMod val="75000"/>
                  </a:schemeClr>
                </a:solidFill>
              </a:rPr>
              <a:t>VALENCIA CÓRDOBA</a:t>
            </a:r>
            <a:endParaRPr lang="es-CO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E4A2AB2C-9B58-43C3-9734-A8F439A7D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65569"/>
              </p:ext>
            </p:extLst>
          </p:nvPr>
        </p:nvGraphicFramePr>
        <p:xfrm>
          <a:off x="0" y="2732061"/>
          <a:ext cx="4339467" cy="264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4" y="444585"/>
            <a:ext cx="1514319" cy="10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D52A1D5B-26AA-4B1D-BE2F-36FCF1E84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549854"/>
              </p:ext>
            </p:extLst>
          </p:nvPr>
        </p:nvGraphicFramePr>
        <p:xfrm>
          <a:off x="4339467" y="2790886"/>
          <a:ext cx="3938242" cy="264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13830AEA-AEA0-4BCD-A16F-24B2154F0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450083"/>
              </p:ext>
            </p:extLst>
          </p:nvPr>
        </p:nvGraphicFramePr>
        <p:xfrm>
          <a:off x="8307976" y="2790886"/>
          <a:ext cx="3884023" cy="264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FFCAEF92-6A7E-4F6B-9A00-FFD275AFB276}"/>
              </a:ext>
            </a:extLst>
          </p:cNvPr>
          <p:cNvSpPr/>
          <p:nvPr/>
        </p:nvSpPr>
        <p:spPr>
          <a:xfrm rot="16200000">
            <a:off x="-386742" y="3851732"/>
            <a:ext cx="2646324" cy="4069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SEDE CATALINO GULFO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EF4E9762-8D12-408D-B506-B6C8DFB54DD6}"/>
              </a:ext>
            </a:extLst>
          </p:cNvPr>
          <p:cNvSpPr/>
          <p:nvPr/>
        </p:nvSpPr>
        <p:spPr>
          <a:xfrm rot="16200000">
            <a:off x="3805507" y="3894296"/>
            <a:ext cx="2646324" cy="397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SEDE NAZARETH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A22431B5-2D53-4312-994B-34039E06CAED}"/>
              </a:ext>
            </a:extLst>
          </p:cNvPr>
          <p:cNvSpPr/>
          <p:nvPr/>
        </p:nvSpPr>
        <p:spPr>
          <a:xfrm rot="16200000">
            <a:off x="7747112" y="3895312"/>
            <a:ext cx="2686228" cy="397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SEDE BUENAVISTA</a:t>
            </a:r>
          </a:p>
        </p:txBody>
      </p:sp>
    </p:spTree>
    <p:extLst>
      <p:ext uri="{BB962C8B-B14F-4D97-AF65-F5344CB8AC3E}">
        <p14:creationId xmlns:p14="http://schemas.microsoft.com/office/powerpoint/2010/main" val="2648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INSTITUCIÓN EDUCATIVA catalino gulfo</a:t>
            </a:r>
            <a:br>
              <a:rPr lang="es-CO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CO" sz="2400" b="1" dirty="0">
                <a:solidFill>
                  <a:schemeClr val="accent3">
                    <a:lumMod val="75000"/>
                  </a:schemeClr>
                </a:solidFill>
              </a:rPr>
              <a:t>VALENCIA CÓRDOBA</a:t>
            </a:r>
            <a:endParaRPr lang="es-CO" b="1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86456"/>
            <a:ext cx="11972890" cy="47787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CO" sz="2800" dirty="0"/>
              <a:t>La Institución Educativa Catalino Gulfo fue creada por Resolución N° 001630 de Septiembre 20 de 2</a:t>
            </a:r>
            <a:r>
              <a:rPr lang="es-CO" sz="2800" dirty="0">
                <a:latin typeface="+mj-lt"/>
              </a:rPr>
              <a:t>002 como resultado de la fusión e integración del Liceo Agropecuario, el Multicentro Educativo Nazareth, el Colegio Municipal de Bachillerato Nocturno, el Centro Mixto Nazareth y la Escuela Rural Mixta Buenavista con </a:t>
            </a:r>
            <a:r>
              <a:rPr lang="es-CO" sz="2800" dirty="0"/>
              <a:t>código DANE 323855000419, consta en la actualidad con una sede Principal y dos sedes a saber: Buenavista, y Mixta Nazareth.</a:t>
            </a:r>
          </a:p>
          <a:p>
            <a:pPr marL="0" indent="0" algn="just">
              <a:buNone/>
            </a:pPr>
            <a:r>
              <a:rPr lang="es-CO" sz="2800" dirty="0"/>
              <a:t>Cuenta con una nómina de 38 Docentes, 4 Directivos docentes, dos Administrativos ( Un celador y una de servicios generales) y una población escolar de  </a:t>
            </a:r>
            <a:r>
              <a:rPr lang="es-CO" sz="2800" dirty="0" smtClean="0"/>
              <a:t>1169   estudiantes</a:t>
            </a:r>
            <a:r>
              <a:rPr lang="es-CO" sz="2800" dirty="0"/>
              <a:t>. </a:t>
            </a:r>
          </a:p>
          <a:p>
            <a:pPr marL="0" indent="0" algn="just">
              <a:buNone/>
            </a:pPr>
            <a:r>
              <a:rPr lang="es-CO" sz="2800" dirty="0"/>
              <a:t>Brinda educación en los niveles: Preescolar, Básica Primaria, Básica Secundaria y Media académica. Además se está articulada con el SENA en programas Agropecuarios.</a:t>
            </a:r>
          </a:p>
          <a:p>
            <a:pPr marL="0" indent="0" algn="just">
              <a:buNone/>
            </a:pPr>
            <a:r>
              <a:rPr lang="es-CO" sz="2800" dirty="0"/>
              <a:t>La Institución Educativa se encuentra ubicada en la </a:t>
            </a:r>
            <a:r>
              <a:rPr lang="es-MX" sz="2800" dirty="0"/>
              <a:t> zona urbana del Municipio de  Valencia, al Suroeste del Departamento de Córdoba en la margen izquierda del Río Sinú.</a:t>
            </a:r>
            <a:endParaRPr lang="es-CO" sz="2800" dirty="0"/>
          </a:p>
          <a:p>
            <a:pPr marL="0" indent="0">
              <a:buNone/>
            </a:pPr>
            <a:endParaRPr lang="es-CO" sz="2800" dirty="0"/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" y="444583"/>
            <a:ext cx="1446310" cy="100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Cierre de brechas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beneficiados con gratuidad: </a:t>
            </a:r>
            <a:r>
              <a:rPr lang="es-CO" sz="2800" dirty="0">
                <a:solidFill>
                  <a:srgbClr val="FF0000"/>
                </a:solidFill>
              </a:rPr>
              <a:t>90,8</a:t>
            </a:r>
            <a:r>
              <a:rPr lang="es-CO" sz="2800" dirty="0"/>
              <a:t>%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pertenecientes a poblaciones vulnerables beneficiadas con el programa de alimentación escolar, : 100%  7 meses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alumnos con necesidades educativas especiales escolarizados:</a:t>
            </a:r>
            <a:r>
              <a:rPr lang="es-CO" sz="2800" dirty="0">
                <a:solidFill>
                  <a:srgbClr val="FF0000"/>
                </a:solidFill>
              </a:rPr>
              <a:t>2%.</a:t>
            </a:r>
            <a:r>
              <a:rPr lang="es-CO" sz="2800" dirty="0"/>
              <a:t> Se atienden algunos estudiantes con necesidades educativas especiales, pero no está debidamente diagnosticado su problema por falta del profesional correspondiente.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468980" cy="102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calidad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educadores participando en el plan de formación: </a:t>
            </a:r>
            <a:r>
              <a:rPr lang="es-CO" sz="2800" dirty="0" smtClean="0">
                <a:solidFill>
                  <a:srgbClr val="FF0000"/>
                </a:solidFill>
              </a:rPr>
              <a:t>0,19</a:t>
            </a:r>
            <a:r>
              <a:rPr lang="es-CO" sz="2800" dirty="0" smtClean="0"/>
              <a:t> </a:t>
            </a:r>
            <a:r>
              <a:rPr lang="es-CO" sz="2800" dirty="0"/>
              <a:t>% (especialización, maestrías)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que aprobaron el año escolar en básica y media: </a:t>
            </a:r>
            <a:r>
              <a:rPr lang="es-CO" sz="2800" dirty="0" smtClean="0">
                <a:solidFill>
                  <a:srgbClr val="FF0000"/>
                </a:solidFill>
              </a:rPr>
              <a:t>80,19%</a:t>
            </a:r>
            <a:endParaRPr lang="es-CO" sz="2800" dirty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que reprobaron el año escolar en básica y media: </a:t>
            </a:r>
            <a:r>
              <a:rPr lang="es-CO" sz="2800" dirty="0" smtClean="0">
                <a:solidFill>
                  <a:srgbClr val="FF0000"/>
                </a:solidFill>
              </a:rPr>
              <a:t>10,19%</a:t>
            </a:r>
            <a:endParaRPr lang="es-CO" sz="2800" dirty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deserción anual en preescolar, básica y media: </a:t>
            </a:r>
            <a:r>
              <a:rPr lang="es-CO" sz="2800" dirty="0" smtClean="0">
                <a:solidFill>
                  <a:srgbClr val="FF0000"/>
                </a:solidFill>
              </a:rPr>
              <a:t>4,93%</a:t>
            </a:r>
            <a:endParaRPr lang="es-CO" sz="2800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87" y="192334"/>
            <a:ext cx="1573103" cy="14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6" y="460349"/>
            <a:ext cx="1536988" cy="10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5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 bandas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TM03090430[[fn=Con bandas]]</Template>
  <TotalTime>759</TotalTime>
  <Words>2693</Words>
  <Application>Microsoft Office PowerPoint</Application>
  <PresentationFormat>Personalizado</PresentationFormat>
  <Paragraphs>577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Con bandas</vt:lpstr>
      <vt:lpstr>INSTITUCIÓN EDUCATIVA catalino gulfo VALENCIA CÓRDOBA</vt:lpstr>
      <vt:lpstr>INSTITUCIÓN EDUCATIVA  catalino gulfo VALENCIA CÓRDOBA</vt:lpstr>
      <vt:lpstr>INSTITUCIÓN EDUCATIVA catalino gulfo VALENCIA CÓRDOBA</vt:lpstr>
      <vt:lpstr>¿Qué es rendición de cuentas?</vt:lpstr>
      <vt:lpstr>Referentes para la rendición de cuentas</vt:lpstr>
      <vt:lpstr>INSTITUCIÓN EDUCATIVA catalino gulfo VALENCIA CÓRDOBA</vt:lpstr>
      <vt:lpstr>INSTITUCIÓN EDUCATIVA catalino gulfo VALENCIA CÓRDOBA</vt:lpstr>
      <vt:lpstr>Cierre de brechas</vt:lpstr>
      <vt:lpstr>calidad</vt:lpstr>
      <vt:lpstr>Innovación y pertinencia</vt:lpstr>
      <vt:lpstr>Modelo de gestión</vt:lpstr>
      <vt:lpstr>Resultados saber 11º  2017</vt:lpstr>
      <vt:lpstr>Índice sintético de calidad 2017</vt:lpstr>
      <vt:lpstr>Preguntas clave</vt:lpstr>
      <vt:lpstr>¿Qué se logró?</vt:lpstr>
      <vt:lpstr>¿Qué se logró?</vt:lpstr>
      <vt:lpstr>¿Qué se logró?</vt:lpstr>
      <vt:lpstr>¿Qué se logró?</vt:lpstr>
      <vt:lpstr>¿Qué se logró?</vt:lpstr>
      <vt:lpstr>¿Qué se logró?</vt:lpstr>
      <vt:lpstr>¿Qué se logró?</vt:lpstr>
      <vt:lpstr>¿CÓMO se logró?</vt:lpstr>
      <vt:lpstr>¿QUÉ SE Gastó?</vt:lpstr>
      <vt:lpstr>PRESUPUESTO VIGENCIA FISCAL 2017</vt:lpstr>
      <vt:lpstr>¿CÓMO SE Gastó?</vt:lpstr>
      <vt:lpstr>¿CÓMO SE Gastó?</vt:lpstr>
      <vt:lpstr>¿CÓMO SE Gastó?</vt:lpstr>
      <vt:lpstr>¿CÓMO SE Gastó?</vt:lpstr>
      <vt:lpstr>¿QUÉ SE PROYECTA A FUTURO?</vt:lpstr>
      <vt:lpstr>REGISTRO FOTOGRÁFICO</vt:lpstr>
      <vt:lpstr>REGISTRO FOTOGRÁFICO</vt:lpstr>
      <vt:lpstr>REGISTRO FOTOGRÁFICO</vt:lpstr>
      <vt:lpstr>REGISTRO FOTOGRÁFICO</vt:lpstr>
      <vt:lpstr>REGISTRO FOTOGRÁFICO</vt:lpstr>
      <vt:lpstr>REGISTRO FOTOGRÁFICO</vt:lpstr>
      <vt:lpstr>REGISTRO FOTOGRÁFICO</vt:lpstr>
      <vt:lpstr>REGISTRO FOTOGRÁFICO</vt:lpstr>
      <vt:lpstr>REGISTRO FOTOGRÁFICO</vt:lpstr>
      <vt:lpstr>REGISTRO FOTOGRÁFICO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INSTITUCIÓN EDUCATIVA DIVINO NIÑO</dc:title>
  <dc:creator>DORIA ESCOBAR,NELBER ADOLFO</dc:creator>
  <cp:lastModifiedBy>FERNANDO ROSSI</cp:lastModifiedBy>
  <cp:revision>106</cp:revision>
  <dcterms:created xsi:type="dcterms:W3CDTF">2017-06-25T20:46:42Z</dcterms:created>
  <dcterms:modified xsi:type="dcterms:W3CDTF">2018-03-07T19:58:07Z</dcterms:modified>
</cp:coreProperties>
</file>