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82"/>
  </p:notesMasterIdLst>
  <p:sldIdLst>
    <p:sldId id="256" r:id="rId2"/>
    <p:sldId id="294" r:id="rId3"/>
    <p:sldId id="296" r:id="rId4"/>
    <p:sldId id="297" r:id="rId5"/>
    <p:sldId id="298" r:id="rId6"/>
    <p:sldId id="257" r:id="rId7"/>
    <p:sldId id="258" r:id="rId8"/>
    <p:sldId id="259" r:id="rId9"/>
    <p:sldId id="260" r:id="rId10"/>
    <p:sldId id="261" r:id="rId11"/>
    <p:sldId id="262" r:id="rId12"/>
    <p:sldId id="263" r:id="rId13"/>
    <p:sldId id="264" r:id="rId14"/>
    <p:sldId id="291" r:id="rId15"/>
    <p:sldId id="266" r:id="rId16"/>
    <p:sldId id="267" r:id="rId17"/>
    <p:sldId id="299" r:id="rId18"/>
    <p:sldId id="300" r:id="rId19"/>
    <p:sldId id="301" r:id="rId20"/>
    <p:sldId id="302" r:id="rId21"/>
    <p:sldId id="308" r:id="rId22"/>
    <p:sldId id="303" r:id="rId23"/>
    <p:sldId id="307" r:id="rId24"/>
    <p:sldId id="309" r:id="rId25"/>
    <p:sldId id="305" r:id="rId26"/>
    <p:sldId id="306" r:id="rId27"/>
    <p:sldId id="268" r:id="rId28"/>
    <p:sldId id="310" r:id="rId29"/>
    <p:sldId id="311" r:id="rId30"/>
    <p:sldId id="312" r:id="rId31"/>
    <p:sldId id="313" r:id="rId32"/>
    <p:sldId id="315" r:id="rId33"/>
    <p:sldId id="316" r:id="rId34"/>
    <p:sldId id="317" r:id="rId35"/>
    <p:sldId id="318" r:id="rId36"/>
    <p:sldId id="269"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52" r:id="rId50"/>
    <p:sldId id="353" r:id="rId51"/>
    <p:sldId id="354" r:id="rId52"/>
    <p:sldId id="355" r:id="rId53"/>
    <p:sldId id="356" r:id="rId54"/>
    <p:sldId id="357" r:id="rId55"/>
    <p:sldId id="358" r:id="rId56"/>
    <p:sldId id="359" r:id="rId57"/>
    <p:sldId id="314" r:id="rId58"/>
    <p:sldId id="338" r:id="rId59"/>
    <p:sldId id="339" r:id="rId60"/>
    <p:sldId id="285" r:id="rId61"/>
    <p:sldId id="286" r:id="rId62"/>
    <p:sldId id="288" r:id="rId63"/>
    <p:sldId id="289" r:id="rId64"/>
    <p:sldId id="275" r:id="rId65"/>
    <p:sldId id="340" r:id="rId66"/>
    <p:sldId id="346" r:id="rId67"/>
    <p:sldId id="347" r:id="rId68"/>
    <p:sldId id="342" r:id="rId69"/>
    <p:sldId id="343" r:id="rId70"/>
    <p:sldId id="344" r:id="rId71"/>
    <p:sldId id="362" r:id="rId72"/>
    <p:sldId id="363" r:id="rId73"/>
    <p:sldId id="361" r:id="rId74"/>
    <p:sldId id="277" r:id="rId75"/>
    <p:sldId id="348" r:id="rId76"/>
    <p:sldId id="279" r:id="rId77"/>
    <p:sldId id="349" r:id="rId78"/>
    <p:sldId id="350" r:id="rId79"/>
    <p:sldId id="351" r:id="rId80"/>
    <p:sldId id="292" r:id="rId81"/>
  </p:sldIdLst>
  <p:sldSz cx="9144000" cy="6858000" type="screen4x3"/>
  <p:notesSz cx="10020300" cy="6888163"/>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08" autoAdjust="0"/>
  </p:normalViewPr>
  <p:slideViewPr>
    <p:cSldViewPr>
      <p:cViewPr varScale="1">
        <p:scale>
          <a:sx n="78" d="100"/>
          <a:sy n="78" d="100"/>
        </p:scale>
        <p:origin x="-1650" y="10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42130" cy="346003"/>
          </a:xfrm>
          <a:prstGeom prst="rect">
            <a:avLst/>
          </a:prstGeom>
        </p:spPr>
        <p:txBody>
          <a:bodyPr vert="horz" lIns="96616" tIns="48308" rIns="96616" bIns="48308" rtlCol="0"/>
          <a:lstStyle>
            <a:lvl1pPr algn="l">
              <a:defRPr sz="1300"/>
            </a:lvl1pPr>
          </a:lstStyle>
          <a:p>
            <a:endParaRPr lang="es-CO"/>
          </a:p>
        </p:txBody>
      </p:sp>
      <p:sp>
        <p:nvSpPr>
          <p:cNvPr id="3" name="Marcador de fecha 2"/>
          <p:cNvSpPr>
            <a:spLocks noGrp="1"/>
          </p:cNvSpPr>
          <p:nvPr>
            <p:ph type="dt" idx="1"/>
          </p:nvPr>
        </p:nvSpPr>
        <p:spPr>
          <a:xfrm>
            <a:off x="5676431" y="0"/>
            <a:ext cx="4342130" cy="346003"/>
          </a:xfrm>
          <a:prstGeom prst="rect">
            <a:avLst/>
          </a:prstGeom>
        </p:spPr>
        <p:txBody>
          <a:bodyPr vert="horz" lIns="96616" tIns="48308" rIns="96616" bIns="48308" rtlCol="0"/>
          <a:lstStyle>
            <a:lvl1pPr algn="r">
              <a:defRPr sz="1300"/>
            </a:lvl1pPr>
          </a:lstStyle>
          <a:p>
            <a:fld id="{E13E2040-08A7-42B6-8251-1E17476C6EF6}" type="datetimeFigureOut">
              <a:rPr lang="es-CO" smtClean="0"/>
              <a:t>15/03/2018</a:t>
            </a:fld>
            <a:endParaRPr lang="es-CO"/>
          </a:p>
        </p:txBody>
      </p:sp>
      <p:sp>
        <p:nvSpPr>
          <p:cNvPr id="4" name="Marcador de imagen de diapositiva 3"/>
          <p:cNvSpPr>
            <a:spLocks noGrp="1" noRot="1" noChangeAspect="1"/>
          </p:cNvSpPr>
          <p:nvPr>
            <p:ph type="sldImg" idx="2"/>
          </p:nvPr>
        </p:nvSpPr>
        <p:spPr>
          <a:xfrm>
            <a:off x="3459163" y="860425"/>
            <a:ext cx="3101975" cy="2325688"/>
          </a:xfrm>
          <a:prstGeom prst="rect">
            <a:avLst/>
          </a:prstGeom>
          <a:noFill/>
          <a:ln w="12700">
            <a:solidFill>
              <a:prstClr val="black"/>
            </a:solidFill>
          </a:ln>
        </p:spPr>
        <p:txBody>
          <a:bodyPr vert="horz" lIns="96616" tIns="48308" rIns="96616" bIns="48308" rtlCol="0" anchor="ctr"/>
          <a:lstStyle/>
          <a:p>
            <a:endParaRPr lang="es-CO"/>
          </a:p>
        </p:txBody>
      </p:sp>
      <p:sp>
        <p:nvSpPr>
          <p:cNvPr id="5" name="Marcador de notas 4"/>
          <p:cNvSpPr>
            <a:spLocks noGrp="1"/>
          </p:cNvSpPr>
          <p:nvPr>
            <p:ph type="body" sz="quarter" idx="3"/>
          </p:nvPr>
        </p:nvSpPr>
        <p:spPr>
          <a:xfrm>
            <a:off x="1002030" y="3314929"/>
            <a:ext cx="8016240" cy="2712214"/>
          </a:xfrm>
          <a:prstGeom prst="rect">
            <a:avLst/>
          </a:prstGeom>
        </p:spPr>
        <p:txBody>
          <a:bodyPr vert="horz" lIns="96616" tIns="48308" rIns="96616" bIns="4830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6542161"/>
            <a:ext cx="4342130" cy="346002"/>
          </a:xfrm>
          <a:prstGeom prst="rect">
            <a:avLst/>
          </a:prstGeom>
        </p:spPr>
        <p:txBody>
          <a:bodyPr vert="horz" lIns="96616" tIns="48308" rIns="96616" bIns="48308" rtlCol="0" anchor="b"/>
          <a:lstStyle>
            <a:lvl1pPr algn="l">
              <a:defRPr sz="1300"/>
            </a:lvl1pPr>
          </a:lstStyle>
          <a:p>
            <a:endParaRPr lang="es-CO"/>
          </a:p>
        </p:txBody>
      </p:sp>
      <p:sp>
        <p:nvSpPr>
          <p:cNvPr id="7" name="Marcador de número de diapositiva 6"/>
          <p:cNvSpPr>
            <a:spLocks noGrp="1"/>
          </p:cNvSpPr>
          <p:nvPr>
            <p:ph type="sldNum" sz="quarter" idx="5"/>
          </p:nvPr>
        </p:nvSpPr>
        <p:spPr>
          <a:xfrm>
            <a:off x="5676431" y="6542161"/>
            <a:ext cx="4342130" cy="346002"/>
          </a:xfrm>
          <a:prstGeom prst="rect">
            <a:avLst/>
          </a:prstGeom>
        </p:spPr>
        <p:txBody>
          <a:bodyPr vert="horz" lIns="96616" tIns="48308" rIns="96616" bIns="48308" rtlCol="0" anchor="b"/>
          <a:lstStyle>
            <a:lvl1pPr algn="r">
              <a:defRPr sz="1300"/>
            </a:lvl1pPr>
          </a:lstStyle>
          <a:p>
            <a:fld id="{B833CBBB-6916-410A-9C61-872BC0CDC3C3}" type="slidenum">
              <a:rPr lang="es-CO" smtClean="0"/>
              <a:t>‹Nº›</a:t>
            </a:fld>
            <a:endParaRPr lang="es-CO"/>
          </a:p>
        </p:txBody>
      </p:sp>
    </p:spTree>
    <p:extLst>
      <p:ext uri="{BB962C8B-B14F-4D97-AF65-F5344CB8AC3E}">
        <p14:creationId xmlns:p14="http://schemas.microsoft.com/office/powerpoint/2010/main" val="71512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B833CBBB-6916-410A-9C61-872BC0CDC3C3}" type="slidenum">
              <a:rPr lang="es-CO" smtClean="0"/>
              <a:t>7</a:t>
            </a:fld>
            <a:endParaRPr lang="es-CO"/>
          </a:p>
        </p:txBody>
      </p:sp>
    </p:spTree>
    <p:extLst>
      <p:ext uri="{BB962C8B-B14F-4D97-AF65-F5344CB8AC3E}">
        <p14:creationId xmlns:p14="http://schemas.microsoft.com/office/powerpoint/2010/main" val="3976414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833CBBB-6916-410A-9C61-872BC0CDC3C3}" type="slidenum">
              <a:rPr lang="es-CO" smtClean="0"/>
              <a:t>64</a:t>
            </a:fld>
            <a:endParaRPr lang="es-CO"/>
          </a:p>
        </p:txBody>
      </p:sp>
    </p:spTree>
    <p:extLst>
      <p:ext uri="{BB962C8B-B14F-4D97-AF65-F5344CB8AC3E}">
        <p14:creationId xmlns:p14="http://schemas.microsoft.com/office/powerpoint/2010/main" val="2138249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833CBBB-6916-410A-9C61-872BC0CDC3C3}" type="slidenum">
              <a:rPr lang="es-CO" smtClean="0"/>
              <a:t>65</a:t>
            </a:fld>
            <a:endParaRPr lang="es-CO"/>
          </a:p>
        </p:txBody>
      </p:sp>
    </p:spTree>
    <p:extLst>
      <p:ext uri="{BB962C8B-B14F-4D97-AF65-F5344CB8AC3E}">
        <p14:creationId xmlns:p14="http://schemas.microsoft.com/office/powerpoint/2010/main" val="270906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833CBBB-6916-410A-9C61-872BC0CDC3C3}" type="slidenum">
              <a:rPr lang="es-CO" smtClean="0"/>
              <a:t>66</a:t>
            </a:fld>
            <a:endParaRPr lang="es-CO"/>
          </a:p>
        </p:txBody>
      </p:sp>
    </p:spTree>
    <p:extLst>
      <p:ext uri="{BB962C8B-B14F-4D97-AF65-F5344CB8AC3E}">
        <p14:creationId xmlns:p14="http://schemas.microsoft.com/office/powerpoint/2010/main" val="805472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833CBBB-6916-410A-9C61-872BC0CDC3C3}" type="slidenum">
              <a:rPr lang="es-CO" smtClean="0"/>
              <a:t>67</a:t>
            </a:fld>
            <a:endParaRPr lang="es-CO"/>
          </a:p>
        </p:txBody>
      </p:sp>
    </p:spTree>
    <p:extLst>
      <p:ext uri="{BB962C8B-B14F-4D97-AF65-F5344CB8AC3E}">
        <p14:creationId xmlns:p14="http://schemas.microsoft.com/office/powerpoint/2010/main" val="422339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833CBBB-6916-410A-9C61-872BC0CDC3C3}" type="slidenum">
              <a:rPr lang="es-CO" smtClean="0"/>
              <a:t>68</a:t>
            </a:fld>
            <a:endParaRPr lang="es-CO"/>
          </a:p>
        </p:txBody>
      </p:sp>
    </p:spTree>
    <p:extLst>
      <p:ext uri="{BB962C8B-B14F-4D97-AF65-F5344CB8AC3E}">
        <p14:creationId xmlns:p14="http://schemas.microsoft.com/office/powerpoint/2010/main" val="2326712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833CBBB-6916-410A-9C61-872BC0CDC3C3}" type="slidenum">
              <a:rPr lang="es-CO" smtClean="0"/>
              <a:t>69</a:t>
            </a:fld>
            <a:endParaRPr lang="es-CO"/>
          </a:p>
        </p:txBody>
      </p:sp>
    </p:spTree>
    <p:extLst>
      <p:ext uri="{BB962C8B-B14F-4D97-AF65-F5344CB8AC3E}">
        <p14:creationId xmlns:p14="http://schemas.microsoft.com/office/powerpoint/2010/main" val="2094146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833CBBB-6916-410A-9C61-872BC0CDC3C3}" type="slidenum">
              <a:rPr lang="es-CO" smtClean="0"/>
              <a:t>70</a:t>
            </a:fld>
            <a:endParaRPr lang="es-CO"/>
          </a:p>
        </p:txBody>
      </p:sp>
    </p:spTree>
    <p:extLst>
      <p:ext uri="{BB962C8B-B14F-4D97-AF65-F5344CB8AC3E}">
        <p14:creationId xmlns:p14="http://schemas.microsoft.com/office/powerpoint/2010/main" val="85271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1D8BD707-D9CF-40AE-B4C6-C98DA3205C09}" type="datetimeFigureOut">
              <a:rPr lang="en-US" smtClean="0"/>
              <a:t>3/15/2018</a:t>
            </a:fld>
            <a:endParaRPr lang="en-US"/>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1150547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1D8BD707-D9CF-40AE-B4C6-C98DA3205C09}" type="datetimeFigureOut">
              <a:rPr lang="en-US" smtClean="0"/>
              <a:t>3/15/2018</a:t>
            </a:fld>
            <a:endParaRPr lang="en-US"/>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1359024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1D8BD707-D9CF-40AE-B4C6-C98DA3205C09}" type="datetimeFigureOut">
              <a:rPr lang="en-US" smtClean="0"/>
              <a:t>3/15/2018</a:t>
            </a:fld>
            <a:endParaRPr lang="en-US"/>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1881265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44149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67610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1D8BD707-D9CF-40AE-B4C6-C98DA3205C09}" type="datetimeFigureOut">
              <a:rPr lang="en-US" smtClean="0"/>
              <a:t>3/15/2018</a:t>
            </a:fld>
            <a:endParaRPr lang="en-US"/>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420190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D8BD707-D9CF-40AE-B4C6-C98DA3205C09}" type="datetimeFigureOut">
              <a:rPr lang="en-US" smtClean="0"/>
              <a:t>3/15/2018</a:t>
            </a:fld>
            <a:endParaRPr lang="en-US"/>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4283538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1D8BD707-D9CF-40AE-B4C6-C98DA3205C09}" type="datetimeFigureOut">
              <a:rPr lang="en-US" smtClean="0"/>
              <a:t>3/15/2018</a:t>
            </a:fld>
            <a:endParaRPr lang="en-US"/>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995024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1D8BD707-D9CF-40AE-B4C6-C98DA3205C09}" type="datetimeFigureOut">
              <a:rPr lang="en-US" smtClean="0"/>
              <a:t>3/15/2018</a:t>
            </a:fld>
            <a:endParaRPr lang="en-US"/>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8598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1D8BD707-D9CF-40AE-B4C6-C98DA3205C09}" type="datetimeFigureOut">
              <a:rPr lang="en-US" smtClean="0"/>
              <a:t>3/15/2018</a:t>
            </a:fld>
            <a:endParaRPr lang="en-US"/>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101355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D8BD707-D9CF-40AE-B4C6-C98DA3205C09}" type="datetimeFigureOut">
              <a:rPr lang="en-US" smtClean="0"/>
              <a:t>3/15/2018</a:t>
            </a:fld>
            <a:endParaRPr lang="en-US"/>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199389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D8BD707-D9CF-40AE-B4C6-C98DA3205C09}" type="datetimeFigureOut">
              <a:rPr lang="en-US" smtClean="0"/>
              <a:t>3/15/2018</a:t>
            </a:fld>
            <a:endParaRPr lang="en-US"/>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2166179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O"/>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D8BD707-D9CF-40AE-B4C6-C98DA3205C09}" type="datetimeFigureOut">
              <a:rPr lang="en-US" smtClean="0"/>
              <a:t>3/15/2018</a:t>
            </a:fld>
            <a:endParaRPr lang="en-US"/>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10934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t>3/15/2018</a:t>
            </a:fld>
            <a:endParaRPr lang="en-US"/>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s-CO" smtClean="0"/>
              <a:t>‹Nº›</a:t>
            </a:fld>
            <a:endParaRPr lang="es-CO"/>
          </a:p>
        </p:txBody>
      </p:sp>
    </p:spTree>
    <p:extLst>
      <p:ext uri="{BB962C8B-B14F-4D97-AF65-F5344CB8AC3E}">
        <p14:creationId xmlns:p14="http://schemas.microsoft.com/office/powerpoint/2010/main" val="83274958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 Id="rId5" Type="http://schemas.openxmlformats.org/officeDocument/2006/relationships/image" Target="../media/image23.jpg"/><Relationship Id="rId4" Type="http://schemas.openxmlformats.org/officeDocument/2006/relationships/image" Target="../media/image22.jpg"/></Relationships>
</file>

<file path=ppt/slides/_rels/slide7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xml"/><Relationship Id="rId4" Type="http://schemas.openxmlformats.org/officeDocument/2006/relationships/image" Target="../media/image26.jpg"/></Relationships>
</file>

<file path=ppt/slides/_rels/slide7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1295400"/>
            <a:ext cx="6934201" cy="2769989"/>
          </a:xfrm>
          <a:prstGeom prst="rect">
            <a:avLst/>
          </a:prstGeom>
        </p:spPr>
        <p:txBody>
          <a:bodyPr vert="horz" wrap="square" lIns="0" tIns="0" rIns="0" bIns="0" rtlCol="0" anchor="t">
            <a:spAutoFit/>
          </a:bodyPr>
          <a:lstStyle/>
          <a:p>
            <a:pPr marL="12700" algn="ctr"/>
            <a:r>
              <a:rPr lang="es-CO" sz="4000" b="1" i="1" spc="-5" dirty="0" smtClean="0">
                <a:solidFill>
                  <a:srgbClr val="0070C0"/>
                </a:solidFill>
                <a:latin typeface="Arial" panose="020B0604020202020204" pitchFamily="34" charset="0"/>
                <a:cs typeface="Arial" panose="020B0604020202020204" pitchFamily="34" charset="0"/>
              </a:rPr>
              <a:t>INSTITUCIÓN </a:t>
            </a:r>
            <a:r>
              <a:rPr lang="es-CO" sz="4000" b="1" i="1" spc="-15" dirty="0" smtClean="0">
                <a:solidFill>
                  <a:srgbClr val="0070C0"/>
                </a:solidFill>
                <a:latin typeface="Arial" panose="020B0604020202020204" pitchFamily="34" charset="0"/>
                <a:cs typeface="Arial" panose="020B0604020202020204" pitchFamily="34" charset="0"/>
              </a:rPr>
              <a:t>EDUCATIVA </a:t>
            </a:r>
            <a:r>
              <a:rPr lang="es-CO" sz="4000" b="1" i="1" spc="-5" dirty="0" smtClean="0">
                <a:solidFill>
                  <a:srgbClr val="0070C0"/>
                </a:solidFill>
                <a:latin typeface="Arial" panose="020B0604020202020204" pitchFamily="34" charset="0"/>
                <a:cs typeface="Arial" panose="020B0604020202020204" pitchFamily="34" charset="0"/>
              </a:rPr>
              <a:t>EL GUINEO</a:t>
            </a:r>
            <a:br>
              <a:rPr lang="es-CO" sz="4000" b="1" i="1" spc="-5" dirty="0" smtClean="0">
                <a:solidFill>
                  <a:srgbClr val="0070C0"/>
                </a:solidFill>
                <a:latin typeface="Arial" panose="020B0604020202020204" pitchFamily="34" charset="0"/>
                <a:cs typeface="Arial" panose="020B0604020202020204" pitchFamily="34" charset="0"/>
              </a:rPr>
            </a:br>
            <a:r>
              <a:rPr lang="es-CO" sz="4000" b="1" i="1" spc="-5" dirty="0" smtClean="0">
                <a:solidFill>
                  <a:srgbClr val="0070C0"/>
                </a:solidFill>
                <a:latin typeface="Arial" panose="020B0604020202020204" pitchFamily="34" charset="0"/>
                <a:cs typeface="Arial" panose="020B0604020202020204" pitchFamily="34" charset="0"/>
              </a:rPr>
              <a:t>Corregimiento El Guineo – Municipio de Canalete</a:t>
            </a:r>
            <a:br>
              <a:rPr lang="es-CO" sz="4000" b="1" i="1" spc="-5" dirty="0" smtClean="0">
                <a:solidFill>
                  <a:srgbClr val="0070C0"/>
                </a:solidFill>
                <a:latin typeface="Arial" panose="020B0604020202020204" pitchFamily="34" charset="0"/>
                <a:cs typeface="Arial" panose="020B0604020202020204" pitchFamily="34" charset="0"/>
              </a:rPr>
            </a:br>
            <a:endParaRPr lang="es-CO" sz="4000" b="1" i="1" spc="-30" dirty="0">
              <a:solidFill>
                <a:srgbClr val="0070C0"/>
              </a:solidFill>
              <a:latin typeface="Arial" panose="020B0604020202020204" pitchFamily="34" charset="0"/>
              <a:cs typeface="Arial" panose="020B0604020202020204" pitchFamily="34" charset="0"/>
            </a:endParaRPr>
          </a:p>
        </p:txBody>
      </p:sp>
      <p:sp>
        <p:nvSpPr>
          <p:cNvPr id="3" name="object 3"/>
          <p:cNvSpPr txBox="1"/>
          <p:nvPr/>
        </p:nvSpPr>
        <p:spPr>
          <a:xfrm>
            <a:off x="1066800" y="4065388"/>
            <a:ext cx="7620000" cy="1867178"/>
          </a:xfrm>
          <a:prstGeom prst="rect">
            <a:avLst/>
          </a:prstGeom>
        </p:spPr>
        <p:txBody>
          <a:bodyPr vert="horz" wrap="square" lIns="0" tIns="0" rIns="0" bIns="0" rtlCol="0">
            <a:spAutoFit/>
          </a:bodyPr>
          <a:lstStyle/>
          <a:p>
            <a:pPr algn="ctr">
              <a:lnSpc>
                <a:spcPct val="100000"/>
              </a:lnSpc>
            </a:pPr>
            <a:r>
              <a:rPr sz="3600" b="1" spc="-5" dirty="0">
                <a:solidFill>
                  <a:srgbClr val="00B050"/>
                </a:solidFill>
                <a:latin typeface="Arial" panose="020B0604020202020204" pitchFamily="34" charset="0"/>
                <a:cs typeface="Arial" panose="020B0604020202020204" pitchFamily="34" charset="0"/>
              </a:rPr>
              <a:t>INFORME DE </a:t>
            </a:r>
            <a:r>
              <a:rPr sz="3600" b="1" spc="-10" dirty="0">
                <a:solidFill>
                  <a:srgbClr val="00B050"/>
                </a:solidFill>
                <a:latin typeface="Arial" panose="020B0604020202020204" pitchFamily="34" charset="0"/>
                <a:cs typeface="Arial" panose="020B0604020202020204" pitchFamily="34" charset="0"/>
              </a:rPr>
              <a:t>GESTIÓN</a:t>
            </a:r>
            <a:r>
              <a:rPr sz="3600" b="1" spc="-45" dirty="0">
                <a:solidFill>
                  <a:srgbClr val="00B050"/>
                </a:solidFill>
                <a:latin typeface="Arial" panose="020B0604020202020204" pitchFamily="34" charset="0"/>
                <a:cs typeface="Arial" panose="020B0604020202020204" pitchFamily="34" charset="0"/>
              </a:rPr>
              <a:t> </a:t>
            </a:r>
            <a:r>
              <a:rPr sz="3600" b="1" dirty="0">
                <a:solidFill>
                  <a:srgbClr val="00B050"/>
                </a:solidFill>
                <a:latin typeface="Arial" panose="020B0604020202020204" pitchFamily="34" charset="0"/>
                <a:cs typeface="Arial" panose="020B0604020202020204" pitchFamily="34" charset="0"/>
              </a:rPr>
              <a:t>Y</a:t>
            </a:r>
          </a:p>
          <a:p>
            <a:pPr algn="ctr">
              <a:spcBef>
                <a:spcPts val="770"/>
              </a:spcBef>
            </a:pPr>
            <a:r>
              <a:rPr sz="3600" b="1" spc="-5" dirty="0">
                <a:solidFill>
                  <a:srgbClr val="00B050"/>
                </a:solidFill>
                <a:latin typeface="Arial" panose="020B0604020202020204" pitchFamily="34" charset="0"/>
                <a:cs typeface="Arial" panose="020B0604020202020204" pitchFamily="34" charset="0"/>
              </a:rPr>
              <a:t>RENDICIÓN </a:t>
            </a:r>
            <a:r>
              <a:rPr sz="3600" b="1" dirty="0">
                <a:solidFill>
                  <a:srgbClr val="00B050"/>
                </a:solidFill>
                <a:latin typeface="Arial" panose="020B0604020202020204" pitchFamily="34" charset="0"/>
                <a:cs typeface="Arial" panose="020B0604020202020204" pitchFamily="34" charset="0"/>
              </a:rPr>
              <a:t>DE </a:t>
            </a:r>
            <a:r>
              <a:rPr sz="3600" b="1" spc="-40" dirty="0">
                <a:solidFill>
                  <a:srgbClr val="00B050"/>
                </a:solidFill>
                <a:latin typeface="Arial" panose="020B0604020202020204" pitchFamily="34" charset="0"/>
                <a:cs typeface="Arial" panose="020B0604020202020204" pitchFamily="34" charset="0"/>
              </a:rPr>
              <a:t>CUENTAS</a:t>
            </a:r>
            <a:r>
              <a:rPr sz="3600" b="1" spc="-5" dirty="0">
                <a:solidFill>
                  <a:srgbClr val="00B050"/>
                </a:solidFill>
                <a:latin typeface="Arial" panose="020B0604020202020204" pitchFamily="34" charset="0"/>
                <a:cs typeface="Arial" panose="020B0604020202020204" pitchFamily="34" charset="0"/>
              </a:rPr>
              <a:t> </a:t>
            </a:r>
            <a:r>
              <a:rPr lang="es-CO" sz="3600" b="1" spc="-5" dirty="0" smtClean="0">
                <a:solidFill>
                  <a:srgbClr val="00B050"/>
                </a:solidFill>
                <a:latin typeface="Arial" panose="020B0604020202020204" pitchFamily="34" charset="0"/>
                <a:cs typeface="Arial" panose="020B0604020202020204" pitchFamily="34" charset="0"/>
              </a:rPr>
              <a:t>2017</a:t>
            </a:r>
          </a:p>
          <a:p>
            <a:pPr algn="ctr">
              <a:spcBef>
                <a:spcPts val="770"/>
              </a:spcBef>
            </a:pPr>
            <a:endParaRPr sz="3600" b="1" dirty="0">
              <a:solidFill>
                <a:srgbClr val="00B050"/>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1" y="609600"/>
            <a:ext cx="6347713" cy="493340"/>
          </a:xfrm>
          <a:prstGeom prst="rect">
            <a:avLst/>
          </a:prstGeom>
        </p:spPr>
        <p:txBody>
          <a:bodyPr vert="horz" wrap="square" lIns="0" tIns="49657" rIns="0" bIns="0" rtlCol="0" anchor="t">
            <a:spAutoFit/>
          </a:bodyPr>
          <a:lstStyle/>
          <a:p>
            <a:pPr marL="1958339"/>
            <a:r>
              <a:rPr sz="3200" b="1" spc="-5" dirty="0">
                <a:solidFill>
                  <a:srgbClr val="00B050"/>
                </a:solidFill>
                <a:latin typeface="Arial" panose="020B0604020202020204" pitchFamily="34" charset="0"/>
                <a:cs typeface="Arial" panose="020B0604020202020204" pitchFamily="34" charset="0"/>
              </a:rPr>
              <a:t>CIERRE </a:t>
            </a:r>
            <a:r>
              <a:rPr sz="3200" b="1" dirty="0">
                <a:solidFill>
                  <a:srgbClr val="00B050"/>
                </a:solidFill>
                <a:latin typeface="Arial" panose="020B0604020202020204" pitchFamily="34" charset="0"/>
                <a:cs typeface="Arial" panose="020B0604020202020204" pitchFamily="34" charset="0"/>
              </a:rPr>
              <a:t>DE</a:t>
            </a:r>
            <a:r>
              <a:rPr sz="3200" b="1" spc="-30" dirty="0">
                <a:solidFill>
                  <a:srgbClr val="00B050"/>
                </a:solidFill>
                <a:latin typeface="Arial" panose="020B0604020202020204" pitchFamily="34" charset="0"/>
                <a:cs typeface="Arial" panose="020B0604020202020204" pitchFamily="34" charset="0"/>
              </a:rPr>
              <a:t> </a:t>
            </a:r>
            <a:r>
              <a:rPr sz="3200" b="1" spc="-10" dirty="0">
                <a:solidFill>
                  <a:srgbClr val="00B050"/>
                </a:solidFill>
                <a:latin typeface="Arial" panose="020B0604020202020204" pitchFamily="34" charset="0"/>
                <a:cs typeface="Arial" panose="020B0604020202020204" pitchFamily="34" charset="0"/>
              </a:rPr>
              <a:t>BRECHAS</a:t>
            </a:r>
          </a:p>
        </p:txBody>
      </p:sp>
      <p:sp>
        <p:nvSpPr>
          <p:cNvPr id="3" name="object 3"/>
          <p:cNvSpPr txBox="1"/>
          <p:nvPr/>
        </p:nvSpPr>
        <p:spPr>
          <a:xfrm>
            <a:off x="78741" y="1240409"/>
            <a:ext cx="8872855" cy="4812087"/>
          </a:xfrm>
          <a:prstGeom prst="rect">
            <a:avLst/>
          </a:prstGeom>
        </p:spPr>
        <p:txBody>
          <a:bodyPr vert="horz" wrap="square" lIns="0" tIns="0" rIns="0" bIns="0" rtlCol="0">
            <a:spAutoFit/>
          </a:bodyPr>
          <a:lstStyle/>
          <a:p>
            <a:pPr marL="355600" indent="-342900">
              <a:lnSpc>
                <a:spcPts val="3650"/>
              </a:lnSpc>
              <a:buFont typeface="Arial"/>
              <a:buChar char="•"/>
              <a:tabLst>
                <a:tab pos="355600" algn="l"/>
              </a:tabLst>
            </a:pPr>
            <a:r>
              <a:rPr sz="3200" spc="-20" dirty="0">
                <a:latin typeface="Arial" panose="020B0604020202020204" pitchFamily="34" charset="0"/>
                <a:cs typeface="Arial" panose="020B0604020202020204" pitchFamily="34" charset="0"/>
              </a:rPr>
              <a:t>Porcentaje </a:t>
            </a:r>
            <a:r>
              <a:rPr sz="3200" dirty="0">
                <a:latin typeface="Arial" panose="020B0604020202020204" pitchFamily="34" charset="0"/>
                <a:cs typeface="Arial" panose="020B0604020202020204" pitchFamily="34" charset="0"/>
              </a:rPr>
              <a:t>de </a:t>
            </a:r>
            <a:r>
              <a:rPr sz="3200" spc="-10" dirty="0">
                <a:latin typeface="Arial" panose="020B0604020202020204" pitchFamily="34" charset="0"/>
                <a:cs typeface="Arial" panose="020B0604020202020204" pitchFamily="34" charset="0"/>
              </a:rPr>
              <a:t>estudiantes </a:t>
            </a:r>
            <a:r>
              <a:rPr sz="3200" spc="-5" dirty="0">
                <a:latin typeface="Arial" panose="020B0604020202020204" pitchFamily="34" charset="0"/>
                <a:cs typeface="Arial" panose="020B0604020202020204" pitchFamily="34" charset="0"/>
              </a:rPr>
              <a:t>beneficiados</a:t>
            </a:r>
            <a:r>
              <a:rPr sz="3200" spc="-45" dirty="0">
                <a:latin typeface="Arial" panose="020B0604020202020204" pitchFamily="34" charset="0"/>
                <a:cs typeface="Arial" panose="020B0604020202020204" pitchFamily="34" charset="0"/>
              </a:rPr>
              <a:t> </a:t>
            </a:r>
            <a:r>
              <a:rPr sz="3200" spc="-10" dirty="0">
                <a:latin typeface="Arial" panose="020B0604020202020204" pitchFamily="34" charset="0"/>
                <a:cs typeface="Arial" panose="020B0604020202020204" pitchFamily="34" charset="0"/>
              </a:rPr>
              <a:t>con</a:t>
            </a:r>
            <a:endParaRPr sz="3200" dirty="0">
              <a:latin typeface="Arial" panose="020B0604020202020204" pitchFamily="34" charset="0"/>
              <a:cs typeface="Arial" panose="020B0604020202020204" pitchFamily="34" charset="0"/>
            </a:endParaRPr>
          </a:p>
          <a:p>
            <a:pPr marL="355600">
              <a:lnSpc>
                <a:spcPts val="3650"/>
              </a:lnSpc>
            </a:pPr>
            <a:r>
              <a:rPr sz="3200" spc="-10" dirty="0">
                <a:latin typeface="Arial" panose="020B0604020202020204" pitchFamily="34" charset="0"/>
                <a:cs typeface="Arial" panose="020B0604020202020204" pitchFamily="34" charset="0"/>
              </a:rPr>
              <a:t>gratuidad:</a:t>
            </a:r>
            <a:r>
              <a:rPr sz="3200" spc="-60" dirty="0">
                <a:latin typeface="Arial" panose="020B0604020202020204" pitchFamily="34" charset="0"/>
                <a:cs typeface="Arial" panose="020B0604020202020204" pitchFamily="34" charset="0"/>
              </a:rPr>
              <a:t> </a:t>
            </a:r>
            <a:r>
              <a:rPr sz="3200" spc="-5" dirty="0">
                <a:latin typeface="Arial" panose="020B0604020202020204" pitchFamily="34" charset="0"/>
                <a:cs typeface="Arial" panose="020B0604020202020204" pitchFamily="34" charset="0"/>
              </a:rPr>
              <a:t>100%</a:t>
            </a:r>
            <a:endParaRPr sz="3200" dirty="0">
              <a:latin typeface="Arial" panose="020B0604020202020204" pitchFamily="34" charset="0"/>
              <a:cs typeface="Arial" panose="020B0604020202020204" pitchFamily="34" charset="0"/>
            </a:endParaRPr>
          </a:p>
          <a:p>
            <a:pPr marL="355600" marR="411480" indent="-342900" algn="just">
              <a:lnSpc>
                <a:spcPct val="90000"/>
              </a:lnSpc>
              <a:spcBef>
                <a:spcPts val="765"/>
              </a:spcBef>
              <a:buFont typeface="Arial"/>
              <a:buChar char="•"/>
              <a:tabLst>
                <a:tab pos="355600" algn="l"/>
              </a:tabLst>
            </a:pPr>
            <a:r>
              <a:rPr sz="3200" spc="-20" dirty="0">
                <a:latin typeface="Arial" panose="020B0604020202020204" pitchFamily="34" charset="0"/>
                <a:cs typeface="Arial" panose="020B0604020202020204" pitchFamily="34" charset="0"/>
              </a:rPr>
              <a:t>Porcentaje </a:t>
            </a:r>
            <a:r>
              <a:rPr sz="3200" spc="-5" dirty="0">
                <a:latin typeface="Arial" panose="020B0604020202020204" pitchFamily="34" charset="0"/>
                <a:cs typeface="Arial" panose="020B0604020202020204" pitchFamily="34" charset="0"/>
              </a:rPr>
              <a:t>de </a:t>
            </a:r>
            <a:r>
              <a:rPr sz="3200" spc="-15" dirty="0">
                <a:latin typeface="Arial" panose="020B0604020202020204" pitchFamily="34" charset="0"/>
                <a:cs typeface="Arial" panose="020B0604020202020204" pitchFamily="34" charset="0"/>
              </a:rPr>
              <a:t>estudiantes </a:t>
            </a:r>
            <a:r>
              <a:rPr sz="3200" spc="-10" dirty="0">
                <a:latin typeface="Arial" panose="020B0604020202020204" pitchFamily="34" charset="0"/>
                <a:cs typeface="Arial" panose="020B0604020202020204" pitchFamily="34" charset="0"/>
              </a:rPr>
              <a:t>pertenecientes </a:t>
            </a:r>
            <a:r>
              <a:rPr sz="3200" dirty="0">
                <a:latin typeface="Arial" panose="020B0604020202020204" pitchFamily="34" charset="0"/>
                <a:cs typeface="Arial" panose="020B0604020202020204" pitchFamily="34" charset="0"/>
              </a:rPr>
              <a:t>a  poblaciones </a:t>
            </a:r>
            <a:r>
              <a:rPr sz="3200" spc="-5" dirty="0">
                <a:latin typeface="Arial" panose="020B0604020202020204" pitchFamily="34" charset="0"/>
                <a:cs typeface="Arial" panose="020B0604020202020204" pitchFamily="34" charset="0"/>
              </a:rPr>
              <a:t>vulnerables </a:t>
            </a:r>
            <a:r>
              <a:rPr sz="3200" dirty="0">
                <a:latin typeface="Arial" panose="020B0604020202020204" pitchFamily="34" charset="0"/>
                <a:cs typeface="Arial" panose="020B0604020202020204" pitchFamily="34" charset="0"/>
              </a:rPr>
              <a:t>que </a:t>
            </a:r>
            <a:r>
              <a:rPr sz="3200" spc="-5" dirty="0">
                <a:latin typeface="Arial" panose="020B0604020202020204" pitchFamily="34" charset="0"/>
                <a:cs typeface="Arial" panose="020B0604020202020204" pitchFamily="34" charset="0"/>
              </a:rPr>
              <a:t>son beneficiarios de  </a:t>
            </a:r>
            <a:r>
              <a:rPr sz="3200" dirty="0">
                <a:latin typeface="Arial" panose="020B0604020202020204" pitchFamily="34" charset="0"/>
                <a:cs typeface="Arial" panose="020B0604020202020204" pitchFamily="34" charset="0"/>
              </a:rPr>
              <a:t>algún </a:t>
            </a:r>
            <a:r>
              <a:rPr sz="3200" spc="-15" dirty="0">
                <a:latin typeface="Arial" panose="020B0604020202020204" pitchFamily="34" charset="0"/>
                <a:cs typeface="Arial" panose="020B0604020202020204" pitchFamily="34" charset="0"/>
              </a:rPr>
              <a:t>programa </a:t>
            </a:r>
            <a:r>
              <a:rPr sz="3200" spc="-5" dirty="0">
                <a:latin typeface="Arial" panose="020B0604020202020204" pitchFamily="34" charset="0"/>
                <a:cs typeface="Arial" panose="020B0604020202020204" pitchFamily="34" charset="0"/>
              </a:rPr>
              <a:t>de permanencia:</a:t>
            </a:r>
            <a:r>
              <a:rPr sz="3200" spc="20" dirty="0">
                <a:solidFill>
                  <a:srgbClr val="C00000"/>
                </a:solidFill>
                <a:latin typeface="Arial" panose="020B0604020202020204" pitchFamily="34" charset="0"/>
                <a:cs typeface="Arial" panose="020B0604020202020204" pitchFamily="34" charset="0"/>
              </a:rPr>
              <a:t> </a:t>
            </a:r>
            <a:r>
              <a:rPr lang="es-CO" sz="3200" dirty="0" smtClean="0">
                <a:latin typeface="Arial" panose="020B0604020202020204" pitchFamily="34" charset="0"/>
                <a:cs typeface="Arial" panose="020B0604020202020204" pitchFamily="34" charset="0"/>
              </a:rPr>
              <a:t>100</a:t>
            </a:r>
            <a:r>
              <a:rPr sz="3200" dirty="0" smtClean="0">
                <a:latin typeface="Arial" panose="020B0604020202020204" pitchFamily="34" charset="0"/>
                <a:cs typeface="Arial" panose="020B0604020202020204" pitchFamily="34" charset="0"/>
              </a:rPr>
              <a:t>%</a:t>
            </a:r>
            <a:endParaRPr sz="3200" dirty="0">
              <a:latin typeface="Arial" panose="020B0604020202020204" pitchFamily="34" charset="0"/>
              <a:cs typeface="Arial" panose="020B0604020202020204" pitchFamily="34" charset="0"/>
            </a:endParaRPr>
          </a:p>
          <a:p>
            <a:pPr marL="355600" marR="83185" indent="-342900">
              <a:lnSpc>
                <a:spcPts val="3460"/>
              </a:lnSpc>
              <a:spcBef>
                <a:spcPts val="815"/>
              </a:spcBef>
              <a:buFont typeface="Arial"/>
              <a:buChar char="•"/>
              <a:tabLst>
                <a:tab pos="355600" algn="l"/>
              </a:tabLst>
            </a:pPr>
            <a:r>
              <a:rPr sz="3200" spc="-20" dirty="0">
                <a:latin typeface="Arial" panose="020B0604020202020204" pitchFamily="34" charset="0"/>
                <a:cs typeface="Arial" panose="020B0604020202020204" pitchFamily="34" charset="0"/>
              </a:rPr>
              <a:t>Porcentaje </a:t>
            </a:r>
            <a:r>
              <a:rPr sz="3200" spc="-5" dirty="0">
                <a:latin typeface="Arial" panose="020B0604020202020204" pitchFamily="34" charset="0"/>
                <a:cs typeface="Arial" panose="020B0604020202020204" pitchFamily="34" charset="0"/>
              </a:rPr>
              <a:t>de </a:t>
            </a:r>
            <a:r>
              <a:rPr sz="3200" dirty="0">
                <a:latin typeface="Arial" panose="020B0604020202020204" pitchFamily="34" charset="0"/>
                <a:cs typeface="Arial" panose="020B0604020202020204" pitchFamily="34" charset="0"/>
              </a:rPr>
              <a:t>alumnos </a:t>
            </a:r>
            <a:r>
              <a:rPr sz="3200" spc="-10" dirty="0">
                <a:latin typeface="Arial" panose="020B0604020202020204" pitchFamily="34" charset="0"/>
                <a:cs typeface="Arial" panose="020B0604020202020204" pitchFamily="34" charset="0"/>
              </a:rPr>
              <a:t>con </a:t>
            </a:r>
            <a:r>
              <a:rPr sz="3200" spc="-5" dirty="0">
                <a:latin typeface="Arial" panose="020B0604020202020204" pitchFamily="34" charset="0"/>
                <a:cs typeface="Arial" panose="020B0604020202020204" pitchFamily="34" charset="0"/>
              </a:rPr>
              <a:t>necesidades </a:t>
            </a:r>
            <a:r>
              <a:rPr sz="3200" spc="-10" dirty="0">
                <a:latin typeface="Arial" panose="020B0604020202020204" pitchFamily="34" charset="0"/>
                <a:cs typeface="Arial" panose="020B0604020202020204" pitchFamily="34" charset="0"/>
              </a:rPr>
              <a:t>educativas  </a:t>
            </a:r>
            <a:r>
              <a:rPr sz="3200" spc="-5" dirty="0">
                <a:latin typeface="Arial" panose="020B0604020202020204" pitchFamily="34" charset="0"/>
                <a:cs typeface="Arial" panose="020B0604020202020204" pitchFamily="34" charset="0"/>
              </a:rPr>
              <a:t>Especiales </a:t>
            </a:r>
            <a:r>
              <a:rPr sz="3200" spc="-10" dirty="0">
                <a:latin typeface="Arial" panose="020B0604020202020204" pitchFamily="34" charset="0"/>
                <a:cs typeface="Arial" panose="020B0604020202020204" pitchFamily="34" charset="0"/>
              </a:rPr>
              <a:t>escolarizados:</a:t>
            </a:r>
            <a:r>
              <a:rPr sz="3200" spc="-25" dirty="0">
                <a:latin typeface="Arial" panose="020B0604020202020204" pitchFamily="34" charset="0"/>
                <a:cs typeface="Arial" panose="020B0604020202020204" pitchFamily="34" charset="0"/>
              </a:rPr>
              <a:t> </a:t>
            </a:r>
            <a:r>
              <a:rPr lang="es-CO" sz="3200" dirty="0" smtClean="0">
                <a:latin typeface="Arial" panose="020B0604020202020204" pitchFamily="34" charset="0"/>
                <a:cs typeface="Arial" panose="020B0604020202020204" pitchFamily="34" charset="0"/>
              </a:rPr>
              <a:t>100</a:t>
            </a:r>
            <a:r>
              <a:rPr sz="3200" dirty="0" smtClean="0">
                <a:latin typeface="Arial" panose="020B0604020202020204" pitchFamily="34" charset="0"/>
                <a:cs typeface="Arial" panose="020B0604020202020204" pitchFamily="34" charset="0"/>
              </a:rPr>
              <a:t>%</a:t>
            </a:r>
            <a:endParaRPr sz="3200" dirty="0">
              <a:latin typeface="Arial" panose="020B0604020202020204" pitchFamily="34" charset="0"/>
              <a:cs typeface="Arial" panose="020B0604020202020204" pitchFamily="34" charset="0"/>
            </a:endParaRPr>
          </a:p>
          <a:p>
            <a:pPr marL="355600" indent="-342900">
              <a:lnSpc>
                <a:spcPts val="3650"/>
              </a:lnSpc>
              <a:spcBef>
                <a:spcPts val="330"/>
              </a:spcBef>
              <a:buFont typeface="Arial"/>
              <a:buChar char="•"/>
              <a:tabLst>
                <a:tab pos="355600" algn="l"/>
              </a:tabLst>
            </a:pPr>
            <a:r>
              <a:rPr sz="3200" spc="-65" dirty="0">
                <a:latin typeface="Arial" panose="020B0604020202020204" pitchFamily="34" charset="0"/>
                <a:cs typeface="Arial" panose="020B0604020202020204" pitchFamily="34" charset="0"/>
              </a:rPr>
              <a:t>Tasa </a:t>
            </a:r>
            <a:r>
              <a:rPr sz="3200" dirty="0">
                <a:latin typeface="Arial" panose="020B0604020202020204" pitchFamily="34" charset="0"/>
                <a:cs typeface="Arial" panose="020B0604020202020204" pitchFamily="34" charset="0"/>
              </a:rPr>
              <a:t>de </a:t>
            </a:r>
            <a:r>
              <a:rPr sz="3200" spc="-10" dirty="0">
                <a:latin typeface="Arial" panose="020B0604020202020204" pitchFamily="34" charset="0"/>
                <a:cs typeface="Arial" panose="020B0604020202020204" pitchFamily="34" charset="0"/>
              </a:rPr>
              <a:t>deserción </a:t>
            </a:r>
            <a:r>
              <a:rPr sz="3200" spc="-20" dirty="0">
                <a:latin typeface="Arial" panose="020B0604020202020204" pitchFamily="34" charset="0"/>
                <a:cs typeface="Arial" panose="020B0604020202020204" pitchFamily="34" charset="0"/>
              </a:rPr>
              <a:t>intra </a:t>
            </a:r>
            <a:r>
              <a:rPr sz="3200" dirty="0">
                <a:latin typeface="Arial" panose="020B0604020202020204" pitchFamily="34" charset="0"/>
                <a:cs typeface="Arial" panose="020B0604020202020204" pitchFamily="34" charset="0"/>
              </a:rPr>
              <a:t>anual en </a:t>
            </a:r>
            <a:r>
              <a:rPr sz="3200" spc="-10" dirty="0">
                <a:latin typeface="Arial" panose="020B0604020202020204" pitchFamily="34" charset="0"/>
                <a:cs typeface="Arial" panose="020B0604020202020204" pitchFamily="34" charset="0"/>
              </a:rPr>
              <a:t>preescolar </a:t>
            </a:r>
            <a:r>
              <a:rPr sz="3200" spc="-10" dirty="0" err="1">
                <a:latin typeface="Arial" panose="020B0604020202020204" pitchFamily="34" charset="0"/>
                <a:cs typeface="Arial" panose="020B0604020202020204" pitchFamily="34" charset="0"/>
              </a:rPr>
              <a:t>básica</a:t>
            </a:r>
            <a:r>
              <a:rPr sz="3200" spc="100" dirty="0">
                <a:latin typeface="Arial" panose="020B0604020202020204" pitchFamily="34" charset="0"/>
                <a:cs typeface="Arial" panose="020B0604020202020204" pitchFamily="34" charset="0"/>
              </a:rPr>
              <a:t> </a:t>
            </a:r>
            <a:r>
              <a:rPr lang="es-CO" sz="3200" spc="100" dirty="0" smtClean="0">
                <a:latin typeface="Arial" panose="020B0604020202020204" pitchFamily="34" charset="0"/>
                <a:cs typeface="Arial" panose="020B0604020202020204" pitchFamily="34" charset="0"/>
              </a:rPr>
              <a:t>y media: 4,65%</a:t>
            </a:r>
            <a:endParaRPr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1" y="609600"/>
            <a:ext cx="6347713" cy="493340"/>
          </a:xfrm>
          <a:prstGeom prst="rect">
            <a:avLst/>
          </a:prstGeom>
        </p:spPr>
        <p:txBody>
          <a:bodyPr vert="horz" wrap="square" lIns="0" tIns="49657" rIns="0" bIns="0" rtlCol="0" anchor="t">
            <a:spAutoFit/>
          </a:bodyPr>
          <a:lstStyle/>
          <a:p>
            <a:pPr marL="3402329"/>
            <a:r>
              <a:rPr sz="3200" b="1" spc="-5" dirty="0">
                <a:solidFill>
                  <a:srgbClr val="00B050"/>
                </a:solidFill>
                <a:latin typeface="Arial" panose="020B0604020202020204" pitchFamily="34" charset="0"/>
                <a:cs typeface="Arial" panose="020B0604020202020204" pitchFamily="34" charset="0"/>
              </a:rPr>
              <a:t>Calidad</a:t>
            </a:r>
          </a:p>
        </p:txBody>
      </p:sp>
      <p:sp>
        <p:nvSpPr>
          <p:cNvPr id="3" name="object 3"/>
          <p:cNvSpPr txBox="1"/>
          <p:nvPr/>
        </p:nvSpPr>
        <p:spPr>
          <a:xfrm>
            <a:off x="228600" y="1676400"/>
            <a:ext cx="8405496" cy="4534575"/>
          </a:xfrm>
          <a:prstGeom prst="rect">
            <a:avLst/>
          </a:prstGeom>
        </p:spPr>
        <p:txBody>
          <a:bodyPr vert="horz" wrap="square" lIns="0" tIns="0" rIns="0" bIns="0" rtlCol="0">
            <a:spAutoFit/>
          </a:bodyPr>
          <a:lstStyle/>
          <a:p>
            <a:pPr marL="355600" marR="17145" indent="-342900">
              <a:buFont typeface="Arial"/>
              <a:buChar char="•"/>
              <a:tabLst>
                <a:tab pos="355600" algn="l"/>
              </a:tabLst>
            </a:pPr>
            <a:r>
              <a:rPr sz="3200" spc="-20" dirty="0">
                <a:latin typeface="Arial" panose="020B0604020202020204" pitchFamily="34" charset="0"/>
                <a:cs typeface="Arial" panose="020B0604020202020204" pitchFamily="34" charset="0"/>
              </a:rPr>
              <a:t>Porcentaje </a:t>
            </a:r>
            <a:r>
              <a:rPr sz="3200" dirty="0">
                <a:latin typeface="Arial" panose="020B0604020202020204" pitchFamily="34" charset="0"/>
                <a:cs typeface="Arial" panose="020B0604020202020204" pitchFamily="34" charset="0"/>
              </a:rPr>
              <a:t>de </a:t>
            </a:r>
            <a:r>
              <a:rPr sz="3200" spc="-5" dirty="0">
                <a:latin typeface="Arial" panose="020B0604020202020204" pitchFamily="34" charset="0"/>
                <a:cs typeface="Arial" panose="020B0604020202020204" pitchFamily="34" charset="0"/>
              </a:rPr>
              <a:t>educadores participando </a:t>
            </a:r>
            <a:r>
              <a:rPr sz="3200" dirty="0">
                <a:latin typeface="Arial" panose="020B0604020202020204" pitchFamily="34" charset="0"/>
                <a:cs typeface="Arial" panose="020B0604020202020204" pitchFamily="34" charset="0"/>
              </a:rPr>
              <a:t>en el </a:t>
            </a:r>
            <a:r>
              <a:rPr sz="3200" spc="-5" dirty="0">
                <a:latin typeface="Arial" panose="020B0604020202020204" pitchFamily="34" charset="0"/>
                <a:cs typeface="Arial" panose="020B0604020202020204" pitchFamily="34" charset="0"/>
              </a:rPr>
              <a:t>plan  de </a:t>
            </a:r>
            <a:r>
              <a:rPr sz="3200" spc="-15" dirty="0">
                <a:latin typeface="Arial" panose="020B0604020202020204" pitchFamily="34" charset="0"/>
                <a:cs typeface="Arial" panose="020B0604020202020204" pitchFamily="34" charset="0"/>
              </a:rPr>
              <a:t>formación: </a:t>
            </a:r>
            <a:r>
              <a:rPr lang="es-CO" sz="3200" dirty="0" smtClean="0">
                <a:latin typeface="Arial" panose="020B0604020202020204" pitchFamily="34" charset="0"/>
                <a:cs typeface="Arial" panose="020B0604020202020204" pitchFamily="34" charset="0"/>
              </a:rPr>
              <a:t>35</a:t>
            </a:r>
            <a:r>
              <a:rPr sz="3200" dirty="0" smtClean="0">
                <a:latin typeface="Arial" panose="020B0604020202020204" pitchFamily="34" charset="0"/>
                <a:cs typeface="Arial" panose="020B0604020202020204" pitchFamily="34" charset="0"/>
              </a:rPr>
              <a:t>% </a:t>
            </a:r>
            <a:r>
              <a:rPr sz="3200" spc="-5" dirty="0" smtClean="0">
                <a:latin typeface="Arial" panose="020B0604020202020204" pitchFamily="34" charset="0"/>
                <a:cs typeface="Arial" panose="020B0604020202020204" pitchFamily="34" charset="0"/>
              </a:rPr>
              <a:t>(</a:t>
            </a:r>
            <a:r>
              <a:rPr lang="es-CO" sz="3200" spc="-5" dirty="0" smtClean="0">
                <a:latin typeface="Arial" panose="020B0604020202020204" pitchFamily="34" charset="0"/>
                <a:cs typeface="Arial" panose="020B0604020202020204" pitchFamily="34" charset="0"/>
              </a:rPr>
              <a:t>Capacitación en s</a:t>
            </a:r>
            <a:r>
              <a:rPr sz="3200" spc="-5" dirty="0" err="1" smtClean="0">
                <a:latin typeface="Arial" panose="020B0604020202020204" pitchFamily="34" charset="0"/>
                <a:cs typeface="Arial" panose="020B0604020202020204" pitchFamily="34" charset="0"/>
              </a:rPr>
              <a:t>egunda</a:t>
            </a:r>
            <a:r>
              <a:rPr sz="3200" spc="-5" dirty="0" smtClean="0">
                <a:latin typeface="Arial" panose="020B0604020202020204" pitchFamily="34" charset="0"/>
                <a:cs typeface="Arial" panose="020B0604020202020204" pitchFamily="34" charset="0"/>
              </a:rPr>
              <a:t> </a:t>
            </a:r>
            <a:r>
              <a:rPr sz="3200" dirty="0" err="1" smtClean="0">
                <a:latin typeface="Arial" panose="020B0604020202020204" pitchFamily="34" charset="0"/>
                <a:cs typeface="Arial" panose="020B0604020202020204" pitchFamily="34" charset="0"/>
              </a:rPr>
              <a:t>lengua</a:t>
            </a:r>
            <a:r>
              <a:rPr lang="es-CO" sz="3200" dirty="0" smtClean="0">
                <a:latin typeface="Arial" panose="020B0604020202020204" pitchFamily="34" charset="0"/>
                <a:cs typeface="Arial" panose="020B0604020202020204" pitchFamily="34" charset="0"/>
              </a:rPr>
              <a:t>: inglés</a:t>
            </a:r>
            <a:r>
              <a:rPr sz="3200" spc="-10" dirty="0" smtClean="0">
                <a:latin typeface="Arial" panose="020B0604020202020204" pitchFamily="34" charset="0"/>
                <a:cs typeface="Arial" panose="020B0604020202020204" pitchFamily="34" charset="0"/>
              </a:rPr>
              <a:t>)</a:t>
            </a:r>
            <a:r>
              <a:rPr lang="es-CO" sz="3200" spc="-10" dirty="0" smtClean="0">
                <a:latin typeface="Arial" panose="020B0604020202020204" pitchFamily="34" charset="0"/>
                <a:cs typeface="Arial" panose="020B0604020202020204" pitchFamily="34" charset="0"/>
              </a:rPr>
              <a:t> </a:t>
            </a:r>
            <a:r>
              <a:rPr lang="es-CO" sz="3200" dirty="0" smtClean="0">
                <a:latin typeface="Arial" panose="020B0604020202020204" pitchFamily="34" charset="0"/>
                <a:cs typeface="Arial" panose="020B0604020202020204" pitchFamily="34" charset="0"/>
              </a:rPr>
              <a:t>88% </a:t>
            </a:r>
            <a:r>
              <a:rPr lang="es-CO" sz="3200" spc="-5" dirty="0" smtClean="0">
                <a:latin typeface="Arial" panose="020B0604020202020204" pitchFamily="34" charset="0"/>
                <a:cs typeface="Arial" panose="020B0604020202020204" pitchFamily="34" charset="0"/>
              </a:rPr>
              <a:t>(</a:t>
            </a:r>
            <a:r>
              <a:rPr lang="es-CO" sz="3200" dirty="0">
                <a:latin typeface="Arial" panose="020B0604020202020204" pitchFamily="34" charset="0"/>
                <a:cs typeface="Arial" panose="020B0604020202020204" pitchFamily="34" charset="0"/>
              </a:rPr>
              <a:t>plan de formación de docentes para el desarrollo de competencias básicas: </a:t>
            </a:r>
            <a:r>
              <a:rPr lang="es-CO" sz="3200" dirty="0" smtClean="0">
                <a:latin typeface="Arial" panose="020B0604020202020204" pitchFamily="34" charset="0"/>
                <a:cs typeface="Arial" panose="020B0604020202020204" pitchFamily="34" charset="0"/>
              </a:rPr>
              <a:t>PTA)</a:t>
            </a:r>
            <a:endParaRPr sz="3200" dirty="0" smtClean="0">
              <a:latin typeface="Arial" panose="020B0604020202020204" pitchFamily="34" charset="0"/>
              <a:cs typeface="Arial" panose="020B0604020202020204" pitchFamily="34" charset="0"/>
            </a:endParaRPr>
          </a:p>
          <a:p>
            <a:pPr marL="355600" marR="5080" indent="-342900" algn="just">
              <a:spcBef>
                <a:spcPts val="770"/>
              </a:spcBef>
              <a:buFont typeface="Arial"/>
              <a:buChar char="•"/>
              <a:tabLst>
                <a:tab pos="355600" algn="l"/>
              </a:tabLst>
            </a:pPr>
            <a:r>
              <a:rPr sz="3200" spc="-20" dirty="0" err="1" smtClean="0">
                <a:latin typeface="Arial" panose="020B0604020202020204" pitchFamily="34" charset="0"/>
                <a:cs typeface="Arial" panose="020B0604020202020204" pitchFamily="34" charset="0"/>
              </a:rPr>
              <a:t>Porcentaje</a:t>
            </a:r>
            <a:r>
              <a:rPr sz="3200" spc="-20" dirty="0" smtClean="0">
                <a:latin typeface="Arial" panose="020B0604020202020204" pitchFamily="34" charset="0"/>
                <a:cs typeface="Arial" panose="020B0604020202020204" pitchFamily="34" charset="0"/>
              </a:rPr>
              <a:t> </a:t>
            </a:r>
            <a:r>
              <a:rPr sz="3200" dirty="0" smtClean="0">
                <a:latin typeface="Arial" panose="020B0604020202020204" pitchFamily="34" charset="0"/>
                <a:cs typeface="Arial" panose="020B0604020202020204" pitchFamily="34" charset="0"/>
              </a:rPr>
              <a:t>de </a:t>
            </a:r>
            <a:r>
              <a:rPr sz="3200" spc="-10" dirty="0" smtClean="0">
                <a:latin typeface="Arial" panose="020B0604020202020204" pitchFamily="34" charset="0"/>
                <a:cs typeface="Arial" panose="020B0604020202020204" pitchFamily="34" charset="0"/>
              </a:rPr>
              <a:t>padres </a:t>
            </a:r>
            <a:r>
              <a:rPr sz="3200" dirty="0" smtClean="0">
                <a:latin typeface="Arial" panose="020B0604020202020204" pitchFamily="34" charset="0"/>
                <a:cs typeface="Arial" panose="020B0604020202020204" pitchFamily="34" charset="0"/>
              </a:rPr>
              <a:t>de </a:t>
            </a:r>
            <a:r>
              <a:rPr sz="3200" spc="-15" dirty="0" err="1" smtClean="0">
                <a:latin typeface="Arial" panose="020B0604020202020204" pitchFamily="34" charset="0"/>
                <a:cs typeface="Arial" panose="020B0604020202020204" pitchFamily="34" charset="0"/>
              </a:rPr>
              <a:t>familia</a:t>
            </a:r>
            <a:r>
              <a:rPr sz="3200" spc="-15" dirty="0" smtClean="0">
                <a:latin typeface="Arial" panose="020B0604020202020204" pitchFamily="34" charset="0"/>
                <a:cs typeface="Arial" panose="020B0604020202020204" pitchFamily="34" charset="0"/>
              </a:rPr>
              <a:t> </a:t>
            </a:r>
            <a:r>
              <a:rPr sz="3200" dirty="0" smtClean="0">
                <a:latin typeface="Arial" panose="020B0604020202020204" pitchFamily="34" charset="0"/>
                <a:cs typeface="Arial" panose="020B0604020202020204" pitchFamily="34" charset="0"/>
              </a:rPr>
              <a:t>que </a:t>
            </a:r>
            <a:r>
              <a:rPr sz="3200" spc="-5" dirty="0" err="1" smtClean="0">
                <a:latin typeface="Arial" panose="020B0604020202020204" pitchFamily="34" charset="0"/>
                <a:cs typeface="Arial" panose="020B0604020202020204" pitchFamily="34" charset="0"/>
              </a:rPr>
              <a:t>participan</a:t>
            </a:r>
            <a:r>
              <a:rPr sz="3200" spc="-5" dirty="0" smtClean="0">
                <a:latin typeface="Arial" panose="020B0604020202020204" pitchFamily="34" charset="0"/>
                <a:cs typeface="Arial" panose="020B0604020202020204" pitchFamily="34" charset="0"/>
              </a:rPr>
              <a:t> </a:t>
            </a:r>
            <a:r>
              <a:rPr sz="3200" dirty="0" err="1" smtClean="0">
                <a:latin typeface="Arial" panose="020B0604020202020204" pitchFamily="34" charset="0"/>
                <a:cs typeface="Arial" panose="020B0604020202020204" pitchFamily="34" charset="0"/>
              </a:rPr>
              <a:t>en</a:t>
            </a:r>
            <a:r>
              <a:rPr sz="3200" dirty="0" smtClean="0">
                <a:latin typeface="Arial" panose="020B0604020202020204" pitchFamily="34" charset="0"/>
                <a:cs typeface="Arial" panose="020B0604020202020204" pitchFamily="34" charset="0"/>
              </a:rPr>
              <a:t>  </a:t>
            </a:r>
            <a:r>
              <a:rPr sz="3200" dirty="0" err="1" smtClean="0">
                <a:latin typeface="Arial" panose="020B0604020202020204" pitchFamily="34" charset="0"/>
                <a:cs typeface="Arial" panose="020B0604020202020204" pitchFamily="34" charset="0"/>
              </a:rPr>
              <a:t>actividades</a:t>
            </a:r>
            <a:r>
              <a:rPr sz="3200" dirty="0" smtClean="0">
                <a:latin typeface="Arial" panose="020B0604020202020204" pitchFamily="34" charset="0"/>
                <a:cs typeface="Arial" panose="020B0604020202020204" pitchFamily="34" charset="0"/>
              </a:rPr>
              <a:t> </a:t>
            </a:r>
            <a:r>
              <a:rPr sz="3200" spc="-10" dirty="0" err="1" smtClean="0">
                <a:latin typeface="Arial" panose="020B0604020202020204" pitchFamily="34" charset="0"/>
                <a:cs typeface="Arial" panose="020B0604020202020204" pitchFamily="34" charset="0"/>
              </a:rPr>
              <a:t>programadas</a:t>
            </a:r>
            <a:r>
              <a:rPr sz="3200" spc="-10" dirty="0" smtClean="0">
                <a:latin typeface="Arial" panose="020B0604020202020204" pitchFamily="34" charset="0"/>
                <a:cs typeface="Arial" panose="020B0604020202020204" pitchFamily="34" charset="0"/>
              </a:rPr>
              <a:t> </a:t>
            </a:r>
            <a:r>
              <a:rPr sz="3200" spc="-5" dirty="0" err="1" smtClean="0">
                <a:latin typeface="Arial" panose="020B0604020202020204" pitchFamily="34" charset="0"/>
                <a:cs typeface="Arial" panose="020B0604020202020204" pitchFamily="34" charset="0"/>
              </a:rPr>
              <a:t>por</a:t>
            </a:r>
            <a:r>
              <a:rPr sz="3200" spc="-5" dirty="0" smtClean="0">
                <a:latin typeface="Arial" panose="020B0604020202020204" pitchFamily="34" charset="0"/>
                <a:cs typeface="Arial" panose="020B0604020202020204" pitchFamily="34" charset="0"/>
              </a:rPr>
              <a:t> </a:t>
            </a:r>
            <a:r>
              <a:rPr sz="3200" dirty="0" smtClean="0">
                <a:latin typeface="Arial" panose="020B0604020202020204" pitchFamily="34" charset="0"/>
                <a:cs typeface="Arial" panose="020B0604020202020204" pitchFamily="34" charset="0"/>
              </a:rPr>
              <a:t>el </a:t>
            </a:r>
            <a:r>
              <a:rPr sz="3200" spc="-15" dirty="0" err="1" smtClean="0">
                <a:latin typeface="Arial" panose="020B0604020202020204" pitchFamily="34" charset="0"/>
                <a:cs typeface="Arial" panose="020B0604020202020204" pitchFamily="34" charset="0"/>
              </a:rPr>
              <a:t>establecimiento</a:t>
            </a:r>
            <a:r>
              <a:rPr sz="3200" spc="-15" dirty="0" smtClean="0">
                <a:latin typeface="Arial" panose="020B0604020202020204" pitchFamily="34" charset="0"/>
                <a:cs typeface="Arial" panose="020B0604020202020204" pitchFamily="34" charset="0"/>
              </a:rPr>
              <a:t>  </a:t>
            </a:r>
            <a:r>
              <a:rPr sz="3200" spc="-10" dirty="0" err="1" smtClean="0">
                <a:latin typeface="Arial" panose="020B0604020202020204" pitchFamily="34" charset="0"/>
                <a:cs typeface="Arial" panose="020B0604020202020204" pitchFamily="34" charset="0"/>
              </a:rPr>
              <a:t>educativo</a:t>
            </a:r>
            <a:r>
              <a:rPr sz="3200" spc="-10" dirty="0" smtClean="0">
                <a:latin typeface="Arial" panose="020B0604020202020204" pitchFamily="34" charset="0"/>
                <a:cs typeface="Arial" panose="020B0604020202020204" pitchFamily="34" charset="0"/>
              </a:rPr>
              <a:t>: </a:t>
            </a:r>
            <a:r>
              <a:rPr lang="es-CO" sz="3200" dirty="0" smtClean="0">
                <a:latin typeface="Arial" panose="020B0604020202020204" pitchFamily="34" charset="0"/>
                <a:cs typeface="Arial" panose="020B0604020202020204" pitchFamily="34" charset="0"/>
              </a:rPr>
              <a:t>100</a:t>
            </a:r>
            <a:r>
              <a:rPr sz="3200" dirty="0" smtClean="0">
                <a:latin typeface="Arial" panose="020B0604020202020204" pitchFamily="34" charset="0"/>
                <a:cs typeface="Arial" panose="020B0604020202020204" pitchFamily="34" charset="0"/>
              </a:rPr>
              <a:t>% </a:t>
            </a:r>
            <a:r>
              <a:rPr sz="3200" spc="-15" dirty="0" err="1" smtClean="0">
                <a:latin typeface="Arial" panose="020B0604020202020204" pitchFamily="34" charset="0"/>
                <a:cs typeface="Arial" panose="020B0604020202020204" pitchFamily="34" charset="0"/>
              </a:rPr>
              <a:t>cifra</a:t>
            </a:r>
            <a:r>
              <a:rPr sz="3200" spc="-35" dirty="0" smtClean="0">
                <a:latin typeface="Arial" panose="020B0604020202020204" pitchFamily="34" charset="0"/>
                <a:cs typeface="Arial" panose="020B0604020202020204" pitchFamily="34" charset="0"/>
              </a:rPr>
              <a:t> </a:t>
            </a:r>
            <a:r>
              <a:rPr sz="3200" spc="-15" dirty="0" err="1" smtClean="0">
                <a:latin typeface="Arial" panose="020B0604020202020204" pitchFamily="34" charset="0"/>
                <a:cs typeface="Arial" panose="020B0604020202020204" pitchFamily="34" charset="0"/>
              </a:rPr>
              <a:t>relativa</a:t>
            </a:r>
            <a:r>
              <a:rPr sz="3200" spc="-15" dirty="0" smtClean="0">
                <a:latin typeface="Arial" panose="020B0604020202020204" pitchFamily="34" charset="0"/>
                <a:cs typeface="Arial" panose="020B0604020202020204" pitchFamily="34" charset="0"/>
              </a:rPr>
              <a:t>.</a:t>
            </a:r>
            <a:endParaRPr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707897" y="200152"/>
            <a:ext cx="5603875" cy="443198"/>
          </a:xfrm>
          <a:prstGeom prst="rect">
            <a:avLst/>
          </a:prstGeom>
        </p:spPr>
        <p:txBody>
          <a:bodyPr vert="horz" wrap="square" lIns="0" tIns="0" rIns="0" bIns="0" rtlCol="0" anchor="t">
            <a:spAutoFit/>
          </a:bodyPr>
          <a:lstStyle/>
          <a:p>
            <a:pPr marL="12700"/>
            <a:r>
              <a:rPr sz="3200" b="1" spc="-10" dirty="0">
                <a:solidFill>
                  <a:srgbClr val="00B050"/>
                </a:solidFill>
                <a:latin typeface="Arial" panose="020B0604020202020204" pitchFamily="34" charset="0"/>
                <a:cs typeface="Arial" panose="020B0604020202020204" pitchFamily="34" charset="0"/>
              </a:rPr>
              <a:t>Innovación </a:t>
            </a:r>
            <a:r>
              <a:rPr sz="3200" b="1" dirty="0">
                <a:solidFill>
                  <a:srgbClr val="00B050"/>
                </a:solidFill>
                <a:latin typeface="Arial" panose="020B0604020202020204" pitchFamily="34" charset="0"/>
                <a:cs typeface="Arial" panose="020B0604020202020204" pitchFamily="34" charset="0"/>
              </a:rPr>
              <a:t>y</a:t>
            </a:r>
            <a:r>
              <a:rPr sz="3200" b="1" spc="-45" dirty="0">
                <a:solidFill>
                  <a:srgbClr val="00B050"/>
                </a:solidFill>
                <a:latin typeface="Arial" panose="020B0604020202020204" pitchFamily="34" charset="0"/>
                <a:cs typeface="Arial" panose="020B0604020202020204" pitchFamily="34" charset="0"/>
              </a:rPr>
              <a:t> </a:t>
            </a:r>
            <a:r>
              <a:rPr sz="3200" b="1" dirty="0">
                <a:solidFill>
                  <a:srgbClr val="00B050"/>
                </a:solidFill>
                <a:latin typeface="Arial" panose="020B0604020202020204" pitchFamily="34" charset="0"/>
                <a:cs typeface="Arial" panose="020B0604020202020204" pitchFamily="34" charset="0"/>
              </a:rPr>
              <a:t>pertinencia</a:t>
            </a:r>
          </a:p>
        </p:txBody>
      </p:sp>
      <p:sp>
        <p:nvSpPr>
          <p:cNvPr id="3" name="object 3"/>
          <p:cNvSpPr txBox="1"/>
          <p:nvPr/>
        </p:nvSpPr>
        <p:spPr>
          <a:xfrm>
            <a:off x="1" y="1146302"/>
            <a:ext cx="8915400" cy="1579920"/>
          </a:xfrm>
          <a:prstGeom prst="rect">
            <a:avLst/>
          </a:prstGeom>
        </p:spPr>
        <p:txBody>
          <a:bodyPr vert="horz" wrap="square" lIns="0" tIns="0" rIns="0" bIns="0" rtlCol="0">
            <a:spAutoFit/>
          </a:bodyPr>
          <a:lstStyle/>
          <a:p>
            <a:pPr marL="355600" marR="5080" indent="-342900">
              <a:buFont typeface="Arial"/>
              <a:buChar char="•"/>
              <a:tabLst>
                <a:tab pos="355600" algn="l"/>
                <a:tab pos="5885815" algn="l"/>
              </a:tabLst>
            </a:pPr>
            <a:r>
              <a:rPr sz="3200" spc="-10" dirty="0">
                <a:latin typeface="Calibri"/>
                <a:cs typeface="Calibri"/>
              </a:rPr>
              <a:t>Número </a:t>
            </a:r>
            <a:r>
              <a:rPr sz="3200" spc="-5" dirty="0">
                <a:latin typeface="Calibri"/>
                <a:cs typeface="Calibri"/>
              </a:rPr>
              <a:t>de </a:t>
            </a:r>
            <a:r>
              <a:rPr sz="3200" spc="-15" dirty="0">
                <a:latin typeface="Calibri"/>
                <a:cs typeface="Calibri"/>
              </a:rPr>
              <a:t>estudiantes </a:t>
            </a:r>
            <a:r>
              <a:rPr sz="3200" spc="-10" dirty="0">
                <a:latin typeface="Calibri"/>
                <a:cs typeface="Calibri"/>
              </a:rPr>
              <a:t>promedio </a:t>
            </a:r>
            <a:r>
              <a:rPr sz="3200" spc="-5" dirty="0">
                <a:latin typeface="Calibri"/>
                <a:cs typeface="Calibri"/>
              </a:rPr>
              <a:t>por </a:t>
            </a:r>
            <a:r>
              <a:rPr sz="3200" spc="-10" dirty="0">
                <a:latin typeface="Calibri"/>
                <a:cs typeface="Calibri"/>
              </a:rPr>
              <a:t>computador  </a:t>
            </a:r>
            <a:r>
              <a:rPr sz="3200" dirty="0">
                <a:latin typeface="Calibri"/>
                <a:cs typeface="Calibri"/>
              </a:rPr>
              <a:t>en  el</a:t>
            </a:r>
            <a:r>
              <a:rPr sz="3200" spc="305" dirty="0">
                <a:latin typeface="Calibri"/>
                <a:cs typeface="Calibri"/>
              </a:rPr>
              <a:t> </a:t>
            </a:r>
            <a:r>
              <a:rPr sz="3200" spc="-15" dirty="0">
                <a:latin typeface="Calibri"/>
                <a:cs typeface="Calibri"/>
              </a:rPr>
              <a:t>establecimiento</a:t>
            </a:r>
            <a:r>
              <a:rPr sz="3200" spc="550" dirty="0">
                <a:latin typeface="Calibri"/>
                <a:cs typeface="Calibri"/>
              </a:rPr>
              <a:t> </a:t>
            </a:r>
            <a:r>
              <a:rPr sz="3200" spc="-10" dirty="0">
                <a:latin typeface="Calibri"/>
                <a:cs typeface="Calibri"/>
              </a:rPr>
              <a:t>educativo:	</a:t>
            </a:r>
            <a:r>
              <a:rPr lang="es-CO" sz="3200" dirty="0">
                <a:latin typeface="Calibri"/>
                <a:cs typeface="Calibri"/>
              </a:rPr>
              <a:t>9</a:t>
            </a:r>
            <a:endParaRPr sz="3200" dirty="0">
              <a:latin typeface="Calibri"/>
              <a:cs typeface="Calibri"/>
            </a:endParaRPr>
          </a:p>
          <a:p>
            <a:pPr marL="355600" indent="-342900">
              <a:spcBef>
                <a:spcPts val="765"/>
              </a:spcBef>
              <a:buFont typeface="Arial"/>
              <a:buChar char="•"/>
              <a:tabLst>
                <a:tab pos="355600" algn="l"/>
              </a:tabLst>
            </a:pPr>
            <a:r>
              <a:rPr sz="3200" spc="-20" dirty="0">
                <a:latin typeface="Calibri"/>
                <a:cs typeface="Calibri"/>
              </a:rPr>
              <a:t>Porcentaje </a:t>
            </a:r>
            <a:r>
              <a:rPr sz="3200" spc="-5" dirty="0">
                <a:latin typeface="Calibri"/>
                <a:cs typeface="Calibri"/>
              </a:rPr>
              <a:t>de matrícula </a:t>
            </a:r>
            <a:r>
              <a:rPr sz="3200" spc="-10" dirty="0">
                <a:latin typeface="Calibri"/>
                <a:cs typeface="Calibri"/>
              </a:rPr>
              <a:t>con </a:t>
            </a:r>
            <a:r>
              <a:rPr sz="3200" dirty="0">
                <a:latin typeface="Calibri"/>
                <a:cs typeface="Calibri"/>
              </a:rPr>
              <a:t>acceso a</a:t>
            </a:r>
            <a:r>
              <a:rPr sz="3200" spc="-20" dirty="0">
                <a:latin typeface="Calibri"/>
                <a:cs typeface="Calibri"/>
              </a:rPr>
              <a:t> </a:t>
            </a:r>
            <a:r>
              <a:rPr sz="3200" spc="-10" dirty="0" smtClean="0">
                <a:latin typeface="Calibri"/>
                <a:cs typeface="Calibri"/>
              </a:rPr>
              <a:t>internet:</a:t>
            </a:r>
            <a:r>
              <a:rPr lang="es-CO" sz="3200" spc="-10" dirty="0" smtClean="0">
                <a:latin typeface="Calibri"/>
                <a:cs typeface="Calibri"/>
              </a:rPr>
              <a:t>81%</a:t>
            </a:r>
            <a:endParaRPr sz="3200" dirty="0">
              <a:latin typeface="Calibri"/>
              <a:cs typeface="Calibri"/>
            </a:endParaRPr>
          </a:p>
        </p:txBody>
      </p:sp>
      <p:sp>
        <p:nvSpPr>
          <p:cNvPr id="6" name="object 6"/>
          <p:cNvSpPr txBox="1"/>
          <p:nvPr/>
        </p:nvSpPr>
        <p:spPr>
          <a:xfrm>
            <a:off x="2300477" y="2934208"/>
            <a:ext cx="4274820" cy="492443"/>
          </a:xfrm>
          <a:prstGeom prst="rect">
            <a:avLst/>
          </a:prstGeom>
        </p:spPr>
        <p:txBody>
          <a:bodyPr vert="horz" wrap="square" lIns="0" tIns="0" rIns="0" bIns="0" rtlCol="0">
            <a:spAutoFit/>
          </a:bodyPr>
          <a:lstStyle/>
          <a:p>
            <a:pPr marL="12700"/>
            <a:r>
              <a:rPr sz="3200" b="1" dirty="0">
                <a:solidFill>
                  <a:srgbClr val="00B050"/>
                </a:solidFill>
                <a:latin typeface="Arial" panose="020B0604020202020204" pitchFamily="34" charset="0"/>
                <a:cs typeface="Arial" panose="020B0604020202020204" pitchFamily="34" charset="0"/>
              </a:rPr>
              <a:t>Modelo </a:t>
            </a:r>
            <a:r>
              <a:rPr sz="3200" b="1" spc="-5" dirty="0">
                <a:solidFill>
                  <a:srgbClr val="00B050"/>
                </a:solidFill>
                <a:latin typeface="Arial" panose="020B0604020202020204" pitchFamily="34" charset="0"/>
                <a:cs typeface="Arial" panose="020B0604020202020204" pitchFamily="34" charset="0"/>
              </a:rPr>
              <a:t>de</a:t>
            </a:r>
            <a:r>
              <a:rPr sz="3200" b="1" spc="-55" dirty="0">
                <a:solidFill>
                  <a:srgbClr val="00B050"/>
                </a:solidFill>
                <a:latin typeface="Arial" panose="020B0604020202020204" pitchFamily="34" charset="0"/>
                <a:cs typeface="Arial" panose="020B0604020202020204" pitchFamily="34" charset="0"/>
              </a:rPr>
              <a:t> </a:t>
            </a:r>
            <a:r>
              <a:rPr sz="3200" b="1" spc="-15" dirty="0">
                <a:solidFill>
                  <a:srgbClr val="00B050"/>
                </a:solidFill>
                <a:latin typeface="Arial" panose="020B0604020202020204" pitchFamily="34" charset="0"/>
                <a:cs typeface="Arial" panose="020B0604020202020204" pitchFamily="34" charset="0"/>
              </a:rPr>
              <a:t>gestión</a:t>
            </a:r>
            <a:endParaRPr sz="3200" b="1" dirty="0">
              <a:solidFill>
                <a:srgbClr val="00B050"/>
              </a:solidFill>
              <a:latin typeface="Arial" panose="020B0604020202020204" pitchFamily="34" charset="0"/>
              <a:cs typeface="Arial" panose="020B0604020202020204" pitchFamily="34" charset="0"/>
            </a:endParaRPr>
          </a:p>
        </p:txBody>
      </p:sp>
      <p:sp>
        <p:nvSpPr>
          <p:cNvPr id="7" name="object 7"/>
          <p:cNvSpPr txBox="1"/>
          <p:nvPr/>
        </p:nvSpPr>
        <p:spPr>
          <a:xfrm>
            <a:off x="228600" y="3665984"/>
            <a:ext cx="8382000" cy="2954655"/>
          </a:xfrm>
          <a:prstGeom prst="rect">
            <a:avLst/>
          </a:prstGeom>
        </p:spPr>
        <p:txBody>
          <a:bodyPr vert="horz" wrap="square" lIns="0" tIns="0" rIns="0" bIns="0" rtlCol="0">
            <a:spAutoFit/>
          </a:bodyPr>
          <a:lstStyle/>
          <a:p>
            <a:pPr marL="355600" marR="5080" indent="-342900">
              <a:buFont typeface="Arial"/>
              <a:buChar char="•"/>
              <a:tabLst>
                <a:tab pos="355600" algn="l"/>
              </a:tabLst>
            </a:pPr>
            <a:r>
              <a:rPr sz="3200" spc="-20" dirty="0">
                <a:latin typeface="Arial" panose="020B0604020202020204" pitchFamily="34" charset="0"/>
                <a:cs typeface="Arial" panose="020B0604020202020204" pitchFamily="34" charset="0"/>
              </a:rPr>
              <a:t>Porcentaje </a:t>
            </a:r>
            <a:r>
              <a:rPr sz="3200" spc="-5" dirty="0">
                <a:latin typeface="Arial" panose="020B0604020202020204" pitchFamily="34" charset="0"/>
                <a:cs typeface="Arial" panose="020B0604020202020204" pitchFamily="34" charset="0"/>
              </a:rPr>
              <a:t>de ejecución de </a:t>
            </a:r>
            <a:r>
              <a:rPr sz="3200" dirty="0">
                <a:latin typeface="Arial" panose="020B0604020202020204" pitchFamily="34" charset="0"/>
                <a:cs typeface="Arial" panose="020B0604020202020204" pitchFamily="34" charset="0"/>
              </a:rPr>
              <a:t>los </a:t>
            </a:r>
            <a:r>
              <a:rPr sz="3200" spc="-15" dirty="0">
                <a:latin typeface="Arial" panose="020B0604020202020204" pitchFamily="34" charset="0"/>
                <a:cs typeface="Arial" panose="020B0604020202020204" pitchFamily="34" charset="0"/>
              </a:rPr>
              <a:t>recursos </a:t>
            </a:r>
            <a:r>
              <a:rPr sz="3200" spc="-5" dirty="0">
                <a:latin typeface="Arial" panose="020B0604020202020204" pitchFamily="34" charset="0"/>
                <a:cs typeface="Arial" panose="020B0604020202020204" pitchFamily="34" charset="0"/>
              </a:rPr>
              <a:t>de </a:t>
            </a:r>
            <a:r>
              <a:rPr sz="3200" spc="-10" dirty="0">
                <a:latin typeface="Arial" panose="020B0604020202020204" pitchFamily="34" charset="0"/>
                <a:cs typeface="Arial" panose="020B0604020202020204" pitchFamily="34" charset="0"/>
              </a:rPr>
              <a:t>los  Fondos </a:t>
            </a:r>
            <a:r>
              <a:rPr sz="3200" spc="-5" dirty="0">
                <a:latin typeface="Arial" panose="020B0604020202020204" pitchFamily="34" charset="0"/>
                <a:cs typeface="Arial" panose="020B0604020202020204" pitchFamily="34" charset="0"/>
              </a:rPr>
              <a:t>de </a:t>
            </a:r>
            <a:r>
              <a:rPr sz="3200" dirty="0">
                <a:latin typeface="Arial" panose="020B0604020202020204" pitchFamily="34" charset="0"/>
                <a:cs typeface="Arial" panose="020B0604020202020204" pitchFamily="34" charset="0"/>
              </a:rPr>
              <a:t>Servicios </a:t>
            </a:r>
            <a:r>
              <a:rPr sz="3200" spc="-10" dirty="0">
                <a:latin typeface="Arial" panose="020B0604020202020204" pitchFamily="34" charset="0"/>
                <a:cs typeface="Arial" panose="020B0604020202020204" pitchFamily="34" charset="0"/>
              </a:rPr>
              <a:t>educativos </a:t>
            </a:r>
            <a:r>
              <a:rPr sz="3200" spc="-5" dirty="0">
                <a:latin typeface="Arial" panose="020B0604020202020204" pitchFamily="34" charset="0"/>
                <a:cs typeface="Arial" panose="020B0604020202020204" pitchFamily="34" charset="0"/>
              </a:rPr>
              <a:t>por </a:t>
            </a:r>
            <a:r>
              <a:rPr sz="3200" spc="-15" dirty="0">
                <a:latin typeface="Arial" panose="020B0604020202020204" pitchFamily="34" charset="0"/>
                <a:cs typeface="Arial" panose="020B0604020202020204" pitchFamily="34" charset="0"/>
              </a:rPr>
              <a:t>concepto  </a:t>
            </a:r>
            <a:r>
              <a:rPr sz="3200" dirty="0">
                <a:latin typeface="Arial" panose="020B0604020202020204" pitchFamily="34" charset="0"/>
                <a:cs typeface="Arial" panose="020B0604020202020204" pitchFamily="34" charset="0"/>
              </a:rPr>
              <a:t>de </a:t>
            </a:r>
            <a:r>
              <a:rPr sz="3200" spc="-25" dirty="0">
                <a:latin typeface="Arial" panose="020B0604020202020204" pitchFamily="34" charset="0"/>
                <a:cs typeface="Arial" panose="020B0604020202020204" pitchFamily="34" charset="0"/>
              </a:rPr>
              <a:t>gasto:</a:t>
            </a:r>
            <a:r>
              <a:rPr sz="3200" spc="-65" dirty="0">
                <a:latin typeface="Arial" panose="020B0604020202020204" pitchFamily="34" charset="0"/>
                <a:cs typeface="Arial" panose="020B0604020202020204" pitchFamily="34" charset="0"/>
              </a:rPr>
              <a:t> </a:t>
            </a:r>
            <a:r>
              <a:rPr lang="es-CO" sz="3200" spc="-5" dirty="0" smtClean="0">
                <a:latin typeface="Arial" panose="020B0604020202020204" pitchFamily="34" charset="0"/>
                <a:cs typeface="Arial" panose="020B0604020202020204" pitchFamily="34" charset="0"/>
              </a:rPr>
              <a:t>99.44</a:t>
            </a:r>
            <a:r>
              <a:rPr sz="3200" spc="-5" dirty="0" smtClean="0">
                <a:latin typeface="Arial" panose="020B0604020202020204" pitchFamily="34" charset="0"/>
                <a:cs typeface="Arial" panose="020B0604020202020204" pitchFamily="34" charset="0"/>
              </a:rPr>
              <a:t>%</a:t>
            </a:r>
            <a:endParaRPr sz="3200" dirty="0">
              <a:latin typeface="Arial" panose="020B0604020202020204" pitchFamily="34" charset="0"/>
              <a:cs typeface="Arial" panose="020B0604020202020204" pitchFamily="34" charset="0"/>
            </a:endParaRPr>
          </a:p>
          <a:p>
            <a:pPr marL="12700" marR="1049655">
              <a:buFont typeface="Arial"/>
              <a:buChar char="•"/>
              <a:tabLst>
                <a:tab pos="247650" algn="l"/>
              </a:tabLst>
            </a:pPr>
            <a:r>
              <a:rPr sz="3200" spc="-20" dirty="0">
                <a:latin typeface="Arial" panose="020B0604020202020204" pitchFamily="34" charset="0"/>
                <a:cs typeface="Arial" panose="020B0604020202020204" pitchFamily="34" charset="0"/>
              </a:rPr>
              <a:t>Porcentaje </a:t>
            </a:r>
            <a:r>
              <a:rPr sz="3200" spc="-5" dirty="0">
                <a:latin typeface="Arial" panose="020B0604020202020204" pitchFamily="34" charset="0"/>
                <a:cs typeface="Arial" panose="020B0604020202020204" pitchFamily="34" charset="0"/>
              </a:rPr>
              <a:t>de </a:t>
            </a:r>
            <a:r>
              <a:rPr sz="3200" spc="-10" dirty="0">
                <a:latin typeface="Arial" panose="020B0604020202020204" pitchFamily="34" charset="0"/>
                <a:cs typeface="Arial" panose="020B0604020202020204" pitchFamily="34" charset="0"/>
              </a:rPr>
              <a:t>cumplimiento </a:t>
            </a:r>
            <a:r>
              <a:rPr sz="3200" spc="-5" dirty="0">
                <a:latin typeface="Arial" panose="020B0604020202020204" pitchFamily="34" charset="0"/>
                <a:cs typeface="Arial" panose="020B0604020202020204" pitchFamily="34" charset="0"/>
              </a:rPr>
              <a:t>del </a:t>
            </a:r>
            <a:r>
              <a:rPr sz="3200" dirty="0">
                <a:latin typeface="Arial" panose="020B0604020202020204" pitchFamily="34" charset="0"/>
                <a:cs typeface="Arial" panose="020B0604020202020204" pitchFamily="34" charset="0"/>
              </a:rPr>
              <a:t>Plan </a:t>
            </a:r>
            <a:r>
              <a:rPr sz="3200" spc="-5" dirty="0">
                <a:latin typeface="Arial" panose="020B0604020202020204" pitchFamily="34" charset="0"/>
                <a:cs typeface="Arial" panose="020B0604020202020204" pitchFamily="34" charset="0"/>
              </a:rPr>
              <a:t>de  </a:t>
            </a:r>
            <a:r>
              <a:rPr sz="3200" spc="-10" dirty="0">
                <a:latin typeface="Arial" panose="020B0604020202020204" pitchFamily="34" charset="0"/>
                <a:cs typeface="Arial" panose="020B0604020202020204" pitchFamily="34" charset="0"/>
              </a:rPr>
              <a:t>mejoramiento institucional: </a:t>
            </a:r>
            <a:r>
              <a:rPr lang="es-CO" sz="3200" dirty="0" smtClean="0">
                <a:latin typeface="Arial" panose="020B0604020202020204" pitchFamily="34" charset="0"/>
                <a:cs typeface="Arial" panose="020B0604020202020204" pitchFamily="34" charset="0"/>
              </a:rPr>
              <a:t>85</a:t>
            </a:r>
            <a:r>
              <a:rPr sz="3200" dirty="0" smtClean="0">
                <a:latin typeface="Arial" panose="020B0604020202020204" pitchFamily="34" charset="0"/>
                <a:cs typeface="Arial" panose="020B0604020202020204" pitchFamily="34" charset="0"/>
              </a:rPr>
              <a:t>%</a:t>
            </a:r>
            <a:r>
              <a:rPr sz="3200" spc="50" dirty="0" smtClean="0">
                <a:latin typeface="Arial" panose="020B0604020202020204" pitchFamily="34" charset="0"/>
                <a:cs typeface="Arial" panose="020B0604020202020204" pitchFamily="34" charset="0"/>
              </a:rPr>
              <a:t> </a:t>
            </a:r>
            <a:endParaRPr sz="3200" dirty="0">
              <a:latin typeface="Arial" panose="020B0604020202020204" pitchFamily="34" charset="0"/>
              <a:cs typeface="Arial" panose="020B0604020202020204" pitchFamily="34" charset="0"/>
            </a:endParaRPr>
          </a:p>
          <a:p>
            <a:pPr marL="12700">
              <a:spcBef>
                <a:spcPts val="15"/>
              </a:spcBef>
            </a:pPr>
            <a:endParaRPr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1" y="609600"/>
            <a:ext cx="6347713" cy="493340"/>
          </a:xfrm>
          <a:prstGeom prst="rect">
            <a:avLst/>
          </a:prstGeom>
        </p:spPr>
        <p:txBody>
          <a:bodyPr vert="horz" wrap="square" lIns="0" tIns="49657" rIns="0" bIns="0" rtlCol="0" anchor="t">
            <a:spAutoFit/>
          </a:bodyPr>
          <a:lstStyle/>
          <a:p>
            <a:pPr marL="2359660"/>
            <a:r>
              <a:rPr sz="3200" b="1" spc="-15" dirty="0">
                <a:solidFill>
                  <a:srgbClr val="00B050"/>
                </a:solidFill>
                <a:latin typeface="Arial" panose="020B0604020202020204" pitchFamily="34" charset="0"/>
                <a:cs typeface="Arial" panose="020B0604020202020204" pitchFamily="34" charset="0"/>
              </a:rPr>
              <a:t>Preguntas</a:t>
            </a:r>
            <a:r>
              <a:rPr sz="3200" b="1" spc="-65" dirty="0">
                <a:solidFill>
                  <a:srgbClr val="00B050"/>
                </a:solidFill>
                <a:latin typeface="Arial" panose="020B0604020202020204" pitchFamily="34" charset="0"/>
                <a:cs typeface="Arial" panose="020B0604020202020204" pitchFamily="34" charset="0"/>
              </a:rPr>
              <a:t> </a:t>
            </a:r>
            <a:r>
              <a:rPr sz="3200" b="1" spc="-20" dirty="0">
                <a:solidFill>
                  <a:srgbClr val="00B050"/>
                </a:solidFill>
                <a:latin typeface="Arial" panose="020B0604020202020204" pitchFamily="34" charset="0"/>
                <a:cs typeface="Arial" panose="020B0604020202020204" pitchFamily="34" charset="0"/>
              </a:rPr>
              <a:t>claves</a:t>
            </a:r>
          </a:p>
        </p:txBody>
      </p:sp>
      <p:sp>
        <p:nvSpPr>
          <p:cNvPr id="3" name="object 3"/>
          <p:cNvSpPr txBox="1"/>
          <p:nvPr/>
        </p:nvSpPr>
        <p:spPr>
          <a:xfrm>
            <a:off x="535940" y="1620773"/>
            <a:ext cx="5758180" cy="3857466"/>
          </a:xfrm>
          <a:prstGeom prst="rect">
            <a:avLst/>
          </a:prstGeom>
        </p:spPr>
        <p:txBody>
          <a:bodyPr vert="horz" wrap="square" lIns="0" tIns="0" rIns="0" bIns="0" rtlCol="0">
            <a:spAutoFit/>
          </a:bodyPr>
          <a:lstStyle/>
          <a:p>
            <a:pPr marL="355600" indent="-342900">
              <a:buFont typeface="Arial"/>
              <a:buChar char="•"/>
              <a:tabLst>
                <a:tab pos="355600" algn="l"/>
              </a:tabLst>
            </a:pPr>
            <a:r>
              <a:rPr sz="3200" dirty="0">
                <a:latin typeface="Arial" panose="020B0604020202020204" pitchFamily="34" charset="0"/>
                <a:cs typeface="Arial" panose="020B0604020202020204" pitchFamily="34" charset="0"/>
              </a:rPr>
              <a:t>1. Qué </a:t>
            </a:r>
            <a:r>
              <a:rPr sz="3200" spc="-5" dirty="0">
                <a:latin typeface="Arial" panose="020B0604020202020204" pitchFamily="34" charset="0"/>
                <a:cs typeface="Arial" panose="020B0604020202020204" pitchFamily="34" charset="0"/>
              </a:rPr>
              <a:t>se</a:t>
            </a:r>
            <a:r>
              <a:rPr sz="3200" spc="-75" dirty="0">
                <a:latin typeface="Arial" panose="020B0604020202020204" pitchFamily="34" charset="0"/>
                <a:cs typeface="Arial" panose="020B0604020202020204" pitchFamily="34" charset="0"/>
              </a:rPr>
              <a:t> </a:t>
            </a:r>
            <a:r>
              <a:rPr sz="3200" spc="-15" dirty="0">
                <a:latin typeface="Arial" panose="020B0604020202020204" pitchFamily="34" charset="0"/>
                <a:cs typeface="Arial" panose="020B0604020202020204" pitchFamily="34" charset="0"/>
              </a:rPr>
              <a:t>logró;</a:t>
            </a:r>
            <a:endParaRPr sz="3200" dirty="0">
              <a:latin typeface="Arial" panose="020B0604020202020204" pitchFamily="34" charset="0"/>
              <a:cs typeface="Arial" panose="020B0604020202020204" pitchFamily="34" charset="0"/>
            </a:endParaRPr>
          </a:p>
          <a:p>
            <a:pPr marL="355600" indent="-342900">
              <a:spcBef>
                <a:spcPts val="770"/>
              </a:spcBef>
              <a:buFont typeface="Arial"/>
              <a:buChar char="•"/>
              <a:tabLst>
                <a:tab pos="355600" algn="l"/>
              </a:tabLst>
            </a:pPr>
            <a:r>
              <a:rPr sz="3200" dirty="0">
                <a:latin typeface="Arial" panose="020B0604020202020204" pitchFamily="34" charset="0"/>
                <a:cs typeface="Arial" panose="020B0604020202020204" pitchFamily="34" charset="0"/>
              </a:rPr>
              <a:t>2. Cómo se</a:t>
            </a:r>
            <a:r>
              <a:rPr sz="3200" spc="-100" dirty="0">
                <a:latin typeface="Arial" panose="020B0604020202020204" pitchFamily="34" charset="0"/>
                <a:cs typeface="Arial" panose="020B0604020202020204" pitchFamily="34" charset="0"/>
              </a:rPr>
              <a:t> </a:t>
            </a:r>
            <a:r>
              <a:rPr sz="3200" spc="-10" dirty="0">
                <a:latin typeface="Arial" panose="020B0604020202020204" pitchFamily="34" charset="0"/>
                <a:cs typeface="Arial" panose="020B0604020202020204" pitchFamily="34" charset="0"/>
              </a:rPr>
              <a:t>logró.</a:t>
            </a:r>
            <a:endParaRPr sz="3200" dirty="0">
              <a:latin typeface="Arial" panose="020B0604020202020204" pitchFamily="34" charset="0"/>
              <a:cs typeface="Arial" panose="020B0604020202020204" pitchFamily="34" charset="0"/>
            </a:endParaRPr>
          </a:p>
          <a:p>
            <a:pPr marL="355600" indent="-342900">
              <a:spcBef>
                <a:spcPts val="765"/>
              </a:spcBef>
              <a:buFont typeface="Arial"/>
              <a:buChar char="•"/>
              <a:tabLst>
                <a:tab pos="355600" algn="l"/>
              </a:tabLst>
            </a:pPr>
            <a:r>
              <a:rPr sz="3200" dirty="0">
                <a:latin typeface="Arial" panose="020B0604020202020204" pitchFamily="34" charset="0"/>
                <a:cs typeface="Arial" panose="020B0604020202020204" pitchFamily="34" charset="0"/>
              </a:rPr>
              <a:t>3. Qué </a:t>
            </a:r>
            <a:r>
              <a:rPr sz="3200" spc="-5" dirty="0">
                <a:latin typeface="Arial" panose="020B0604020202020204" pitchFamily="34" charset="0"/>
                <a:cs typeface="Arial" panose="020B0604020202020204" pitchFamily="34" charset="0"/>
              </a:rPr>
              <a:t>se</a:t>
            </a:r>
            <a:r>
              <a:rPr sz="3200" spc="-95" dirty="0">
                <a:latin typeface="Arial" panose="020B0604020202020204" pitchFamily="34" charset="0"/>
                <a:cs typeface="Arial" panose="020B0604020202020204" pitchFamily="34" charset="0"/>
              </a:rPr>
              <a:t> </a:t>
            </a:r>
            <a:r>
              <a:rPr sz="3200" spc="-25" dirty="0">
                <a:latin typeface="Arial" panose="020B0604020202020204" pitchFamily="34" charset="0"/>
                <a:cs typeface="Arial" panose="020B0604020202020204" pitchFamily="34" charset="0"/>
              </a:rPr>
              <a:t>gastó;</a:t>
            </a:r>
            <a:endParaRPr sz="3200" dirty="0">
              <a:latin typeface="Arial" panose="020B0604020202020204" pitchFamily="34" charset="0"/>
              <a:cs typeface="Arial" panose="020B0604020202020204" pitchFamily="34" charset="0"/>
            </a:endParaRPr>
          </a:p>
          <a:p>
            <a:pPr marL="447040" indent="-434340">
              <a:spcBef>
                <a:spcPts val="765"/>
              </a:spcBef>
              <a:buFont typeface="Arial"/>
              <a:buChar char="•"/>
              <a:tabLst>
                <a:tab pos="447040" algn="l"/>
              </a:tabLst>
            </a:pPr>
            <a:r>
              <a:rPr sz="3200" dirty="0">
                <a:latin typeface="Arial" panose="020B0604020202020204" pitchFamily="34" charset="0"/>
                <a:cs typeface="Arial" panose="020B0604020202020204" pitchFamily="34" charset="0"/>
              </a:rPr>
              <a:t>4. </a:t>
            </a:r>
            <a:r>
              <a:rPr sz="3200" spc="-5" dirty="0">
                <a:latin typeface="Arial" panose="020B0604020202020204" pitchFamily="34" charset="0"/>
                <a:cs typeface="Arial" panose="020B0604020202020204" pitchFamily="34" charset="0"/>
              </a:rPr>
              <a:t>Cómo se</a:t>
            </a:r>
            <a:r>
              <a:rPr sz="3200" spc="-60" dirty="0">
                <a:latin typeface="Arial" panose="020B0604020202020204" pitchFamily="34" charset="0"/>
                <a:cs typeface="Arial" panose="020B0604020202020204" pitchFamily="34" charset="0"/>
              </a:rPr>
              <a:t> </a:t>
            </a:r>
            <a:r>
              <a:rPr sz="3200" spc="-25" dirty="0">
                <a:latin typeface="Arial" panose="020B0604020202020204" pitchFamily="34" charset="0"/>
                <a:cs typeface="Arial" panose="020B0604020202020204" pitchFamily="34" charset="0"/>
              </a:rPr>
              <a:t>gastó;</a:t>
            </a:r>
            <a:endParaRPr sz="3200" dirty="0">
              <a:latin typeface="Arial" panose="020B0604020202020204" pitchFamily="34" charset="0"/>
              <a:cs typeface="Arial" panose="020B0604020202020204" pitchFamily="34" charset="0"/>
            </a:endParaRPr>
          </a:p>
          <a:p>
            <a:pPr marL="355600" marR="5080" indent="-342900">
              <a:spcBef>
                <a:spcPts val="770"/>
              </a:spcBef>
              <a:buFont typeface="Arial"/>
              <a:buChar char="•"/>
              <a:tabLst>
                <a:tab pos="355600" algn="l"/>
              </a:tabLst>
            </a:pPr>
            <a:r>
              <a:rPr sz="3200" dirty="0">
                <a:latin typeface="Arial" panose="020B0604020202020204" pitchFamily="34" charset="0"/>
                <a:cs typeface="Arial" panose="020B0604020202020204" pitchFamily="34" charset="0"/>
              </a:rPr>
              <a:t>5. Qué </a:t>
            </a:r>
            <a:r>
              <a:rPr sz="3200" spc="-5" dirty="0">
                <a:latin typeface="Arial" panose="020B0604020202020204" pitchFamily="34" charset="0"/>
                <a:cs typeface="Arial" panose="020B0604020202020204" pitchFamily="34" charset="0"/>
              </a:rPr>
              <a:t>se </a:t>
            </a:r>
            <a:r>
              <a:rPr sz="3200" spc="-20" dirty="0">
                <a:latin typeface="Arial" panose="020B0604020202020204" pitchFamily="34" charset="0"/>
                <a:cs typeface="Arial" panose="020B0604020202020204" pitchFamily="34" charset="0"/>
              </a:rPr>
              <a:t>proyecta </a:t>
            </a:r>
            <a:r>
              <a:rPr sz="3200" dirty="0">
                <a:latin typeface="Arial" panose="020B0604020202020204" pitchFamily="34" charset="0"/>
                <a:cs typeface="Arial" panose="020B0604020202020204" pitchFamily="34" charset="0"/>
              </a:rPr>
              <a:t>a </a:t>
            </a:r>
            <a:r>
              <a:rPr sz="3200" spc="-15" dirty="0">
                <a:latin typeface="Arial" panose="020B0604020202020204" pitchFamily="34" charset="0"/>
                <a:cs typeface="Arial" panose="020B0604020202020204" pitchFamily="34" charset="0"/>
              </a:rPr>
              <a:t>futuro </a:t>
            </a:r>
            <a:r>
              <a:rPr sz="3200" dirty="0">
                <a:latin typeface="Arial" panose="020B0604020202020204" pitchFamily="34" charset="0"/>
                <a:cs typeface="Arial" panose="020B0604020202020204" pitchFamily="34" charset="0"/>
              </a:rPr>
              <a:t>en el  </a:t>
            </a:r>
            <a:r>
              <a:rPr sz="3200" spc="-15" dirty="0">
                <a:latin typeface="Arial" panose="020B0604020202020204" pitchFamily="34" charset="0"/>
                <a:cs typeface="Arial" panose="020B0604020202020204" pitchFamily="34" charset="0"/>
              </a:rPr>
              <a:t>establecimiento</a:t>
            </a:r>
            <a:r>
              <a:rPr sz="3200" dirty="0">
                <a:latin typeface="Arial" panose="020B0604020202020204" pitchFamily="34" charset="0"/>
                <a:cs typeface="Arial" panose="020B0604020202020204" pitchFamily="34" charset="0"/>
              </a:rPr>
              <a:t> </a:t>
            </a:r>
            <a:r>
              <a:rPr sz="3200" spc="-10" dirty="0">
                <a:latin typeface="Arial" panose="020B0604020202020204" pitchFamily="34" charset="0"/>
                <a:cs typeface="Arial" panose="020B0604020202020204" pitchFamily="34" charset="0"/>
              </a:rPr>
              <a:t>educativo.</a:t>
            </a:r>
            <a:endParaRPr sz="3200" dirty="0">
              <a:latin typeface="Arial" panose="020B0604020202020204" pitchFamily="34" charset="0"/>
              <a:cs typeface="Arial" panose="020B0604020202020204" pitchFamily="34" charset="0"/>
            </a:endParaRPr>
          </a:p>
        </p:txBody>
      </p:sp>
      <p:sp>
        <p:nvSpPr>
          <p:cNvPr id="4" name="object 4"/>
          <p:cNvSpPr/>
          <p:nvPr/>
        </p:nvSpPr>
        <p:spPr>
          <a:xfrm>
            <a:off x="5651502" y="0"/>
            <a:ext cx="3492499" cy="38163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56615"/>
            <a:ext cx="7886700" cy="542584"/>
          </a:xfrm>
          <a:prstGeom prst="rect">
            <a:avLst/>
          </a:prstGeom>
        </p:spPr>
        <p:txBody>
          <a:bodyPr vert="horz" wrap="square" lIns="0" tIns="49657" rIns="0" bIns="0" rtlCol="0">
            <a:spAutoFit/>
          </a:bodyPr>
          <a:lstStyle/>
          <a:p>
            <a:pPr marL="2379345">
              <a:lnSpc>
                <a:spcPct val="100000"/>
              </a:lnSpc>
            </a:pPr>
            <a:r>
              <a:rPr sz="3200" b="1" dirty="0">
                <a:solidFill>
                  <a:srgbClr val="00B050"/>
                </a:solidFill>
                <a:latin typeface="Arial" panose="020B0604020202020204" pitchFamily="34" charset="0"/>
                <a:cs typeface="Arial" panose="020B0604020202020204" pitchFamily="34" charset="0"/>
              </a:rPr>
              <a:t>PMI </a:t>
            </a:r>
            <a:r>
              <a:rPr sz="3200" b="1" dirty="0" smtClean="0">
                <a:solidFill>
                  <a:srgbClr val="00B050"/>
                </a:solidFill>
                <a:latin typeface="Arial" panose="020B0604020202020204" pitchFamily="34" charset="0"/>
                <a:cs typeface="Arial" panose="020B0604020202020204" pitchFamily="34" charset="0"/>
              </a:rPr>
              <a:t>201</a:t>
            </a:r>
            <a:r>
              <a:rPr lang="es-CO" sz="3200" b="1" dirty="0">
                <a:solidFill>
                  <a:srgbClr val="00B050"/>
                </a:solidFill>
                <a:latin typeface="Arial" panose="020B0604020202020204" pitchFamily="34" charset="0"/>
                <a:cs typeface="Arial" panose="020B0604020202020204" pitchFamily="34" charset="0"/>
              </a:rPr>
              <a:t>7</a:t>
            </a:r>
            <a:r>
              <a:rPr sz="3200" b="1" dirty="0" smtClean="0">
                <a:solidFill>
                  <a:srgbClr val="00B050"/>
                </a:solidFill>
                <a:latin typeface="Arial" panose="020B0604020202020204" pitchFamily="34" charset="0"/>
                <a:cs typeface="Arial" panose="020B0604020202020204" pitchFamily="34" charset="0"/>
              </a:rPr>
              <a:t> </a:t>
            </a:r>
            <a:r>
              <a:rPr sz="3200" b="1" dirty="0">
                <a:solidFill>
                  <a:srgbClr val="00B050"/>
                </a:solidFill>
                <a:latin typeface="Arial" panose="020B0604020202020204" pitchFamily="34" charset="0"/>
                <a:cs typeface="Arial" panose="020B0604020202020204" pitchFamily="34" charset="0"/>
              </a:rPr>
              <a:t>-</a:t>
            </a:r>
            <a:r>
              <a:rPr sz="3200" b="1" spc="-100" dirty="0">
                <a:solidFill>
                  <a:srgbClr val="00B050"/>
                </a:solidFill>
                <a:latin typeface="Arial" panose="020B0604020202020204" pitchFamily="34" charset="0"/>
                <a:cs typeface="Arial" panose="020B0604020202020204" pitchFamily="34" charset="0"/>
              </a:rPr>
              <a:t> </a:t>
            </a:r>
            <a:r>
              <a:rPr sz="3200" b="1" dirty="0" smtClean="0">
                <a:solidFill>
                  <a:srgbClr val="00B050"/>
                </a:solidFill>
                <a:latin typeface="Arial" panose="020B0604020202020204" pitchFamily="34" charset="0"/>
                <a:cs typeface="Arial" panose="020B0604020202020204" pitchFamily="34" charset="0"/>
              </a:rPr>
              <a:t>201</a:t>
            </a:r>
            <a:r>
              <a:rPr lang="es-CO" sz="3200" b="1" dirty="0">
                <a:solidFill>
                  <a:srgbClr val="00B050"/>
                </a:solidFill>
                <a:latin typeface="Arial" panose="020B0604020202020204" pitchFamily="34" charset="0"/>
                <a:cs typeface="Arial" panose="020B0604020202020204" pitchFamily="34" charset="0"/>
              </a:rPr>
              <a:t>8</a:t>
            </a:r>
            <a:endParaRPr sz="3200" b="1" dirty="0">
              <a:solidFill>
                <a:srgbClr val="00B050"/>
              </a:solidFill>
              <a:latin typeface="Arial" panose="020B0604020202020204" pitchFamily="34" charset="0"/>
              <a:cs typeface="Arial" panose="020B0604020202020204" pitchFamily="34" charset="0"/>
            </a:endParaRPr>
          </a:p>
        </p:txBody>
      </p:sp>
      <p:sp>
        <p:nvSpPr>
          <p:cNvPr id="3" name="object 3"/>
          <p:cNvSpPr/>
          <p:nvPr/>
        </p:nvSpPr>
        <p:spPr>
          <a:xfrm>
            <a:off x="5651500" y="0"/>
            <a:ext cx="3492499" cy="3816350"/>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extLst>
              <p:ext uri="{D42A27DB-BD31-4B8C-83A1-F6EECF244321}">
                <p14:modId xmlns:p14="http://schemas.microsoft.com/office/powerpoint/2010/main" val="703046859"/>
              </p:ext>
            </p:extLst>
          </p:nvPr>
        </p:nvGraphicFramePr>
        <p:xfrm>
          <a:off x="1" y="1299199"/>
          <a:ext cx="8991600" cy="5482603"/>
        </p:xfrm>
        <a:graphic>
          <a:graphicData uri="http://schemas.openxmlformats.org/drawingml/2006/table">
            <a:tbl>
              <a:tblPr firstRow="1" bandRow="1">
                <a:tableStyleId>{2D5ABB26-0587-4C30-8999-92F81FD0307C}</a:tableStyleId>
              </a:tblPr>
              <a:tblGrid>
                <a:gridCol w="1805829"/>
                <a:gridCol w="7185771"/>
              </a:tblGrid>
              <a:tr h="285684">
                <a:tc>
                  <a:txBody>
                    <a:bodyPr/>
                    <a:lstStyle/>
                    <a:p>
                      <a:pPr algn="ctr">
                        <a:lnSpc>
                          <a:spcPts val="1240"/>
                        </a:lnSpc>
                      </a:pPr>
                      <a:r>
                        <a:rPr sz="1100" b="1" dirty="0">
                          <a:latin typeface="Times New Roman"/>
                          <a:cs typeface="Times New Roman"/>
                        </a:rPr>
                        <a:t>Etapa</a:t>
                      </a: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050"/>
                        </a:lnSpc>
                      </a:pPr>
                      <a:r>
                        <a:rPr sz="1800" b="1" spc="-5" dirty="0">
                          <a:latin typeface="Times New Roman"/>
                          <a:cs typeface="Times New Roman"/>
                        </a:rPr>
                        <a:t>Pasos</a:t>
                      </a: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200615">
                <a:tc>
                  <a:txBody>
                    <a:bodyPr/>
                    <a:lstStyle/>
                    <a:p>
                      <a:pPr>
                        <a:lnSpc>
                          <a:spcPct val="100000"/>
                        </a:lnSpc>
                        <a:spcBef>
                          <a:spcPts val="38"/>
                        </a:spcBef>
                      </a:pPr>
                      <a:endParaRPr sz="1800" dirty="0">
                        <a:latin typeface="Arial" panose="020B0604020202020204" pitchFamily="34" charset="0"/>
                        <a:cs typeface="Arial" panose="020B0604020202020204" pitchFamily="34" charset="0"/>
                      </a:endParaRPr>
                    </a:p>
                    <a:p>
                      <a:pPr marL="62230">
                        <a:lnSpc>
                          <a:spcPct val="100000"/>
                        </a:lnSpc>
                      </a:pPr>
                      <a:r>
                        <a:rPr sz="1800" dirty="0">
                          <a:latin typeface="Arial" panose="020B0604020202020204" pitchFamily="34" charset="0"/>
                          <a:cs typeface="Arial" panose="020B0604020202020204" pitchFamily="34" charset="0"/>
                        </a:rPr>
                        <a:t>Autoevaluación</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05130" indent="-342900">
                        <a:lnSpc>
                          <a:spcPts val="2050"/>
                        </a:lnSpc>
                        <a:buAutoNum type="arabicPeriod"/>
                        <a:tabLst>
                          <a:tab pos="405765" algn="l"/>
                        </a:tabLst>
                      </a:pPr>
                      <a:r>
                        <a:rPr sz="1800" dirty="0">
                          <a:latin typeface="Arial" panose="020B0604020202020204" pitchFamily="34" charset="0"/>
                          <a:cs typeface="Arial" panose="020B0604020202020204" pitchFamily="34" charset="0"/>
                        </a:rPr>
                        <a:t>Revisión de la identidad</a:t>
                      </a:r>
                      <a:r>
                        <a:rPr sz="1800" spc="-9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institucional</a:t>
                      </a:r>
                    </a:p>
                    <a:p>
                      <a:pPr marL="405130" indent="-342900">
                        <a:lnSpc>
                          <a:spcPct val="100000"/>
                        </a:lnSpc>
                        <a:buAutoNum type="arabicPeriod"/>
                        <a:tabLst>
                          <a:tab pos="405765" algn="l"/>
                        </a:tabLst>
                      </a:pPr>
                      <a:r>
                        <a:rPr sz="1800" dirty="0">
                          <a:latin typeface="Arial" panose="020B0604020202020204" pitchFamily="34" charset="0"/>
                          <a:cs typeface="Arial" panose="020B0604020202020204" pitchFamily="34" charset="0"/>
                        </a:rPr>
                        <a:t>Evaluación de cada una de las áreas de</a:t>
                      </a:r>
                      <a:r>
                        <a:rPr sz="1800" spc="-1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gestión</a:t>
                      </a:r>
                    </a:p>
                    <a:p>
                      <a:pPr marL="405130" indent="-342900">
                        <a:lnSpc>
                          <a:spcPct val="100000"/>
                        </a:lnSpc>
                        <a:buAutoNum type="arabicPeriod"/>
                        <a:tabLst>
                          <a:tab pos="405765" algn="l"/>
                        </a:tabLst>
                      </a:pPr>
                      <a:r>
                        <a:rPr sz="1800" dirty="0">
                          <a:latin typeface="Arial" panose="020B0604020202020204" pitchFamily="34" charset="0"/>
                          <a:cs typeface="Arial" panose="020B0604020202020204" pitchFamily="34" charset="0"/>
                        </a:rPr>
                        <a:t>Elaboración del perfil</a:t>
                      </a:r>
                      <a:r>
                        <a:rPr sz="1800" spc="-9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institucional</a:t>
                      </a:r>
                    </a:p>
                    <a:p>
                      <a:pPr marL="405130" indent="-342900">
                        <a:lnSpc>
                          <a:spcPct val="100000"/>
                        </a:lnSpc>
                        <a:buAutoNum type="arabicPeriod"/>
                        <a:tabLst>
                          <a:tab pos="405765" algn="l"/>
                        </a:tabLst>
                      </a:pPr>
                      <a:r>
                        <a:rPr sz="1800" dirty="0">
                          <a:latin typeface="Arial" panose="020B0604020202020204" pitchFamily="34" charset="0"/>
                          <a:cs typeface="Arial" panose="020B0604020202020204" pitchFamily="34" charset="0"/>
                        </a:rPr>
                        <a:t>Establecimiento de las fortalezas y oportunidades de</a:t>
                      </a:r>
                      <a:r>
                        <a:rPr sz="1800" spc="-75"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mejoramiento</a:t>
                      </a:r>
                      <a:endParaRPr sz="18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283585">
                <a:tc>
                  <a:txBody>
                    <a:bodyPr/>
                    <a:lstStyle/>
                    <a:p>
                      <a:pPr>
                        <a:lnSpc>
                          <a:spcPct val="100000"/>
                        </a:lnSpc>
                      </a:pPr>
                      <a:endParaRPr sz="1800" dirty="0">
                        <a:latin typeface="Arial" panose="020B0604020202020204" pitchFamily="34" charset="0"/>
                        <a:cs typeface="Arial" panose="020B0604020202020204" pitchFamily="34" charset="0"/>
                      </a:endParaRPr>
                    </a:p>
                    <a:p>
                      <a:pPr>
                        <a:lnSpc>
                          <a:spcPct val="100000"/>
                        </a:lnSpc>
                        <a:spcBef>
                          <a:spcPts val="23"/>
                        </a:spcBef>
                      </a:pPr>
                      <a:endParaRPr sz="1800" dirty="0">
                        <a:latin typeface="Arial" panose="020B0604020202020204" pitchFamily="34" charset="0"/>
                        <a:cs typeface="Arial" panose="020B0604020202020204" pitchFamily="34" charset="0"/>
                      </a:endParaRPr>
                    </a:p>
                    <a:p>
                      <a:pPr marL="62230" marR="88265">
                        <a:lnSpc>
                          <a:spcPct val="100000"/>
                        </a:lnSpc>
                      </a:pPr>
                      <a:r>
                        <a:rPr sz="1800" dirty="0">
                          <a:latin typeface="Arial" panose="020B0604020202020204" pitchFamily="34" charset="0"/>
                          <a:cs typeface="Arial" panose="020B0604020202020204" pitchFamily="34" charset="0"/>
                        </a:rPr>
                        <a:t>Elaboración</a:t>
                      </a:r>
                      <a:r>
                        <a:rPr sz="1800" spc="-10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del  plan de  </a:t>
                      </a:r>
                      <a:r>
                        <a:rPr sz="1800" spc="-5" dirty="0">
                          <a:latin typeface="Arial" panose="020B0604020202020204" pitchFamily="34" charset="0"/>
                          <a:cs typeface="Arial" panose="020B0604020202020204" pitchFamily="34" charset="0"/>
                        </a:rPr>
                        <a:t>mejoramiento</a:t>
                      </a:r>
                      <a:endParaRPr sz="18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05130" indent="-342900">
                        <a:lnSpc>
                          <a:spcPts val="2055"/>
                        </a:lnSpc>
                        <a:buAutoNum type="arabicPeriod"/>
                        <a:tabLst>
                          <a:tab pos="405765" algn="l"/>
                        </a:tabLst>
                      </a:pPr>
                      <a:r>
                        <a:rPr sz="1800" spc="-5" dirty="0">
                          <a:latin typeface="Arial" panose="020B0604020202020204" pitchFamily="34" charset="0"/>
                          <a:cs typeface="Arial" panose="020B0604020202020204" pitchFamily="34" charset="0"/>
                        </a:rPr>
                        <a:t>Formulación </a:t>
                      </a:r>
                      <a:r>
                        <a:rPr sz="1800" dirty="0">
                          <a:latin typeface="Arial" panose="020B0604020202020204" pitchFamily="34" charset="0"/>
                          <a:cs typeface="Arial" panose="020B0604020202020204" pitchFamily="34" charset="0"/>
                        </a:rPr>
                        <a:t>de</a:t>
                      </a:r>
                      <a:r>
                        <a:rPr sz="1800" spc="-4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objetivos</a:t>
                      </a:r>
                    </a:p>
                    <a:p>
                      <a:pPr marL="405130" indent="-342900">
                        <a:lnSpc>
                          <a:spcPct val="100000"/>
                        </a:lnSpc>
                        <a:buAutoNum type="arabicPeriod"/>
                        <a:tabLst>
                          <a:tab pos="405765" algn="l"/>
                        </a:tabLst>
                      </a:pPr>
                      <a:r>
                        <a:rPr sz="1800" spc="-5" dirty="0">
                          <a:latin typeface="Arial" panose="020B0604020202020204" pitchFamily="34" charset="0"/>
                          <a:cs typeface="Arial" panose="020B0604020202020204" pitchFamily="34" charset="0"/>
                        </a:rPr>
                        <a:t>Formulación </a:t>
                      </a:r>
                      <a:r>
                        <a:rPr sz="1800" dirty="0">
                          <a:latin typeface="Arial" panose="020B0604020202020204" pitchFamily="34" charset="0"/>
                          <a:cs typeface="Arial" panose="020B0604020202020204" pitchFamily="34" charset="0"/>
                        </a:rPr>
                        <a:t>de</a:t>
                      </a:r>
                      <a:r>
                        <a:rPr sz="1800" spc="-35"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metas</a:t>
                      </a:r>
                      <a:endParaRPr sz="1800" dirty="0">
                        <a:latin typeface="Arial" panose="020B0604020202020204" pitchFamily="34" charset="0"/>
                        <a:cs typeface="Arial" panose="020B0604020202020204" pitchFamily="34" charset="0"/>
                      </a:endParaRPr>
                    </a:p>
                    <a:p>
                      <a:pPr marL="405130" indent="-342900">
                        <a:lnSpc>
                          <a:spcPct val="100000"/>
                        </a:lnSpc>
                        <a:buAutoNum type="arabicPeriod"/>
                        <a:tabLst>
                          <a:tab pos="405765" algn="l"/>
                        </a:tabLst>
                      </a:pPr>
                      <a:r>
                        <a:rPr sz="1800" dirty="0">
                          <a:latin typeface="Arial" panose="020B0604020202020204" pitchFamily="34" charset="0"/>
                          <a:cs typeface="Arial" panose="020B0604020202020204" pitchFamily="34" charset="0"/>
                        </a:rPr>
                        <a:t>Definición de</a:t>
                      </a:r>
                      <a:r>
                        <a:rPr sz="1800" spc="-1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indicadores</a:t>
                      </a:r>
                    </a:p>
                    <a:p>
                      <a:pPr marL="405130" indent="-342900">
                        <a:lnSpc>
                          <a:spcPct val="100000"/>
                        </a:lnSpc>
                        <a:buAutoNum type="arabicPeriod"/>
                        <a:tabLst>
                          <a:tab pos="405765" algn="l"/>
                        </a:tabLst>
                      </a:pPr>
                      <a:r>
                        <a:rPr sz="1800" dirty="0">
                          <a:latin typeface="Arial" panose="020B0604020202020204" pitchFamily="34" charset="0"/>
                          <a:cs typeface="Arial" panose="020B0604020202020204" pitchFamily="34" charset="0"/>
                        </a:rPr>
                        <a:t>Definición de actividades y de </a:t>
                      </a:r>
                      <a:r>
                        <a:rPr sz="1800" spc="-5" dirty="0">
                          <a:latin typeface="Arial" panose="020B0604020202020204" pitchFamily="34" charset="0"/>
                          <a:cs typeface="Arial" panose="020B0604020202020204" pitchFamily="34" charset="0"/>
                        </a:rPr>
                        <a:t>sus</a:t>
                      </a:r>
                      <a:r>
                        <a:rPr sz="1800" spc="-50"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responsables</a:t>
                      </a:r>
                      <a:endParaRPr sz="1800" dirty="0">
                        <a:latin typeface="Arial" panose="020B0604020202020204" pitchFamily="34" charset="0"/>
                        <a:cs typeface="Arial" panose="020B0604020202020204" pitchFamily="34" charset="0"/>
                      </a:endParaRPr>
                    </a:p>
                    <a:p>
                      <a:pPr marL="405130" indent="-342900">
                        <a:lnSpc>
                          <a:spcPct val="100000"/>
                        </a:lnSpc>
                        <a:buAutoNum type="arabicPeriod"/>
                        <a:tabLst>
                          <a:tab pos="405765" algn="l"/>
                        </a:tabLst>
                      </a:pPr>
                      <a:r>
                        <a:rPr sz="1800" dirty="0">
                          <a:latin typeface="Arial" panose="020B0604020202020204" pitchFamily="34" charset="0"/>
                          <a:cs typeface="Arial" panose="020B0604020202020204" pitchFamily="34" charset="0"/>
                        </a:rPr>
                        <a:t>Elaboración del </a:t>
                      </a:r>
                      <a:r>
                        <a:rPr sz="1800" spc="-5" dirty="0">
                          <a:latin typeface="Arial" panose="020B0604020202020204" pitchFamily="34" charset="0"/>
                          <a:cs typeface="Arial" panose="020B0604020202020204" pitchFamily="34" charset="0"/>
                        </a:rPr>
                        <a:t>cronograma </a:t>
                      </a:r>
                      <a:r>
                        <a:rPr sz="1800" dirty="0">
                          <a:latin typeface="Arial" panose="020B0604020202020204" pitchFamily="34" charset="0"/>
                          <a:cs typeface="Arial" panose="020B0604020202020204" pitchFamily="34" charset="0"/>
                        </a:rPr>
                        <a:t>de</a:t>
                      </a:r>
                      <a:r>
                        <a:rPr sz="1800" spc="-4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actividades</a:t>
                      </a:r>
                    </a:p>
                    <a:p>
                      <a:pPr marL="405130" marR="55244" indent="-342900">
                        <a:lnSpc>
                          <a:spcPct val="100000"/>
                        </a:lnSpc>
                        <a:buAutoNum type="arabicPeriod"/>
                        <a:tabLst>
                          <a:tab pos="405765" algn="l"/>
                        </a:tabLst>
                      </a:pPr>
                      <a:r>
                        <a:rPr sz="1800" dirty="0">
                          <a:latin typeface="Arial" panose="020B0604020202020204" pitchFamily="34" charset="0"/>
                          <a:cs typeface="Arial" panose="020B0604020202020204" pitchFamily="34" charset="0"/>
                        </a:rPr>
                        <a:t>Definición </a:t>
                      </a:r>
                      <a:r>
                        <a:rPr sz="1800" spc="-10" dirty="0">
                          <a:latin typeface="Arial" panose="020B0604020202020204" pitchFamily="34" charset="0"/>
                          <a:cs typeface="Arial" panose="020B0604020202020204" pitchFamily="34" charset="0"/>
                        </a:rPr>
                        <a:t>de </a:t>
                      </a:r>
                      <a:r>
                        <a:rPr sz="1800" spc="-5" dirty="0">
                          <a:latin typeface="Arial" panose="020B0604020202020204" pitchFamily="34" charset="0"/>
                          <a:cs typeface="Arial" panose="020B0604020202020204" pitchFamily="34" charset="0"/>
                        </a:rPr>
                        <a:t>los </a:t>
                      </a:r>
                      <a:r>
                        <a:rPr sz="1800" dirty="0">
                          <a:latin typeface="Arial" panose="020B0604020202020204" pitchFamily="34" charset="0"/>
                          <a:cs typeface="Arial" panose="020B0604020202020204" pitchFamily="34" charset="0"/>
                        </a:rPr>
                        <a:t>recursos </a:t>
                      </a:r>
                      <a:r>
                        <a:rPr sz="1800" spc="-5" dirty="0">
                          <a:latin typeface="Arial" panose="020B0604020202020204" pitchFamily="34" charset="0"/>
                          <a:cs typeface="Arial" panose="020B0604020202020204" pitchFamily="34" charset="0"/>
                        </a:rPr>
                        <a:t>necesarios para </a:t>
                      </a:r>
                      <a:r>
                        <a:rPr sz="1800" dirty="0">
                          <a:latin typeface="Arial" panose="020B0604020202020204" pitchFamily="34" charset="0"/>
                          <a:cs typeface="Arial" panose="020B0604020202020204" pitchFamily="34" charset="0"/>
                        </a:rPr>
                        <a:t>la ejecución </a:t>
                      </a:r>
                      <a:r>
                        <a:rPr sz="1800" spc="-5" dirty="0">
                          <a:latin typeface="Arial" panose="020B0604020202020204" pitchFamily="34" charset="0"/>
                          <a:cs typeface="Arial" panose="020B0604020202020204" pitchFamily="34" charset="0"/>
                        </a:rPr>
                        <a:t>del </a:t>
                      </a:r>
                      <a:r>
                        <a:rPr sz="1800" spc="-10" dirty="0">
                          <a:latin typeface="Arial" panose="020B0604020202020204" pitchFamily="34" charset="0"/>
                          <a:cs typeface="Arial" panose="020B0604020202020204" pitchFamily="34" charset="0"/>
                        </a:rPr>
                        <a:t>plan </a:t>
                      </a:r>
                      <a:r>
                        <a:rPr sz="1800" spc="-15" dirty="0">
                          <a:latin typeface="Arial" panose="020B0604020202020204" pitchFamily="34" charset="0"/>
                          <a:cs typeface="Arial" panose="020B0604020202020204" pitchFamily="34" charset="0"/>
                        </a:rPr>
                        <a:t>de  </a:t>
                      </a:r>
                      <a:r>
                        <a:rPr sz="1800" spc="-5" dirty="0">
                          <a:latin typeface="Arial" panose="020B0604020202020204" pitchFamily="34" charset="0"/>
                          <a:cs typeface="Arial" panose="020B0604020202020204" pitchFamily="34" charset="0"/>
                        </a:rPr>
                        <a:t>mejoramiento</a:t>
                      </a:r>
                      <a:endParaRPr sz="1800" dirty="0">
                        <a:latin typeface="Arial" panose="020B0604020202020204" pitchFamily="34" charset="0"/>
                        <a:cs typeface="Arial" panose="020B0604020202020204" pitchFamily="34" charset="0"/>
                      </a:endParaRPr>
                    </a:p>
                    <a:p>
                      <a:pPr marL="405130" indent="-342900">
                        <a:lnSpc>
                          <a:spcPct val="100000"/>
                        </a:lnSpc>
                        <a:buAutoNum type="arabicPeriod"/>
                        <a:tabLst>
                          <a:tab pos="405765" algn="l"/>
                        </a:tabLst>
                      </a:pPr>
                      <a:r>
                        <a:rPr sz="1800" dirty="0">
                          <a:latin typeface="Arial" panose="020B0604020202020204" pitchFamily="34" charset="0"/>
                          <a:cs typeface="Arial" panose="020B0604020202020204" pitchFamily="34" charset="0"/>
                        </a:rPr>
                        <a:t>Divulgación del plan </a:t>
                      </a:r>
                      <a:r>
                        <a:rPr sz="1800" spc="-5" dirty="0">
                          <a:latin typeface="Arial" panose="020B0604020202020204" pitchFamily="34" charset="0"/>
                          <a:cs typeface="Arial" panose="020B0604020202020204" pitchFamily="34" charset="0"/>
                        </a:rPr>
                        <a:t>de mejoramiento </a:t>
                      </a:r>
                      <a:r>
                        <a:rPr sz="1800" dirty="0">
                          <a:latin typeface="Arial" panose="020B0604020202020204" pitchFamily="34" charset="0"/>
                          <a:cs typeface="Arial" panose="020B0604020202020204" pitchFamily="34" charset="0"/>
                        </a:rPr>
                        <a:t>a la comunidad</a:t>
                      </a:r>
                      <a:r>
                        <a:rPr sz="1800" spc="-4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educativa</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712719">
                <a:tc>
                  <a:txBody>
                    <a:bodyPr/>
                    <a:lstStyle/>
                    <a:p>
                      <a:pPr>
                        <a:lnSpc>
                          <a:spcPct val="100000"/>
                        </a:lnSpc>
                      </a:pPr>
                      <a:endParaRPr sz="1800">
                        <a:latin typeface="Arial" panose="020B0604020202020204" pitchFamily="34" charset="0"/>
                        <a:cs typeface="Arial" panose="020B0604020202020204" pitchFamily="34" charset="0"/>
                      </a:endParaRPr>
                    </a:p>
                    <a:p>
                      <a:pPr>
                        <a:lnSpc>
                          <a:spcPct val="100000"/>
                        </a:lnSpc>
                        <a:spcBef>
                          <a:spcPts val="56"/>
                        </a:spcBef>
                      </a:pPr>
                      <a:endParaRPr sz="1800">
                        <a:latin typeface="Arial" panose="020B0604020202020204" pitchFamily="34" charset="0"/>
                        <a:cs typeface="Arial" panose="020B0604020202020204" pitchFamily="34" charset="0"/>
                      </a:endParaRPr>
                    </a:p>
                    <a:p>
                      <a:pPr marL="62230">
                        <a:lnSpc>
                          <a:spcPct val="100000"/>
                        </a:lnSpc>
                      </a:pPr>
                      <a:r>
                        <a:rPr sz="1800" spc="-5" dirty="0">
                          <a:latin typeface="Arial" panose="020B0604020202020204" pitchFamily="34" charset="0"/>
                          <a:cs typeface="Arial" panose="020B0604020202020204" pitchFamily="34" charset="0"/>
                        </a:rPr>
                        <a:t>Seguimiento</a:t>
                      </a:r>
                      <a:endParaRPr sz="180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405130" indent="-342900">
                        <a:lnSpc>
                          <a:spcPts val="2060"/>
                        </a:lnSpc>
                        <a:buAutoNum type="arabicPeriod"/>
                        <a:tabLst>
                          <a:tab pos="405765" algn="l"/>
                        </a:tabLst>
                      </a:pPr>
                      <a:r>
                        <a:rPr sz="1800" dirty="0">
                          <a:latin typeface="Arial" panose="020B0604020202020204" pitchFamily="34" charset="0"/>
                          <a:cs typeface="Arial" panose="020B0604020202020204" pitchFamily="34" charset="0"/>
                        </a:rPr>
                        <a:t>Montaje del sistema de</a:t>
                      </a:r>
                      <a:r>
                        <a:rPr sz="1800" spc="-10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seguimiento</a:t>
                      </a:r>
                    </a:p>
                    <a:p>
                      <a:pPr marL="405130" indent="-342900">
                        <a:lnSpc>
                          <a:spcPct val="100000"/>
                        </a:lnSpc>
                        <a:buAutoNum type="arabicPeriod"/>
                        <a:tabLst>
                          <a:tab pos="405765" algn="l"/>
                          <a:tab pos="1354455" algn="l"/>
                          <a:tab pos="1767839" algn="l"/>
                          <a:tab pos="3173095" algn="l"/>
                          <a:tab pos="3523615" algn="l"/>
                          <a:tab pos="3926204" algn="l"/>
                          <a:tab pos="4897120" algn="l"/>
                          <a:tab pos="5148580" algn="l"/>
                          <a:tab pos="5815965" algn="l"/>
                          <a:tab pos="6230620" algn="l"/>
                          <a:tab pos="6758305" algn="l"/>
                        </a:tabLst>
                      </a:pPr>
                      <a:r>
                        <a:rPr sz="1800" dirty="0">
                          <a:latin typeface="Arial" panose="020B0604020202020204" pitchFamily="34" charset="0"/>
                          <a:cs typeface="Arial" panose="020B0604020202020204" pitchFamily="34" charset="0"/>
                        </a:rPr>
                        <a:t>Revisión	</a:t>
                      </a:r>
                      <a:r>
                        <a:rPr sz="1800" spc="-5" dirty="0">
                          <a:latin typeface="Arial" panose="020B0604020202020204" pitchFamily="34" charset="0"/>
                          <a:cs typeface="Arial" panose="020B0604020202020204" pitchFamily="34" charset="0"/>
                        </a:rPr>
                        <a:t>del	cumplimiento	</a:t>
                      </a:r>
                      <a:r>
                        <a:rPr sz="1800" dirty="0">
                          <a:latin typeface="Arial" panose="020B0604020202020204" pitchFamily="34" charset="0"/>
                          <a:cs typeface="Arial" panose="020B0604020202020204" pitchFamily="34" charset="0"/>
                        </a:rPr>
                        <a:t>de	</a:t>
                      </a:r>
                      <a:r>
                        <a:rPr sz="1800" spc="-5" dirty="0">
                          <a:latin typeface="Arial" panose="020B0604020202020204" pitchFamily="34" charset="0"/>
                          <a:cs typeface="Arial" panose="020B0604020202020204" pitchFamily="34" charset="0"/>
                        </a:rPr>
                        <a:t>los	objetivos	</a:t>
                      </a:r>
                      <a:r>
                        <a:rPr sz="1800" dirty="0">
                          <a:latin typeface="Arial" panose="020B0604020202020204" pitchFamily="34" charset="0"/>
                          <a:cs typeface="Arial" panose="020B0604020202020204" pitchFamily="34" charset="0"/>
                        </a:rPr>
                        <a:t>y	</a:t>
                      </a:r>
                      <a:r>
                        <a:rPr sz="1800" spc="-5" dirty="0">
                          <a:latin typeface="Arial" panose="020B0604020202020204" pitchFamily="34" charset="0"/>
                          <a:cs typeface="Arial" panose="020B0604020202020204" pitchFamily="34" charset="0"/>
                        </a:rPr>
                        <a:t>metas	del	</a:t>
                      </a:r>
                      <a:r>
                        <a:rPr sz="1800" spc="-10" dirty="0">
                          <a:latin typeface="Arial" panose="020B0604020202020204" pitchFamily="34" charset="0"/>
                          <a:cs typeface="Arial" panose="020B0604020202020204" pitchFamily="34" charset="0"/>
                        </a:rPr>
                        <a:t>plan	</a:t>
                      </a:r>
                      <a:r>
                        <a:rPr sz="1800" dirty="0">
                          <a:latin typeface="Arial" panose="020B0604020202020204" pitchFamily="34" charset="0"/>
                          <a:cs typeface="Arial" panose="020B0604020202020204" pitchFamily="34" charset="0"/>
                        </a:rPr>
                        <a:t>de</a:t>
                      </a:r>
                    </a:p>
                    <a:p>
                      <a:pPr marL="405130">
                        <a:lnSpc>
                          <a:spcPct val="100000"/>
                        </a:lnSpc>
                      </a:pPr>
                      <a:r>
                        <a:rPr sz="1800" spc="-5" dirty="0">
                          <a:latin typeface="Arial" panose="020B0604020202020204" pitchFamily="34" charset="0"/>
                          <a:cs typeface="Arial" panose="020B0604020202020204" pitchFamily="34" charset="0"/>
                        </a:rPr>
                        <a:t>mejoramiento</a:t>
                      </a:r>
                      <a:endParaRPr sz="1800" dirty="0">
                        <a:latin typeface="Arial" panose="020B0604020202020204" pitchFamily="34" charset="0"/>
                        <a:cs typeface="Arial" panose="020B0604020202020204" pitchFamily="34" charset="0"/>
                      </a:endParaRPr>
                    </a:p>
                    <a:p>
                      <a:pPr marL="405130" indent="-342900">
                        <a:lnSpc>
                          <a:spcPct val="100000"/>
                        </a:lnSpc>
                        <a:buAutoNum type="arabicPeriod" startAt="3"/>
                        <a:tabLst>
                          <a:tab pos="405765" algn="l"/>
                        </a:tabLst>
                      </a:pPr>
                      <a:r>
                        <a:rPr sz="1800" dirty="0">
                          <a:latin typeface="Arial" panose="020B0604020202020204" pitchFamily="34" charset="0"/>
                          <a:cs typeface="Arial" panose="020B0604020202020204" pitchFamily="34" charset="0"/>
                        </a:rPr>
                        <a:t>Evaluación del plan de</a:t>
                      </a:r>
                      <a:r>
                        <a:rPr sz="1800" spc="-70"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mejoramiento</a:t>
                      </a:r>
                      <a:endParaRPr sz="1800" dirty="0">
                        <a:latin typeface="Arial" panose="020B0604020202020204" pitchFamily="34" charset="0"/>
                        <a:cs typeface="Arial" panose="020B0604020202020204" pitchFamily="34" charset="0"/>
                      </a:endParaRPr>
                    </a:p>
                    <a:p>
                      <a:pPr marL="405130" marR="53975" indent="-342900">
                        <a:lnSpc>
                          <a:spcPct val="100000"/>
                        </a:lnSpc>
                        <a:buAutoNum type="arabicPeriod" startAt="3"/>
                        <a:tabLst>
                          <a:tab pos="405765" algn="l"/>
                          <a:tab pos="1912620" algn="l"/>
                          <a:tab pos="2303145" algn="l"/>
                          <a:tab pos="2745105" algn="l"/>
                          <a:tab pos="3844925" algn="l"/>
                          <a:tab pos="4235450" algn="l"/>
                          <a:tab pos="4573905" algn="l"/>
                          <a:tab pos="5738495" algn="l"/>
                          <a:tab pos="6191250" algn="l"/>
                          <a:tab pos="6758305" algn="l"/>
                        </a:tabLst>
                      </a:pPr>
                      <a:r>
                        <a:rPr sz="1800" dirty="0">
                          <a:latin typeface="Arial" panose="020B0604020202020204" pitchFamily="34" charset="0"/>
                          <a:cs typeface="Arial" panose="020B0604020202020204" pitchFamily="34" charset="0"/>
                        </a:rPr>
                        <a:t>Co</a:t>
                      </a:r>
                      <a:r>
                        <a:rPr sz="1800" spc="-10" dirty="0">
                          <a:latin typeface="Arial" panose="020B0604020202020204" pitchFamily="34" charset="0"/>
                          <a:cs typeface="Arial" panose="020B0604020202020204" pitchFamily="34" charset="0"/>
                        </a:rPr>
                        <a:t>m</a:t>
                      </a:r>
                      <a:r>
                        <a:rPr sz="1800" dirty="0">
                          <a:latin typeface="Arial" panose="020B0604020202020204" pitchFamily="34" charset="0"/>
                          <a:cs typeface="Arial" panose="020B0604020202020204" pitchFamily="34" charset="0"/>
                        </a:rPr>
                        <a:t>uni</a:t>
                      </a:r>
                      <a:r>
                        <a:rPr sz="1800" spc="5" dirty="0">
                          <a:latin typeface="Arial" panose="020B0604020202020204" pitchFamily="34" charset="0"/>
                          <a:cs typeface="Arial" panose="020B0604020202020204" pitchFamily="34" charset="0"/>
                        </a:rPr>
                        <a:t>c</a:t>
                      </a:r>
                      <a:r>
                        <a:rPr sz="1800" dirty="0">
                          <a:latin typeface="Arial" panose="020B0604020202020204" pitchFamily="34" charset="0"/>
                          <a:cs typeface="Arial" panose="020B0604020202020204" pitchFamily="34" charset="0"/>
                        </a:rPr>
                        <a:t>a</a:t>
                      </a:r>
                      <a:r>
                        <a:rPr sz="1800" spc="5" dirty="0">
                          <a:latin typeface="Arial" panose="020B0604020202020204" pitchFamily="34" charset="0"/>
                          <a:cs typeface="Arial" panose="020B0604020202020204" pitchFamily="34" charset="0"/>
                        </a:rPr>
                        <a:t>c</a:t>
                      </a:r>
                      <a:r>
                        <a:rPr sz="1800" dirty="0">
                          <a:latin typeface="Arial" panose="020B0604020202020204" pitchFamily="34" charset="0"/>
                          <a:cs typeface="Arial" panose="020B0604020202020204" pitchFamily="34" charset="0"/>
                        </a:rPr>
                        <a:t>ión	de	los	</a:t>
                      </a:r>
                      <a:r>
                        <a:rPr sz="1800" spc="-15"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esul</a:t>
                      </a:r>
                      <a:r>
                        <a:rPr sz="1800" spc="5" dirty="0">
                          <a:latin typeface="Arial" panose="020B0604020202020204" pitchFamily="34" charset="0"/>
                          <a:cs typeface="Arial" panose="020B0604020202020204" pitchFamily="34" charset="0"/>
                        </a:rPr>
                        <a:t>t</a:t>
                      </a:r>
                      <a:r>
                        <a:rPr sz="1800" dirty="0">
                          <a:latin typeface="Arial" panose="020B0604020202020204" pitchFamily="34" charset="0"/>
                          <a:cs typeface="Arial" panose="020B0604020202020204" pitchFamily="34" charset="0"/>
                        </a:rPr>
                        <a:t>a</a:t>
                      </a:r>
                      <a:r>
                        <a:rPr sz="1800" spc="-10" dirty="0">
                          <a:latin typeface="Arial" panose="020B0604020202020204" pitchFamily="34" charset="0"/>
                          <a:cs typeface="Arial" panose="020B0604020202020204" pitchFamily="34" charset="0"/>
                        </a:rPr>
                        <a:t>d</a:t>
                      </a:r>
                      <a:r>
                        <a:rPr sz="1800" dirty="0">
                          <a:latin typeface="Arial" panose="020B0604020202020204" pitchFamily="34" charset="0"/>
                          <a:cs typeface="Arial" panose="020B0604020202020204" pitchFamily="34" charset="0"/>
                        </a:rPr>
                        <a:t>os	de	</a:t>
                      </a:r>
                      <a:r>
                        <a:rPr sz="1800" spc="-10" dirty="0">
                          <a:latin typeface="Arial" panose="020B0604020202020204" pitchFamily="34" charset="0"/>
                          <a:cs typeface="Arial" panose="020B0604020202020204" pitchFamily="34" charset="0"/>
                        </a:rPr>
                        <a:t>l</a:t>
                      </a:r>
                      <a:r>
                        <a:rPr sz="1800" dirty="0">
                          <a:latin typeface="Arial" panose="020B0604020202020204" pitchFamily="34" charset="0"/>
                          <a:cs typeface="Arial" panose="020B0604020202020204" pitchFamily="34" charset="0"/>
                        </a:rPr>
                        <a:t>a	eva</a:t>
                      </a:r>
                      <a:r>
                        <a:rPr sz="1800" spc="-15" dirty="0">
                          <a:latin typeface="Arial" panose="020B0604020202020204" pitchFamily="34" charset="0"/>
                          <a:cs typeface="Arial" panose="020B0604020202020204" pitchFamily="34" charset="0"/>
                        </a:rPr>
                        <a:t>l</a:t>
                      </a:r>
                      <a:r>
                        <a:rPr sz="1800" dirty="0">
                          <a:latin typeface="Arial" panose="020B0604020202020204" pitchFamily="34" charset="0"/>
                          <a:cs typeface="Arial" panose="020B0604020202020204" pitchFamily="34" charset="0"/>
                        </a:rPr>
                        <a:t>ua</a:t>
                      </a:r>
                      <a:r>
                        <a:rPr sz="1800" spc="5" dirty="0">
                          <a:latin typeface="Arial" panose="020B0604020202020204" pitchFamily="34" charset="0"/>
                          <a:cs typeface="Arial" panose="020B0604020202020204" pitchFamily="34" charset="0"/>
                        </a:rPr>
                        <a:t>c</a:t>
                      </a:r>
                      <a:r>
                        <a:rPr sz="1800" dirty="0">
                          <a:latin typeface="Arial" panose="020B0604020202020204" pitchFamily="34" charset="0"/>
                          <a:cs typeface="Arial" panose="020B0604020202020204" pitchFamily="34" charset="0"/>
                        </a:rPr>
                        <a:t>ión	d</a:t>
                      </a:r>
                      <a:r>
                        <a:rPr sz="1800" spc="-10"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l	plan	de  </a:t>
                      </a:r>
                      <a:r>
                        <a:rPr sz="1800" spc="-5" dirty="0">
                          <a:latin typeface="Arial" panose="020B0604020202020204" pitchFamily="34" charset="0"/>
                          <a:cs typeface="Arial" panose="020B0604020202020204" pitchFamily="34" charset="0"/>
                        </a:rPr>
                        <a:t>mejoramiento</a:t>
                      </a:r>
                      <a:endParaRPr sz="18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tr>
            </a:tbl>
          </a:graphicData>
        </a:graphic>
      </p:graphicFrame>
      <p:sp>
        <p:nvSpPr>
          <p:cNvPr id="5" name="object 5"/>
          <p:cNvSpPr/>
          <p:nvPr/>
        </p:nvSpPr>
        <p:spPr>
          <a:xfrm>
            <a:off x="250825" y="0"/>
            <a:ext cx="1958975" cy="9144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04254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1" y="609600"/>
            <a:ext cx="6705601" cy="493340"/>
          </a:xfrm>
          <a:prstGeom prst="rect">
            <a:avLst/>
          </a:prstGeom>
        </p:spPr>
        <p:txBody>
          <a:bodyPr vert="horz" wrap="square" lIns="0" tIns="49657" rIns="0" bIns="0" rtlCol="0" anchor="t">
            <a:spAutoFit/>
          </a:bodyPr>
          <a:lstStyle/>
          <a:p>
            <a:pPr marL="1351915"/>
            <a:r>
              <a:rPr sz="3200" b="1" spc="-20" dirty="0">
                <a:solidFill>
                  <a:srgbClr val="00B050"/>
                </a:solidFill>
                <a:latin typeface="Arial" panose="020B0604020202020204" pitchFamily="34" charset="0"/>
                <a:cs typeface="Arial" panose="020B0604020202020204" pitchFamily="34" charset="0"/>
              </a:rPr>
              <a:t>Informe </a:t>
            </a:r>
            <a:r>
              <a:rPr sz="3200" b="1" dirty="0">
                <a:solidFill>
                  <a:srgbClr val="00B050"/>
                </a:solidFill>
                <a:latin typeface="Arial" panose="020B0604020202020204" pitchFamily="34" charset="0"/>
                <a:cs typeface="Arial" panose="020B0604020202020204" pitchFamily="34" charset="0"/>
              </a:rPr>
              <a:t>de </a:t>
            </a:r>
            <a:r>
              <a:rPr sz="3200" b="1" spc="-5" dirty="0" err="1">
                <a:solidFill>
                  <a:srgbClr val="00B050"/>
                </a:solidFill>
                <a:latin typeface="Arial" panose="020B0604020202020204" pitchFamily="34" charset="0"/>
                <a:cs typeface="Arial" panose="020B0604020202020204" pitchFamily="34" charset="0"/>
              </a:rPr>
              <a:t>Gestión</a:t>
            </a:r>
            <a:r>
              <a:rPr lang="es-CO" sz="3200" b="1" spc="-5" dirty="0">
                <a:solidFill>
                  <a:srgbClr val="00B050"/>
                </a:solidFill>
                <a:latin typeface="Arial" panose="020B0604020202020204" pitchFamily="34" charset="0"/>
                <a:cs typeface="Arial" panose="020B0604020202020204" pitchFamily="34" charset="0"/>
              </a:rPr>
              <a:t> </a:t>
            </a:r>
            <a:r>
              <a:rPr lang="es-CO" sz="3200" b="1" spc="-5" dirty="0" smtClean="0">
                <a:solidFill>
                  <a:srgbClr val="00B050"/>
                </a:solidFill>
                <a:latin typeface="Arial" panose="020B0604020202020204" pitchFamily="34" charset="0"/>
                <a:cs typeface="Arial" panose="020B0604020202020204" pitchFamily="34" charset="0"/>
              </a:rPr>
              <a:t>2017</a:t>
            </a:r>
            <a:r>
              <a:rPr lang="es-CO" sz="3200" b="1" spc="-35" dirty="0" smtClean="0">
                <a:solidFill>
                  <a:srgbClr val="00B050"/>
                </a:solidFill>
                <a:latin typeface="Arial" panose="020B0604020202020204" pitchFamily="34" charset="0"/>
                <a:cs typeface="Arial" panose="020B0604020202020204" pitchFamily="34" charset="0"/>
              </a:rPr>
              <a:t>.</a:t>
            </a:r>
            <a:endParaRPr sz="3200" b="1" dirty="0">
              <a:solidFill>
                <a:srgbClr val="00B050"/>
              </a:solidFill>
              <a:latin typeface="Arial" panose="020B0604020202020204" pitchFamily="34" charset="0"/>
              <a:cs typeface="Arial" panose="020B0604020202020204" pitchFamily="34" charset="0"/>
            </a:endParaRPr>
          </a:p>
        </p:txBody>
      </p:sp>
      <p:sp>
        <p:nvSpPr>
          <p:cNvPr id="3" name="object 3"/>
          <p:cNvSpPr txBox="1"/>
          <p:nvPr/>
        </p:nvSpPr>
        <p:spPr>
          <a:xfrm>
            <a:off x="878841" y="1620773"/>
            <a:ext cx="7731759" cy="4924425"/>
          </a:xfrm>
          <a:prstGeom prst="rect">
            <a:avLst/>
          </a:prstGeom>
        </p:spPr>
        <p:txBody>
          <a:bodyPr vert="horz" wrap="square" lIns="0" tIns="0" rIns="0" bIns="0" rtlCol="0">
            <a:spAutoFit/>
          </a:bodyPr>
          <a:lstStyle/>
          <a:p>
            <a:endParaRPr lang="es-CO" sz="3200" dirty="0">
              <a:latin typeface="Arial" panose="020B0604020202020204" pitchFamily="34" charset="0"/>
              <a:cs typeface="Arial" panose="020B0604020202020204" pitchFamily="34" charset="0"/>
            </a:endParaRPr>
          </a:p>
          <a:p>
            <a:pPr algn="just"/>
            <a:r>
              <a:rPr lang="es-CO" sz="3200" dirty="0">
                <a:latin typeface="Arial" panose="020B0604020202020204" pitchFamily="34" charset="0"/>
                <a:cs typeface="Arial" panose="020B0604020202020204" pitchFamily="34" charset="0"/>
              </a:rPr>
              <a:t>Desde hace ya una década, en las Instituciones Educativas se habla de 4 áreas de Gestión Educativa, en las que se enmarcan las planeaciones, los proyectos y por ende los PEI.</a:t>
            </a:r>
          </a:p>
          <a:p>
            <a:r>
              <a:rPr lang="es-CO" sz="3200" dirty="0">
                <a:latin typeface="Arial" panose="020B0604020202020204" pitchFamily="34" charset="0"/>
                <a:cs typeface="Arial" panose="020B0604020202020204" pitchFamily="34" charset="0"/>
              </a:rPr>
              <a:t> </a:t>
            </a:r>
          </a:p>
          <a:p>
            <a:pPr algn="just"/>
            <a:r>
              <a:rPr lang="es-CO" sz="3200" dirty="0">
                <a:latin typeface="Arial" panose="020B0604020202020204" pitchFamily="34" charset="0"/>
                <a:cs typeface="Arial" panose="020B0604020202020204" pitchFamily="34" charset="0"/>
              </a:rPr>
              <a:t>Durante el año </a:t>
            </a:r>
            <a:r>
              <a:rPr lang="es-CO" sz="3200" dirty="0" smtClean="0">
                <a:latin typeface="Arial" panose="020B0604020202020204" pitchFamily="34" charset="0"/>
                <a:cs typeface="Arial" panose="020B0604020202020204" pitchFamily="34" charset="0"/>
              </a:rPr>
              <a:t>2017, en la I.E, se puede destacar como logros en cada una de estas áreas: </a:t>
            </a:r>
            <a:endParaRPr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12802" y="609600"/>
            <a:ext cx="8463617" cy="493340"/>
          </a:xfrm>
          <a:prstGeom prst="rect">
            <a:avLst/>
          </a:prstGeom>
        </p:spPr>
        <p:txBody>
          <a:bodyPr vert="horz" wrap="square" lIns="0" tIns="49657" rIns="0" bIns="0" rtlCol="0" anchor="t">
            <a:spAutoFit/>
          </a:bodyPr>
          <a:lstStyle/>
          <a:p>
            <a:pPr marL="2303145"/>
            <a:r>
              <a:rPr sz="3200" b="1" spc="-5" dirty="0">
                <a:solidFill>
                  <a:srgbClr val="00B050"/>
                </a:solidFill>
                <a:latin typeface="Arial" panose="020B0604020202020204" pitchFamily="34" charset="0"/>
                <a:cs typeface="Arial" panose="020B0604020202020204" pitchFamily="34" charset="0"/>
              </a:rPr>
              <a:t>Gestión</a:t>
            </a:r>
            <a:r>
              <a:rPr sz="3200" b="1" spc="-60" dirty="0">
                <a:solidFill>
                  <a:srgbClr val="00B050"/>
                </a:solidFill>
                <a:latin typeface="Arial" panose="020B0604020202020204" pitchFamily="34" charset="0"/>
                <a:cs typeface="Arial" panose="020B0604020202020204" pitchFamily="34" charset="0"/>
              </a:rPr>
              <a:t> </a:t>
            </a:r>
            <a:r>
              <a:rPr sz="3200" b="1" spc="-15" dirty="0">
                <a:solidFill>
                  <a:srgbClr val="00B050"/>
                </a:solidFill>
                <a:latin typeface="Arial" panose="020B0604020202020204" pitchFamily="34" charset="0"/>
                <a:cs typeface="Arial" panose="020B0604020202020204" pitchFamily="34" charset="0"/>
              </a:rPr>
              <a:t>Directiva</a:t>
            </a:r>
          </a:p>
        </p:txBody>
      </p:sp>
      <p:sp>
        <p:nvSpPr>
          <p:cNvPr id="3" name="object 3"/>
          <p:cNvSpPr txBox="1">
            <a:spLocks noGrp="1"/>
          </p:cNvSpPr>
          <p:nvPr>
            <p:ph idx="1"/>
          </p:nvPr>
        </p:nvSpPr>
        <p:spPr>
          <a:xfrm>
            <a:off x="609600" y="1676400"/>
            <a:ext cx="7848599" cy="4173449"/>
          </a:xfrm>
          <a:prstGeom prst="rect">
            <a:avLst/>
          </a:prstGeom>
        </p:spPr>
        <p:txBody>
          <a:bodyPr vert="horz" wrap="square" lIns="0" tIns="81279" rIns="0" bIns="0" rtlCol="0">
            <a:spAutoFit/>
          </a:bodyPr>
          <a:lstStyle/>
          <a:p>
            <a:pPr marL="255270" indent="0" algn="just">
              <a:buNone/>
              <a:tabLst>
                <a:tab pos="426720" algn="l"/>
              </a:tabLst>
            </a:pPr>
            <a:r>
              <a:rPr lang="es-CO" sz="3200" dirty="0">
                <a:latin typeface="Arial" panose="020B0604020202020204" pitchFamily="34" charset="0"/>
                <a:cs typeface="Arial" panose="020B0604020202020204" pitchFamily="34" charset="0"/>
              </a:rPr>
              <a:t>Esta área de gestión propone el direccionamiento estratégico y horizonte institucional, interrelacionando los órganos administrativos, Misión, Visión y Principios en el marco de una institución integrada con políticas de inclusión y pluralidad cultural en relaciones con el </a:t>
            </a:r>
            <a:r>
              <a:rPr lang="es-CO" sz="3200" dirty="0" smtClean="0">
                <a:latin typeface="Arial" panose="020B0604020202020204" pitchFamily="34" charset="0"/>
                <a:cs typeface="Arial" panose="020B0604020202020204" pitchFamily="34" charset="0"/>
              </a:rPr>
              <a:t>entorno.</a:t>
            </a:r>
            <a:endParaRPr lang="es-CO" sz="3200" dirty="0">
              <a:latin typeface="Arial" panose="020B0604020202020204" pitchFamily="34" charset="0"/>
              <a:cs typeface="Arial" panose="020B0604020202020204" pitchFamily="34" charset="0"/>
            </a:endParaRPr>
          </a:p>
          <a:p>
            <a:pPr marL="255270" indent="0">
              <a:buNone/>
              <a:tabLst>
                <a:tab pos="426720" algn="l"/>
              </a:tabLst>
            </a:pPr>
            <a:endParaRPr lang="es-CO"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12802" y="609600"/>
            <a:ext cx="8463617" cy="493340"/>
          </a:xfrm>
          <a:prstGeom prst="rect">
            <a:avLst/>
          </a:prstGeom>
        </p:spPr>
        <p:txBody>
          <a:bodyPr vert="horz" wrap="square" lIns="0" tIns="49657" rIns="0" bIns="0" rtlCol="0" anchor="t">
            <a:spAutoFit/>
          </a:bodyPr>
          <a:lstStyle/>
          <a:p>
            <a:pPr marL="2303145"/>
            <a:r>
              <a:rPr sz="3200" b="1" spc="-5" dirty="0">
                <a:solidFill>
                  <a:srgbClr val="00B050"/>
                </a:solidFill>
                <a:latin typeface="Arial" panose="020B0604020202020204" pitchFamily="34" charset="0"/>
                <a:cs typeface="Arial" panose="020B0604020202020204" pitchFamily="34" charset="0"/>
              </a:rPr>
              <a:t>Gestión</a:t>
            </a:r>
            <a:r>
              <a:rPr sz="3200" b="1" spc="-60" dirty="0">
                <a:solidFill>
                  <a:srgbClr val="00B050"/>
                </a:solidFill>
                <a:latin typeface="Arial" panose="020B0604020202020204" pitchFamily="34" charset="0"/>
                <a:cs typeface="Arial" panose="020B0604020202020204" pitchFamily="34" charset="0"/>
              </a:rPr>
              <a:t> </a:t>
            </a:r>
            <a:r>
              <a:rPr sz="3200" b="1" spc="-15" dirty="0">
                <a:solidFill>
                  <a:srgbClr val="00B050"/>
                </a:solidFill>
                <a:latin typeface="Arial" panose="020B0604020202020204" pitchFamily="34" charset="0"/>
                <a:cs typeface="Arial" panose="020B0604020202020204" pitchFamily="34" charset="0"/>
              </a:rPr>
              <a:t>Directiva</a:t>
            </a:r>
          </a:p>
        </p:txBody>
      </p:sp>
      <p:sp>
        <p:nvSpPr>
          <p:cNvPr id="3" name="object 3"/>
          <p:cNvSpPr txBox="1">
            <a:spLocks noGrp="1"/>
          </p:cNvSpPr>
          <p:nvPr>
            <p:ph idx="1"/>
          </p:nvPr>
        </p:nvSpPr>
        <p:spPr>
          <a:xfrm>
            <a:off x="152400" y="1676400"/>
            <a:ext cx="8686800" cy="4719240"/>
          </a:xfrm>
          <a:prstGeom prst="rect">
            <a:avLst/>
          </a:prstGeom>
        </p:spPr>
        <p:txBody>
          <a:bodyPr vert="horz" wrap="square" lIns="0" tIns="81279" rIns="0" bIns="0" rtlCol="0">
            <a:spAutoFit/>
          </a:bodyPr>
          <a:lstStyle/>
          <a:p>
            <a:pPr marL="255270" indent="0">
              <a:buNone/>
              <a:tabLst>
                <a:tab pos="426720" algn="l"/>
              </a:tabLst>
            </a:pPr>
            <a:r>
              <a:rPr lang="es-CO" sz="3200" b="1" dirty="0"/>
              <a:t>IDENTIFICACIÓN DE LA INSTITUCIÓN</a:t>
            </a:r>
          </a:p>
          <a:p>
            <a:pPr marL="255270" indent="0">
              <a:buNone/>
              <a:tabLst>
                <a:tab pos="426720" algn="l"/>
              </a:tabLst>
            </a:pPr>
            <a:r>
              <a:rPr lang="es-CO" sz="3200" dirty="0"/>
              <a:t>Esta institución se identifica con el mismo nombre del corregimiento donde está localizada así:</a:t>
            </a:r>
          </a:p>
          <a:p>
            <a:pPr marL="255270" indent="0">
              <a:buNone/>
              <a:tabLst>
                <a:tab pos="426720" algn="l"/>
              </a:tabLst>
            </a:pPr>
            <a:r>
              <a:rPr lang="es-CO" sz="3200" dirty="0"/>
              <a:t>“Institución Educativa el Guineo’’, se encuentra ubicada en el Municipio de Canalete vía Arboletes, más exactamente en el corregimiento el Guineo; se identifica ante el DANE con el número 223090000283, el NIT. 900043687-9 es de carácter oficial mixto, desde educación pre-escolar hasta grado once de educación media.</a:t>
            </a:r>
            <a:endParaRPr lang="es-CO"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808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12802" y="609600"/>
            <a:ext cx="8463617" cy="493340"/>
          </a:xfrm>
          <a:prstGeom prst="rect">
            <a:avLst/>
          </a:prstGeom>
        </p:spPr>
        <p:txBody>
          <a:bodyPr vert="horz" wrap="square" lIns="0" tIns="49657" rIns="0" bIns="0" rtlCol="0" anchor="t">
            <a:spAutoFit/>
          </a:bodyPr>
          <a:lstStyle/>
          <a:p>
            <a:pPr marL="2303145"/>
            <a:r>
              <a:rPr sz="3200" b="1" spc="-5" dirty="0">
                <a:solidFill>
                  <a:srgbClr val="00B050"/>
                </a:solidFill>
                <a:latin typeface="Arial" panose="020B0604020202020204" pitchFamily="34" charset="0"/>
                <a:cs typeface="Arial" panose="020B0604020202020204" pitchFamily="34" charset="0"/>
              </a:rPr>
              <a:t>Gestión</a:t>
            </a:r>
            <a:r>
              <a:rPr sz="3200" b="1" spc="-60" dirty="0">
                <a:solidFill>
                  <a:srgbClr val="00B050"/>
                </a:solidFill>
                <a:latin typeface="Arial" panose="020B0604020202020204" pitchFamily="34" charset="0"/>
                <a:cs typeface="Arial" panose="020B0604020202020204" pitchFamily="34" charset="0"/>
              </a:rPr>
              <a:t> </a:t>
            </a:r>
            <a:r>
              <a:rPr sz="3200" b="1" spc="-15" dirty="0">
                <a:solidFill>
                  <a:srgbClr val="00B050"/>
                </a:solidFill>
                <a:latin typeface="Arial" panose="020B0604020202020204" pitchFamily="34" charset="0"/>
                <a:cs typeface="Arial" panose="020B0604020202020204" pitchFamily="34" charset="0"/>
              </a:rPr>
              <a:t>Directiva</a:t>
            </a:r>
          </a:p>
        </p:txBody>
      </p:sp>
      <p:sp>
        <p:nvSpPr>
          <p:cNvPr id="3" name="object 3"/>
          <p:cNvSpPr txBox="1">
            <a:spLocks noGrp="1"/>
          </p:cNvSpPr>
          <p:nvPr>
            <p:ph idx="1"/>
          </p:nvPr>
        </p:nvSpPr>
        <p:spPr>
          <a:xfrm>
            <a:off x="152400" y="1676400"/>
            <a:ext cx="8686800" cy="4924424"/>
          </a:xfrm>
          <a:prstGeom prst="rect">
            <a:avLst/>
          </a:prstGeom>
        </p:spPr>
        <p:txBody>
          <a:bodyPr vert="horz" wrap="square" lIns="0" tIns="81279" rIns="0" bIns="0" rtlCol="0">
            <a:spAutoFit/>
          </a:bodyPr>
          <a:lstStyle/>
          <a:p>
            <a:pPr marL="255270" indent="0">
              <a:buNone/>
              <a:tabLst>
                <a:tab pos="426720" algn="l"/>
              </a:tabLst>
            </a:pPr>
            <a:r>
              <a:rPr lang="es-CO" sz="3200" dirty="0"/>
              <a:t>La institución educativa el Guineo fue fundada por la comunidad, en la década de los años 50 con una docente del mismo corregimiento  contratada por los mismos padres de familia, llamada, GEORGINA RAMOS </a:t>
            </a:r>
            <a:r>
              <a:rPr lang="es-CO" sz="3200" dirty="0" smtClean="0"/>
              <a:t>BLANQUICETH</a:t>
            </a:r>
          </a:p>
          <a:p>
            <a:pPr marL="255270" indent="0">
              <a:buNone/>
              <a:tabLst>
                <a:tab pos="426720" algn="l"/>
              </a:tabLst>
            </a:pPr>
            <a:endParaRPr lang="es-CO" sz="3200" dirty="0"/>
          </a:p>
          <a:p>
            <a:pPr marL="255270" indent="0">
              <a:buNone/>
              <a:tabLst>
                <a:tab pos="426720" algn="l"/>
              </a:tabLst>
            </a:pPr>
            <a:r>
              <a:rPr lang="es-CO" sz="3200" dirty="0"/>
              <a:t>Actualmente la institución es financiada por la nación.</a:t>
            </a:r>
          </a:p>
          <a:p>
            <a:pPr marL="255270" indent="0">
              <a:buNone/>
              <a:tabLst>
                <a:tab pos="426720" algn="l"/>
              </a:tabLst>
            </a:pPr>
            <a:endParaRPr lang="es-CO" sz="3200" dirty="0"/>
          </a:p>
          <a:p>
            <a:pPr marL="255270" indent="0">
              <a:buNone/>
              <a:tabLst>
                <a:tab pos="426720" algn="l"/>
              </a:tabLst>
            </a:pPr>
            <a:endParaRPr lang="es-CO"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1591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1" y="304800"/>
            <a:ext cx="8305800" cy="493340"/>
          </a:xfrm>
          <a:prstGeom prst="rect">
            <a:avLst/>
          </a:prstGeom>
        </p:spPr>
        <p:txBody>
          <a:bodyPr vert="horz" wrap="square" lIns="0" tIns="49657" rIns="0" bIns="0" rtlCol="0" anchor="t">
            <a:spAutoFit/>
          </a:bodyPr>
          <a:lstStyle/>
          <a:p>
            <a:pPr marL="2303145"/>
            <a:r>
              <a:rPr sz="3200" b="1" spc="-5" dirty="0">
                <a:solidFill>
                  <a:srgbClr val="00B050"/>
                </a:solidFill>
                <a:latin typeface="Arial" panose="020B0604020202020204" pitchFamily="34" charset="0"/>
                <a:cs typeface="Arial" panose="020B0604020202020204" pitchFamily="34" charset="0"/>
              </a:rPr>
              <a:t>Gestión</a:t>
            </a:r>
            <a:r>
              <a:rPr sz="3200" b="1" spc="-60" dirty="0">
                <a:solidFill>
                  <a:srgbClr val="00B050"/>
                </a:solidFill>
                <a:latin typeface="Arial" panose="020B0604020202020204" pitchFamily="34" charset="0"/>
                <a:cs typeface="Arial" panose="020B0604020202020204" pitchFamily="34" charset="0"/>
              </a:rPr>
              <a:t> </a:t>
            </a:r>
            <a:r>
              <a:rPr sz="3200" b="1" spc="-15" dirty="0">
                <a:solidFill>
                  <a:srgbClr val="00B050"/>
                </a:solidFill>
                <a:latin typeface="Arial" panose="020B0604020202020204" pitchFamily="34" charset="0"/>
                <a:cs typeface="Arial" panose="020B0604020202020204" pitchFamily="34" charset="0"/>
              </a:rPr>
              <a:t>Directiva</a:t>
            </a:r>
          </a:p>
        </p:txBody>
      </p:sp>
      <p:sp>
        <p:nvSpPr>
          <p:cNvPr id="3" name="object 3"/>
          <p:cNvSpPr txBox="1">
            <a:spLocks noGrp="1"/>
          </p:cNvSpPr>
          <p:nvPr>
            <p:ph idx="1"/>
          </p:nvPr>
        </p:nvSpPr>
        <p:spPr>
          <a:xfrm>
            <a:off x="0" y="1752600"/>
            <a:ext cx="9067800" cy="6799809"/>
          </a:xfrm>
          <a:prstGeom prst="rect">
            <a:avLst/>
          </a:prstGeom>
        </p:spPr>
        <p:txBody>
          <a:bodyPr vert="horz" wrap="square" lIns="0" tIns="81279" rIns="0" bIns="0" rtlCol="0">
            <a:spAutoFit/>
          </a:bodyPr>
          <a:lstStyle/>
          <a:p>
            <a:pPr marL="255270" indent="0">
              <a:buNone/>
              <a:tabLst>
                <a:tab pos="426720" algn="l"/>
              </a:tabLst>
            </a:pPr>
            <a:r>
              <a:rPr lang="es-MX" sz="3200" b="1" dirty="0"/>
              <a:t>HORIZONTE INSTITUCIONAL</a:t>
            </a:r>
            <a:endParaRPr lang="es-CO" sz="3200" b="1" dirty="0"/>
          </a:p>
          <a:p>
            <a:pPr marL="255270" indent="0">
              <a:buNone/>
              <a:tabLst>
                <a:tab pos="426720" algn="l"/>
              </a:tabLst>
            </a:pPr>
            <a:r>
              <a:rPr lang="es-CO" sz="3200" b="1" dirty="0"/>
              <a:t>VISIÓN</a:t>
            </a:r>
          </a:p>
          <a:p>
            <a:pPr marL="255270" indent="0" algn="just">
              <a:buNone/>
              <a:tabLst>
                <a:tab pos="426720" algn="l"/>
              </a:tabLst>
            </a:pPr>
            <a:r>
              <a:rPr lang="es-CO" sz="3200" dirty="0"/>
              <a:t>Es visión de la institución educativa el Guineo  del municipio de canalete- Córdoba, con estudio, y progreso  en el 2020 proyectarse eficientemente en la educación inclusiva y el   desarrollo de la región, liderando proyectos productivos  pedagógicos con un perfil definido en el agro orientado a la formación de un ciudadano ejemplar, auto sostenible y competente logrando el progreso </a:t>
            </a:r>
            <a:r>
              <a:rPr lang="es-CO" sz="3200" dirty="0" err="1" smtClean="0"/>
              <a:t>atrevés</a:t>
            </a:r>
            <a:r>
              <a:rPr lang="es-CO" sz="3200" dirty="0" smtClean="0"/>
              <a:t> </a:t>
            </a:r>
            <a:r>
              <a:rPr lang="es-CO" sz="3200" dirty="0"/>
              <a:t>del estudio. </a:t>
            </a:r>
          </a:p>
          <a:p>
            <a:pPr marL="255270" indent="0">
              <a:buNone/>
              <a:tabLst>
                <a:tab pos="426720" algn="l"/>
              </a:tabLst>
            </a:pPr>
            <a:endParaRPr lang="es-CO" sz="3200" dirty="0"/>
          </a:p>
          <a:p>
            <a:pPr marL="255270" indent="0">
              <a:buNone/>
              <a:tabLst>
                <a:tab pos="426720" algn="l"/>
              </a:tabLst>
            </a:pPr>
            <a:endParaRPr lang="es-CO" sz="3200" dirty="0"/>
          </a:p>
          <a:p>
            <a:pPr marL="255270" indent="0">
              <a:buNone/>
              <a:tabLst>
                <a:tab pos="426720" algn="l"/>
              </a:tabLst>
            </a:pPr>
            <a:endParaRPr lang="es-CO"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944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Imagen 4" descr="ESCUDO  A COLOR  ORIGINAL"/>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28600"/>
            <a:ext cx="9144000" cy="7943215"/>
          </a:xfrm>
          <a:prstGeom prst="rect">
            <a:avLst/>
          </a:prstGeom>
          <a:noFill/>
          <a:ln>
            <a:noFill/>
          </a:ln>
        </p:spPr>
      </p:pic>
    </p:spTree>
    <p:extLst>
      <p:ext uri="{BB962C8B-B14F-4D97-AF65-F5344CB8AC3E}">
        <p14:creationId xmlns:p14="http://schemas.microsoft.com/office/powerpoint/2010/main" val="285108832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12802" y="609600"/>
            <a:ext cx="8463617" cy="493340"/>
          </a:xfrm>
          <a:prstGeom prst="rect">
            <a:avLst/>
          </a:prstGeom>
        </p:spPr>
        <p:txBody>
          <a:bodyPr vert="horz" wrap="square" lIns="0" tIns="49657" rIns="0" bIns="0" rtlCol="0" anchor="t">
            <a:spAutoFit/>
          </a:bodyPr>
          <a:lstStyle/>
          <a:p>
            <a:pPr marL="2303145"/>
            <a:r>
              <a:rPr sz="3200" b="1" spc="-5" dirty="0">
                <a:solidFill>
                  <a:srgbClr val="00B050"/>
                </a:solidFill>
                <a:latin typeface="Arial" panose="020B0604020202020204" pitchFamily="34" charset="0"/>
                <a:cs typeface="Arial" panose="020B0604020202020204" pitchFamily="34" charset="0"/>
              </a:rPr>
              <a:t>Gestión</a:t>
            </a:r>
            <a:r>
              <a:rPr sz="3200" b="1" spc="-60" dirty="0">
                <a:solidFill>
                  <a:srgbClr val="00B050"/>
                </a:solidFill>
                <a:latin typeface="Arial" panose="020B0604020202020204" pitchFamily="34" charset="0"/>
                <a:cs typeface="Arial" panose="020B0604020202020204" pitchFamily="34" charset="0"/>
              </a:rPr>
              <a:t> </a:t>
            </a:r>
            <a:r>
              <a:rPr sz="3200" b="1" spc="-15" dirty="0">
                <a:solidFill>
                  <a:srgbClr val="00B050"/>
                </a:solidFill>
                <a:latin typeface="Arial" panose="020B0604020202020204" pitchFamily="34" charset="0"/>
                <a:cs typeface="Arial" panose="020B0604020202020204" pitchFamily="34" charset="0"/>
              </a:rPr>
              <a:t>Directiva</a:t>
            </a:r>
          </a:p>
        </p:txBody>
      </p:sp>
      <p:sp>
        <p:nvSpPr>
          <p:cNvPr id="3" name="object 3"/>
          <p:cNvSpPr txBox="1">
            <a:spLocks noGrp="1"/>
          </p:cNvSpPr>
          <p:nvPr>
            <p:ph idx="1"/>
          </p:nvPr>
        </p:nvSpPr>
        <p:spPr>
          <a:xfrm>
            <a:off x="0" y="1219200"/>
            <a:ext cx="9144000" cy="7243007"/>
          </a:xfrm>
          <a:prstGeom prst="rect">
            <a:avLst/>
          </a:prstGeom>
        </p:spPr>
        <p:txBody>
          <a:bodyPr vert="horz" wrap="square" lIns="0" tIns="81279" rIns="0" bIns="0" rtlCol="0">
            <a:spAutoFit/>
          </a:bodyPr>
          <a:lstStyle/>
          <a:p>
            <a:pPr marL="255270" indent="0">
              <a:buNone/>
              <a:tabLst>
                <a:tab pos="426720" algn="l"/>
              </a:tabLst>
            </a:pPr>
            <a:r>
              <a:rPr lang="es-CO" sz="3200" b="1" dirty="0">
                <a:effectLst>
                  <a:glow>
                    <a:srgbClr val="000000"/>
                  </a:glow>
                  <a:outerShdw sx="0" sy="0">
                    <a:srgbClr val="000000"/>
                  </a:outerShdw>
                  <a:reflection stA="0" endPos="0" fadeDir="0" sx="0" sy="0"/>
                </a:effectLst>
              </a:rPr>
              <a:t>OBJETIVO ESTRATEGICO</a:t>
            </a:r>
          </a:p>
          <a:p>
            <a:pPr marL="255270" indent="0" algn="just">
              <a:buNone/>
              <a:tabLst>
                <a:tab pos="426720" algn="l"/>
              </a:tabLst>
            </a:pPr>
            <a:r>
              <a:rPr lang="es-CO" sz="3200" dirty="0"/>
              <a:t>Mejorar la formación humanística, la calidad académica y   los resultados de las pruebas ICFES y Saber, nivel de lectoescritura de los estudiantes de la institución, Desarrollando acciones de proyección (cultural, ambiental, deportivo, social, político, etc.) desde la institución hacia la comunidad y viceversa, además prácticas productivas para el desarrollo sostenible de los proyectos productivos y pedagógicos de la institución  mediante el servicio social estudiantil.</a:t>
            </a:r>
          </a:p>
          <a:p>
            <a:pPr marL="255270" indent="0">
              <a:buNone/>
              <a:tabLst>
                <a:tab pos="426720" algn="l"/>
              </a:tabLst>
            </a:pPr>
            <a:endParaRPr lang="es-CO" sz="3200" b="1" dirty="0"/>
          </a:p>
          <a:p>
            <a:pPr marL="255270" indent="0">
              <a:buNone/>
              <a:tabLst>
                <a:tab pos="426720" algn="l"/>
              </a:tabLst>
            </a:pPr>
            <a:endParaRPr lang="es-CO" sz="3200" dirty="0"/>
          </a:p>
          <a:p>
            <a:pPr marL="255270" indent="0">
              <a:buNone/>
              <a:tabLst>
                <a:tab pos="426720" algn="l"/>
              </a:tabLst>
            </a:pPr>
            <a:endParaRPr lang="es-CO" sz="3200" dirty="0"/>
          </a:p>
          <a:p>
            <a:pPr marL="255270" indent="0">
              <a:buNone/>
              <a:tabLst>
                <a:tab pos="426720" algn="l"/>
              </a:tabLst>
            </a:pPr>
            <a:endParaRPr lang="es-CO"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2249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12802" y="609600"/>
            <a:ext cx="8463617" cy="493340"/>
          </a:xfrm>
          <a:prstGeom prst="rect">
            <a:avLst/>
          </a:prstGeom>
        </p:spPr>
        <p:txBody>
          <a:bodyPr vert="horz" wrap="square" lIns="0" tIns="49657" rIns="0" bIns="0" rtlCol="0" anchor="t">
            <a:spAutoFit/>
          </a:bodyPr>
          <a:lstStyle/>
          <a:p>
            <a:pPr marL="2303145"/>
            <a:r>
              <a:rPr sz="3200" b="1" spc="-5" dirty="0">
                <a:solidFill>
                  <a:srgbClr val="00B050"/>
                </a:solidFill>
                <a:latin typeface="Arial" panose="020B0604020202020204" pitchFamily="34" charset="0"/>
                <a:cs typeface="Arial" panose="020B0604020202020204" pitchFamily="34" charset="0"/>
              </a:rPr>
              <a:t>Gestión</a:t>
            </a:r>
            <a:r>
              <a:rPr sz="3200" b="1" spc="-60" dirty="0">
                <a:solidFill>
                  <a:srgbClr val="00B050"/>
                </a:solidFill>
                <a:latin typeface="Arial" panose="020B0604020202020204" pitchFamily="34" charset="0"/>
                <a:cs typeface="Arial" panose="020B0604020202020204" pitchFamily="34" charset="0"/>
              </a:rPr>
              <a:t> </a:t>
            </a:r>
            <a:r>
              <a:rPr sz="3200" b="1" spc="-15" dirty="0">
                <a:solidFill>
                  <a:srgbClr val="00B050"/>
                </a:solidFill>
                <a:latin typeface="Arial" panose="020B0604020202020204" pitchFamily="34" charset="0"/>
                <a:cs typeface="Arial" panose="020B0604020202020204" pitchFamily="34" charset="0"/>
              </a:rPr>
              <a:t>Directiva</a:t>
            </a:r>
          </a:p>
        </p:txBody>
      </p:sp>
      <p:sp>
        <p:nvSpPr>
          <p:cNvPr id="3" name="object 3"/>
          <p:cNvSpPr txBox="1">
            <a:spLocks noGrp="1"/>
          </p:cNvSpPr>
          <p:nvPr>
            <p:ph idx="1"/>
          </p:nvPr>
        </p:nvSpPr>
        <p:spPr>
          <a:xfrm>
            <a:off x="0" y="1219200"/>
            <a:ext cx="9144000" cy="6356611"/>
          </a:xfrm>
          <a:prstGeom prst="rect">
            <a:avLst/>
          </a:prstGeom>
        </p:spPr>
        <p:txBody>
          <a:bodyPr vert="horz" wrap="square" lIns="0" tIns="81279" rIns="0" bIns="0" rtlCol="0">
            <a:spAutoFit/>
          </a:bodyPr>
          <a:lstStyle/>
          <a:p>
            <a:pPr marL="255270" indent="0">
              <a:buNone/>
              <a:tabLst>
                <a:tab pos="426720" algn="l"/>
              </a:tabLst>
            </a:pPr>
            <a:r>
              <a:rPr lang="es-CO" sz="3200" b="1" dirty="0">
                <a:effectLst>
                  <a:glow>
                    <a:srgbClr val="000000"/>
                  </a:glow>
                  <a:outerShdw sx="0" sy="0">
                    <a:srgbClr val="000000"/>
                  </a:outerShdw>
                  <a:reflection stA="0" endPos="0" fadeDir="0" sx="0" sy="0"/>
                </a:effectLst>
              </a:rPr>
              <a:t>OBJETIVO ESTRATEGICO</a:t>
            </a:r>
          </a:p>
          <a:p>
            <a:pPr marL="255270" indent="0" algn="just">
              <a:buNone/>
              <a:tabLst>
                <a:tab pos="426720" algn="l"/>
              </a:tabLst>
            </a:pPr>
            <a:r>
              <a:rPr lang="es-CO" sz="3200" dirty="0">
                <a:latin typeface="Arial" panose="020B0604020202020204" pitchFamily="34" charset="0"/>
                <a:cs typeface="Arial" panose="020B0604020202020204" pitchFamily="34" charset="0"/>
              </a:rPr>
              <a:t>Promover el desarrollo integral: (convivencia, adquisición de valores, capacidad de interactuar con el medio, formación académica, sentido de pertenencia y participación), Promoviendo procesos que conlleven a la preservación y conservación del medio  ambiente  y la educación  inclusión en el proceso de los modelos pedagógicos  en el currículo.</a:t>
            </a:r>
          </a:p>
          <a:p>
            <a:pPr marL="255270" indent="0">
              <a:buNone/>
              <a:tabLst>
                <a:tab pos="426720" algn="l"/>
              </a:tabLst>
            </a:pPr>
            <a:endParaRPr lang="es-CO" sz="3200" b="1" dirty="0"/>
          </a:p>
          <a:p>
            <a:pPr marL="255270" indent="0">
              <a:buNone/>
              <a:tabLst>
                <a:tab pos="426720" algn="l"/>
              </a:tabLst>
            </a:pPr>
            <a:endParaRPr lang="es-CO" sz="3200" dirty="0"/>
          </a:p>
          <a:p>
            <a:pPr marL="255270" indent="0">
              <a:buNone/>
              <a:tabLst>
                <a:tab pos="426720" algn="l"/>
              </a:tabLst>
            </a:pPr>
            <a:endParaRPr lang="es-CO" sz="3200" dirty="0"/>
          </a:p>
          <a:p>
            <a:pPr marL="255270" indent="0">
              <a:buNone/>
              <a:tabLst>
                <a:tab pos="426720" algn="l"/>
              </a:tabLst>
            </a:pPr>
            <a:endParaRPr lang="es-CO"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5791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12802" y="609600"/>
            <a:ext cx="8463617" cy="493340"/>
          </a:xfrm>
          <a:prstGeom prst="rect">
            <a:avLst/>
          </a:prstGeom>
        </p:spPr>
        <p:txBody>
          <a:bodyPr vert="horz" wrap="square" lIns="0" tIns="49657" rIns="0" bIns="0" rtlCol="0" anchor="t">
            <a:spAutoFit/>
          </a:bodyPr>
          <a:lstStyle/>
          <a:p>
            <a:pPr marL="2303145"/>
            <a:r>
              <a:rPr sz="3200" b="1" spc="-5" dirty="0">
                <a:solidFill>
                  <a:srgbClr val="00B050"/>
                </a:solidFill>
                <a:latin typeface="Arial" panose="020B0604020202020204" pitchFamily="34" charset="0"/>
                <a:cs typeface="Arial" panose="020B0604020202020204" pitchFamily="34" charset="0"/>
              </a:rPr>
              <a:t>Gestión</a:t>
            </a:r>
            <a:r>
              <a:rPr sz="3200" b="1" spc="-60" dirty="0">
                <a:solidFill>
                  <a:srgbClr val="00B050"/>
                </a:solidFill>
                <a:latin typeface="Arial" panose="020B0604020202020204" pitchFamily="34" charset="0"/>
                <a:cs typeface="Arial" panose="020B0604020202020204" pitchFamily="34" charset="0"/>
              </a:rPr>
              <a:t> </a:t>
            </a:r>
            <a:r>
              <a:rPr sz="3200" b="1" spc="-15" dirty="0">
                <a:solidFill>
                  <a:srgbClr val="00B050"/>
                </a:solidFill>
                <a:latin typeface="Arial" panose="020B0604020202020204" pitchFamily="34" charset="0"/>
                <a:cs typeface="Arial" panose="020B0604020202020204" pitchFamily="34" charset="0"/>
              </a:rPr>
              <a:t>Directiva</a:t>
            </a:r>
          </a:p>
        </p:txBody>
      </p:sp>
      <p:sp>
        <p:nvSpPr>
          <p:cNvPr id="3" name="object 3"/>
          <p:cNvSpPr txBox="1">
            <a:spLocks noGrp="1"/>
          </p:cNvSpPr>
          <p:nvPr>
            <p:ph idx="1"/>
          </p:nvPr>
        </p:nvSpPr>
        <p:spPr>
          <a:xfrm>
            <a:off x="0" y="1219200"/>
            <a:ext cx="9144000" cy="8096574"/>
          </a:xfrm>
          <a:prstGeom prst="rect">
            <a:avLst/>
          </a:prstGeom>
        </p:spPr>
        <p:txBody>
          <a:bodyPr vert="horz" wrap="square" lIns="0" tIns="81279" rIns="0" bIns="0" rtlCol="0">
            <a:spAutoFit/>
          </a:bodyPr>
          <a:lstStyle/>
          <a:p>
            <a:pPr marL="255270" indent="0">
              <a:buNone/>
              <a:tabLst>
                <a:tab pos="426720" algn="l"/>
              </a:tabLst>
            </a:pPr>
            <a:r>
              <a:rPr lang="es-CO" sz="3200" b="1" dirty="0" smtClean="0">
                <a:effectLst>
                  <a:glow>
                    <a:srgbClr val="000000"/>
                  </a:glow>
                  <a:outerShdw sx="0" sy="0">
                    <a:srgbClr val="000000"/>
                  </a:outerShdw>
                  <a:reflection stA="0" endPos="0" fadeDir="0" sx="0" sy="0"/>
                </a:effectLst>
              </a:rPr>
              <a:t>METAS</a:t>
            </a:r>
            <a:endParaRPr lang="es-CO" sz="3200" b="1" dirty="0">
              <a:effectLst>
                <a:glow>
                  <a:srgbClr val="000000"/>
                </a:glow>
                <a:outerShdw sx="0" sy="0">
                  <a:srgbClr val="000000"/>
                </a:outerShdw>
                <a:reflection stA="0" endPos="0" fadeDir="0" sx="0" sy="0"/>
              </a:effectLst>
            </a:endParaRPr>
          </a:p>
          <a:p>
            <a:pPr lvl="0"/>
            <a:r>
              <a:rPr lang="es-CO" sz="3200" dirty="0"/>
              <a:t>Capacitar al 90% de los docentes y estudiantes en las dimensiones de la convivencia humana.</a:t>
            </a:r>
          </a:p>
          <a:p>
            <a:pPr lvl="0"/>
            <a:r>
              <a:rPr lang="es-CO" sz="3200" dirty="0"/>
              <a:t>Capacitar al 70% de los padres de familia, personal administrativo. y de servicios generales en la convivencia humana</a:t>
            </a:r>
          </a:p>
          <a:p>
            <a:pPr lvl="0"/>
            <a:r>
              <a:rPr lang="es-CO" sz="3200" dirty="0"/>
              <a:t>Evaluar el grado de desarrollo de las competencias en el 90% de las áreas para diagnosticar el nivel de la calidad de educación institucional en seis </a:t>
            </a:r>
            <a:r>
              <a:rPr lang="es-CO" sz="3200" dirty="0" smtClean="0"/>
              <a:t>meses</a:t>
            </a:r>
          </a:p>
          <a:p>
            <a:pPr lvl="0"/>
            <a:r>
              <a:rPr lang="es-CO" sz="3200" dirty="0" smtClean="0"/>
              <a:t>I</a:t>
            </a:r>
            <a:r>
              <a:rPr lang="es-CO" sz="3200" dirty="0"/>
              <a:t>mpulsar la competencia de </a:t>
            </a:r>
            <a:r>
              <a:rPr lang="es-CO" sz="3200" dirty="0" err="1"/>
              <a:t>lecto</a:t>
            </a:r>
            <a:r>
              <a:rPr lang="es-CO" sz="3200" dirty="0"/>
              <a:t>-escritura en el 90% de las áreas a partir de los próximos siete meses.</a:t>
            </a:r>
          </a:p>
          <a:p>
            <a:pPr marL="255270" indent="0" algn="just">
              <a:buNone/>
              <a:tabLst>
                <a:tab pos="426720" algn="l"/>
              </a:tabLst>
            </a:pPr>
            <a:endParaRPr lang="es-CO" sz="3200" dirty="0"/>
          </a:p>
          <a:p>
            <a:pPr marL="255270" indent="0">
              <a:buNone/>
              <a:tabLst>
                <a:tab pos="426720" algn="l"/>
              </a:tabLst>
            </a:pPr>
            <a:endParaRPr lang="es-CO" sz="3200" b="1" dirty="0"/>
          </a:p>
          <a:p>
            <a:pPr marL="255270" indent="0">
              <a:buNone/>
              <a:tabLst>
                <a:tab pos="426720" algn="l"/>
              </a:tabLst>
            </a:pPr>
            <a:endParaRPr lang="es-CO" sz="3200" dirty="0"/>
          </a:p>
          <a:p>
            <a:pPr marL="255270" indent="0">
              <a:buNone/>
              <a:tabLst>
                <a:tab pos="426720" algn="l"/>
              </a:tabLst>
            </a:pPr>
            <a:endParaRPr lang="es-CO" sz="3200" dirty="0"/>
          </a:p>
          <a:p>
            <a:pPr marL="255270" indent="0">
              <a:buNone/>
              <a:tabLst>
                <a:tab pos="426720" algn="l"/>
              </a:tabLst>
            </a:pPr>
            <a:endParaRPr lang="es-CO"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9331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12802" y="609600"/>
            <a:ext cx="8463617" cy="493340"/>
          </a:xfrm>
          <a:prstGeom prst="rect">
            <a:avLst/>
          </a:prstGeom>
        </p:spPr>
        <p:txBody>
          <a:bodyPr vert="horz" wrap="square" lIns="0" tIns="49657" rIns="0" bIns="0" rtlCol="0" anchor="t">
            <a:spAutoFit/>
          </a:bodyPr>
          <a:lstStyle/>
          <a:p>
            <a:pPr marL="2303145"/>
            <a:r>
              <a:rPr sz="3200" b="1" spc="-5" dirty="0">
                <a:solidFill>
                  <a:srgbClr val="00B050"/>
                </a:solidFill>
                <a:latin typeface="Arial" panose="020B0604020202020204" pitchFamily="34" charset="0"/>
                <a:cs typeface="Arial" panose="020B0604020202020204" pitchFamily="34" charset="0"/>
              </a:rPr>
              <a:t>Gestión</a:t>
            </a:r>
            <a:r>
              <a:rPr sz="3200" b="1" spc="-60" dirty="0">
                <a:solidFill>
                  <a:srgbClr val="00B050"/>
                </a:solidFill>
                <a:latin typeface="Arial" panose="020B0604020202020204" pitchFamily="34" charset="0"/>
                <a:cs typeface="Arial" panose="020B0604020202020204" pitchFamily="34" charset="0"/>
              </a:rPr>
              <a:t> </a:t>
            </a:r>
            <a:r>
              <a:rPr sz="3200" b="1" spc="-15" dirty="0">
                <a:solidFill>
                  <a:srgbClr val="00B050"/>
                </a:solidFill>
                <a:latin typeface="Arial" panose="020B0604020202020204" pitchFamily="34" charset="0"/>
                <a:cs typeface="Arial" panose="020B0604020202020204" pitchFamily="34" charset="0"/>
              </a:rPr>
              <a:t>Directiva</a:t>
            </a:r>
          </a:p>
        </p:txBody>
      </p:sp>
      <p:sp>
        <p:nvSpPr>
          <p:cNvPr id="3" name="object 3"/>
          <p:cNvSpPr txBox="1">
            <a:spLocks noGrp="1"/>
          </p:cNvSpPr>
          <p:nvPr>
            <p:ph idx="1"/>
          </p:nvPr>
        </p:nvSpPr>
        <p:spPr>
          <a:xfrm>
            <a:off x="0" y="1219200"/>
            <a:ext cx="9144000" cy="6664387"/>
          </a:xfrm>
          <a:prstGeom prst="rect">
            <a:avLst/>
          </a:prstGeom>
        </p:spPr>
        <p:txBody>
          <a:bodyPr vert="horz" wrap="square" lIns="0" tIns="81279" rIns="0" bIns="0" rtlCol="0">
            <a:spAutoFit/>
          </a:bodyPr>
          <a:lstStyle/>
          <a:p>
            <a:pPr marL="255270" indent="0">
              <a:buNone/>
              <a:tabLst>
                <a:tab pos="426720" algn="l"/>
              </a:tabLst>
            </a:pPr>
            <a:r>
              <a:rPr lang="es-CO" sz="3200" b="1" dirty="0" smtClean="0">
                <a:effectLst>
                  <a:glow>
                    <a:srgbClr val="000000"/>
                  </a:glow>
                  <a:outerShdw sx="0" sy="0">
                    <a:srgbClr val="000000"/>
                  </a:outerShdw>
                  <a:reflection stA="0" endPos="0" fadeDir="0" sx="0" sy="0"/>
                </a:effectLst>
              </a:rPr>
              <a:t>METAS</a:t>
            </a:r>
            <a:endParaRPr lang="es-CO" sz="3200" b="1" dirty="0">
              <a:effectLst>
                <a:glow>
                  <a:srgbClr val="000000"/>
                </a:glow>
                <a:outerShdw sx="0" sy="0">
                  <a:srgbClr val="000000"/>
                </a:outerShdw>
                <a:reflection stA="0" endPos="0" fadeDir="0" sx="0" sy="0"/>
              </a:effectLst>
            </a:endParaRPr>
          </a:p>
          <a:p>
            <a:pPr lvl="0"/>
            <a:r>
              <a:rPr lang="es-CO" sz="3200" dirty="0"/>
              <a:t>Alcanzar el nivel superior en los resultados de pruebas ICFES en el año 2020.</a:t>
            </a:r>
          </a:p>
          <a:p>
            <a:pPr lvl="0"/>
            <a:r>
              <a:rPr lang="es-CO" sz="3200" dirty="0"/>
              <a:t>Alcanzar el nivel significativo alto en los resultados de las pruebas SABER en el año </a:t>
            </a:r>
            <a:r>
              <a:rPr lang="es-CO" sz="3200" dirty="0" smtClean="0"/>
              <a:t>2020</a:t>
            </a:r>
            <a:endParaRPr lang="es-CO" sz="3200" dirty="0"/>
          </a:p>
          <a:p>
            <a:pPr lvl="0"/>
            <a:r>
              <a:rPr lang="es-CO" sz="3200" dirty="0"/>
              <a:t>Institucionalizar la cultura ambiental a través de proyectos culturales, ambientales y  productivos transversales.</a:t>
            </a:r>
          </a:p>
          <a:p>
            <a:pPr marL="255270" indent="0" algn="just">
              <a:buNone/>
              <a:tabLst>
                <a:tab pos="426720" algn="l"/>
              </a:tabLst>
            </a:pPr>
            <a:endParaRPr lang="es-CO" sz="3200" dirty="0"/>
          </a:p>
          <a:p>
            <a:pPr marL="255270" indent="0">
              <a:buNone/>
              <a:tabLst>
                <a:tab pos="426720" algn="l"/>
              </a:tabLst>
            </a:pPr>
            <a:endParaRPr lang="es-CO" sz="3200" b="1" dirty="0"/>
          </a:p>
          <a:p>
            <a:pPr marL="255270" indent="0">
              <a:buNone/>
              <a:tabLst>
                <a:tab pos="426720" algn="l"/>
              </a:tabLst>
            </a:pPr>
            <a:endParaRPr lang="es-CO" sz="3200" dirty="0"/>
          </a:p>
          <a:p>
            <a:pPr marL="255270" indent="0">
              <a:buNone/>
              <a:tabLst>
                <a:tab pos="426720" algn="l"/>
              </a:tabLst>
            </a:pPr>
            <a:endParaRPr lang="es-CO" sz="3200" dirty="0"/>
          </a:p>
          <a:p>
            <a:pPr marL="255270" indent="0">
              <a:buNone/>
              <a:tabLst>
                <a:tab pos="426720" algn="l"/>
              </a:tabLst>
            </a:pPr>
            <a:endParaRPr lang="es-CO"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8896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12802" y="609600"/>
            <a:ext cx="8463617" cy="493340"/>
          </a:xfrm>
          <a:prstGeom prst="rect">
            <a:avLst/>
          </a:prstGeom>
        </p:spPr>
        <p:txBody>
          <a:bodyPr vert="horz" wrap="square" lIns="0" tIns="49657" rIns="0" bIns="0" rtlCol="0" anchor="t">
            <a:spAutoFit/>
          </a:bodyPr>
          <a:lstStyle/>
          <a:p>
            <a:pPr marL="2303145"/>
            <a:r>
              <a:rPr sz="3200" b="1" spc="-5" dirty="0">
                <a:solidFill>
                  <a:srgbClr val="00B050"/>
                </a:solidFill>
                <a:latin typeface="Arial" panose="020B0604020202020204" pitchFamily="34" charset="0"/>
                <a:cs typeface="Arial" panose="020B0604020202020204" pitchFamily="34" charset="0"/>
              </a:rPr>
              <a:t>Gestión</a:t>
            </a:r>
            <a:r>
              <a:rPr sz="3200" b="1" spc="-60" dirty="0">
                <a:solidFill>
                  <a:srgbClr val="00B050"/>
                </a:solidFill>
                <a:latin typeface="Arial" panose="020B0604020202020204" pitchFamily="34" charset="0"/>
                <a:cs typeface="Arial" panose="020B0604020202020204" pitchFamily="34" charset="0"/>
              </a:rPr>
              <a:t> </a:t>
            </a:r>
            <a:r>
              <a:rPr sz="3200" b="1" spc="-15" dirty="0">
                <a:solidFill>
                  <a:srgbClr val="00B050"/>
                </a:solidFill>
                <a:latin typeface="Arial" panose="020B0604020202020204" pitchFamily="34" charset="0"/>
                <a:cs typeface="Arial" panose="020B0604020202020204" pitchFamily="34" charset="0"/>
              </a:rPr>
              <a:t>Directiva</a:t>
            </a:r>
          </a:p>
        </p:txBody>
      </p:sp>
      <p:sp>
        <p:nvSpPr>
          <p:cNvPr id="3" name="object 3"/>
          <p:cNvSpPr txBox="1">
            <a:spLocks noGrp="1"/>
          </p:cNvSpPr>
          <p:nvPr>
            <p:ph idx="1"/>
          </p:nvPr>
        </p:nvSpPr>
        <p:spPr>
          <a:xfrm>
            <a:off x="0" y="1219200"/>
            <a:ext cx="9144000" cy="8642365"/>
          </a:xfrm>
          <a:prstGeom prst="rect">
            <a:avLst/>
          </a:prstGeom>
        </p:spPr>
        <p:txBody>
          <a:bodyPr vert="horz" wrap="square" lIns="0" tIns="81279" rIns="0" bIns="0" rtlCol="0">
            <a:spAutoFit/>
          </a:bodyPr>
          <a:lstStyle/>
          <a:p>
            <a:pPr marL="255270" indent="0">
              <a:buNone/>
              <a:tabLst>
                <a:tab pos="426720" algn="l"/>
              </a:tabLst>
            </a:pPr>
            <a:r>
              <a:rPr lang="es-CO" sz="3200" b="1" dirty="0" smtClean="0">
                <a:effectLst>
                  <a:glow>
                    <a:srgbClr val="000000"/>
                  </a:glow>
                  <a:outerShdw sx="0" sy="0">
                    <a:srgbClr val="000000"/>
                  </a:outerShdw>
                  <a:reflection stA="0" endPos="0" fadeDir="0" sx="0" sy="0"/>
                </a:effectLst>
              </a:rPr>
              <a:t>METAS</a:t>
            </a:r>
            <a:endParaRPr lang="es-CO" sz="3200" b="1" dirty="0">
              <a:effectLst>
                <a:glow>
                  <a:srgbClr val="000000"/>
                </a:glow>
                <a:outerShdw sx="0" sy="0">
                  <a:srgbClr val="000000"/>
                </a:outerShdw>
                <a:reflection stA="0" endPos="0" fadeDir="0" sx="0" sy="0"/>
              </a:effectLst>
            </a:endParaRPr>
          </a:p>
          <a:p>
            <a:pPr lvl="0" algn="just"/>
            <a:r>
              <a:rPr lang="es-CO" sz="3200" dirty="0">
                <a:latin typeface="Arial" panose="020B0604020202020204" pitchFamily="34" charset="0"/>
                <a:cs typeface="Arial" panose="020B0604020202020204" pitchFamily="34" charset="0"/>
              </a:rPr>
              <a:t>Socializar las experiencias de capacitación de los docentes a partir del año 2016.</a:t>
            </a:r>
          </a:p>
          <a:p>
            <a:pPr lvl="0" algn="just"/>
            <a:r>
              <a:rPr lang="es-CO" sz="3200" dirty="0">
                <a:latin typeface="Arial" panose="020B0604020202020204" pitchFamily="34" charset="0"/>
                <a:cs typeface="Arial" panose="020B0604020202020204" pitchFamily="34" charset="0"/>
              </a:rPr>
              <a:t>Diseñar los criterios de evaluación en cada una de las áreas.</a:t>
            </a:r>
          </a:p>
          <a:p>
            <a:pPr lvl="0" algn="just"/>
            <a:r>
              <a:rPr lang="es-CO" sz="3200" dirty="0">
                <a:latin typeface="Arial" panose="020B0604020202020204" pitchFamily="34" charset="0"/>
                <a:cs typeface="Arial" panose="020B0604020202020204" pitchFamily="34" charset="0"/>
              </a:rPr>
              <a:t>Ajustar el currículo por competencias en tres meses </a:t>
            </a:r>
          </a:p>
          <a:p>
            <a:pPr lvl="0" algn="just"/>
            <a:r>
              <a:rPr lang="es-CO" sz="3200" dirty="0">
                <a:latin typeface="Arial" panose="020B0604020202020204" pitchFamily="34" charset="0"/>
                <a:cs typeface="Arial" panose="020B0604020202020204" pitchFamily="34" charset="0"/>
              </a:rPr>
              <a:t>Desarrollar el foro de desarrollo y ética humana en la institución.</a:t>
            </a:r>
          </a:p>
          <a:p>
            <a:pPr lvl="0" algn="just"/>
            <a:r>
              <a:rPr lang="es-CO" sz="3200" dirty="0">
                <a:latin typeface="Arial" panose="020B0604020202020204" pitchFamily="34" charset="0"/>
                <a:cs typeface="Arial" panose="020B0604020202020204" pitchFamily="34" charset="0"/>
              </a:rPr>
              <a:t>Fortalecer la jornada cultural institucional, una vez al año en los meses Octubre – Noviembre del año lectivo.</a:t>
            </a:r>
          </a:p>
          <a:p>
            <a:pPr marL="255270" indent="0" algn="just">
              <a:buNone/>
              <a:tabLst>
                <a:tab pos="426720" algn="l"/>
              </a:tabLst>
            </a:pPr>
            <a:endParaRPr lang="es-CO" sz="3200" dirty="0"/>
          </a:p>
          <a:p>
            <a:pPr marL="255270" indent="0">
              <a:buNone/>
              <a:tabLst>
                <a:tab pos="426720" algn="l"/>
              </a:tabLst>
            </a:pPr>
            <a:endParaRPr lang="es-CO" sz="3200" b="1" dirty="0"/>
          </a:p>
          <a:p>
            <a:pPr marL="255270" indent="0">
              <a:buNone/>
              <a:tabLst>
                <a:tab pos="426720" algn="l"/>
              </a:tabLst>
            </a:pPr>
            <a:endParaRPr lang="es-CO" sz="3200" dirty="0"/>
          </a:p>
          <a:p>
            <a:pPr marL="255270" indent="0">
              <a:buNone/>
              <a:tabLst>
                <a:tab pos="426720" algn="l"/>
              </a:tabLst>
            </a:pPr>
            <a:endParaRPr lang="es-CO" sz="3200" dirty="0"/>
          </a:p>
          <a:p>
            <a:pPr marL="255270" indent="0">
              <a:buNone/>
              <a:tabLst>
                <a:tab pos="426720" algn="l"/>
              </a:tabLst>
            </a:pPr>
            <a:endParaRPr lang="es-CO"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177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12802" y="609600"/>
            <a:ext cx="8463617" cy="493340"/>
          </a:xfrm>
          <a:prstGeom prst="rect">
            <a:avLst/>
          </a:prstGeom>
        </p:spPr>
        <p:txBody>
          <a:bodyPr vert="horz" wrap="square" lIns="0" tIns="49657" rIns="0" bIns="0" rtlCol="0" anchor="t">
            <a:spAutoFit/>
          </a:bodyPr>
          <a:lstStyle/>
          <a:p>
            <a:pPr marL="2303145"/>
            <a:r>
              <a:rPr sz="3200" b="1" spc="-5" dirty="0">
                <a:solidFill>
                  <a:srgbClr val="00B050"/>
                </a:solidFill>
                <a:latin typeface="Arial" panose="020B0604020202020204" pitchFamily="34" charset="0"/>
                <a:cs typeface="Arial" panose="020B0604020202020204" pitchFamily="34" charset="0"/>
              </a:rPr>
              <a:t>Gestión</a:t>
            </a:r>
            <a:r>
              <a:rPr sz="3200" b="1" spc="-60" dirty="0">
                <a:solidFill>
                  <a:srgbClr val="00B050"/>
                </a:solidFill>
                <a:latin typeface="Arial" panose="020B0604020202020204" pitchFamily="34" charset="0"/>
                <a:cs typeface="Arial" panose="020B0604020202020204" pitchFamily="34" charset="0"/>
              </a:rPr>
              <a:t> </a:t>
            </a:r>
            <a:r>
              <a:rPr sz="3200" b="1" spc="-15" dirty="0">
                <a:solidFill>
                  <a:srgbClr val="00B050"/>
                </a:solidFill>
                <a:latin typeface="Arial" panose="020B0604020202020204" pitchFamily="34" charset="0"/>
                <a:cs typeface="Arial" panose="020B0604020202020204" pitchFamily="34" charset="0"/>
              </a:rPr>
              <a:t>Directiva</a:t>
            </a:r>
          </a:p>
        </p:txBody>
      </p:sp>
      <p:sp>
        <p:nvSpPr>
          <p:cNvPr id="3" name="object 3"/>
          <p:cNvSpPr txBox="1">
            <a:spLocks noGrp="1"/>
          </p:cNvSpPr>
          <p:nvPr>
            <p:ph idx="1"/>
          </p:nvPr>
        </p:nvSpPr>
        <p:spPr>
          <a:xfrm>
            <a:off x="0" y="1219200"/>
            <a:ext cx="9144000" cy="7686206"/>
          </a:xfrm>
          <a:prstGeom prst="rect">
            <a:avLst/>
          </a:prstGeom>
        </p:spPr>
        <p:txBody>
          <a:bodyPr vert="horz" wrap="square" lIns="0" tIns="81279" rIns="0" bIns="0" rtlCol="0">
            <a:spAutoFit/>
          </a:bodyPr>
          <a:lstStyle/>
          <a:p>
            <a:pPr marL="255270" indent="0">
              <a:buNone/>
              <a:tabLst>
                <a:tab pos="426720" algn="l"/>
              </a:tabLst>
            </a:pPr>
            <a:r>
              <a:rPr lang="es-CO" sz="3200" b="1" dirty="0" smtClean="0">
                <a:effectLst>
                  <a:glow>
                    <a:srgbClr val="000000"/>
                  </a:glow>
                  <a:outerShdw sx="0" sy="0">
                    <a:srgbClr val="000000"/>
                  </a:outerShdw>
                  <a:reflection stA="0" endPos="0" fadeDir="0" sx="0" sy="0"/>
                </a:effectLst>
              </a:rPr>
              <a:t>MISION</a:t>
            </a:r>
            <a:endParaRPr lang="es-CO" sz="3200" b="1" dirty="0">
              <a:effectLst>
                <a:glow>
                  <a:srgbClr val="000000"/>
                </a:glow>
                <a:outerShdw sx="0" sy="0">
                  <a:srgbClr val="000000"/>
                </a:outerShdw>
                <a:reflection stA="0" endPos="0" fadeDir="0" sx="0" sy="0"/>
              </a:effectLst>
            </a:endParaRPr>
          </a:p>
          <a:p>
            <a:pPr marL="255270" indent="0" algn="just">
              <a:buNone/>
              <a:tabLst>
                <a:tab pos="426720" algn="l"/>
              </a:tabLst>
            </a:pPr>
            <a:r>
              <a:rPr lang="es-CO" sz="3200" dirty="0"/>
              <a:t>La institución educativa el Guineo  del municipio de Canalete - córdoba, orienta su acción educativa hacia el desarrollo integral de sus educando con el fin de forjar hombres y mujeres con responsabilidad social y con una  visión transformadora de sí mismo y de su entorno, fortaleciendo los valores, la convivencia pacífica  y la cualificación de las competencias mediante un modelo pedagógico: que la institución educativa que  ofrece  con calidad e integralidad, propiciando la construcción de una sociedad con sentido de pertenencia a través de la formación </a:t>
            </a:r>
            <a:r>
              <a:rPr lang="es-CO" sz="3200" dirty="0" smtClean="0"/>
              <a:t>en</a:t>
            </a:r>
            <a:endParaRPr lang="es-CO" sz="3200" dirty="0"/>
          </a:p>
          <a:p>
            <a:pPr marL="255270" indent="0">
              <a:buNone/>
              <a:tabLst>
                <a:tab pos="426720" algn="l"/>
              </a:tabLst>
            </a:pPr>
            <a:endParaRPr lang="es-CO" sz="3200" b="1" dirty="0"/>
          </a:p>
          <a:p>
            <a:pPr marL="255270" indent="0">
              <a:buNone/>
              <a:tabLst>
                <a:tab pos="426720" algn="l"/>
              </a:tabLst>
            </a:pPr>
            <a:endParaRPr lang="es-CO" sz="3200" dirty="0"/>
          </a:p>
          <a:p>
            <a:pPr marL="255270" indent="0">
              <a:buNone/>
              <a:tabLst>
                <a:tab pos="426720" algn="l"/>
              </a:tabLst>
            </a:pPr>
            <a:endParaRPr lang="es-CO" sz="3200" dirty="0"/>
          </a:p>
          <a:p>
            <a:pPr marL="255270" indent="0">
              <a:buNone/>
              <a:tabLst>
                <a:tab pos="426720" algn="l"/>
              </a:tabLst>
            </a:pPr>
            <a:endParaRPr lang="es-CO"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92913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12802" y="609600"/>
            <a:ext cx="8463617" cy="493340"/>
          </a:xfrm>
          <a:prstGeom prst="rect">
            <a:avLst/>
          </a:prstGeom>
        </p:spPr>
        <p:txBody>
          <a:bodyPr vert="horz" wrap="square" lIns="0" tIns="49657" rIns="0" bIns="0" rtlCol="0" anchor="t">
            <a:spAutoFit/>
          </a:bodyPr>
          <a:lstStyle/>
          <a:p>
            <a:pPr marL="2303145"/>
            <a:r>
              <a:rPr sz="3200" b="1" spc="-5" dirty="0">
                <a:solidFill>
                  <a:srgbClr val="00B050"/>
                </a:solidFill>
                <a:latin typeface="Arial" panose="020B0604020202020204" pitchFamily="34" charset="0"/>
                <a:cs typeface="Arial" panose="020B0604020202020204" pitchFamily="34" charset="0"/>
              </a:rPr>
              <a:t>Gestión</a:t>
            </a:r>
            <a:r>
              <a:rPr sz="3200" b="1" spc="-60" dirty="0">
                <a:solidFill>
                  <a:srgbClr val="00B050"/>
                </a:solidFill>
                <a:latin typeface="Arial" panose="020B0604020202020204" pitchFamily="34" charset="0"/>
                <a:cs typeface="Arial" panose="020B0604020202020204" pitchFamily="34" charset="0"/>
              </a:rPr>
              <a:t> </a:t>
            </a:r>
            <a:r>
              <a:rPr sz="3200" b="1" spc="-15" dirty="0">
                <a:solidFill>
                  <a:srgbClr val="00B050"/>
                </a:solidFill>
                <a:latin typeface="Arial" panose="020B0604020202020204" pitchFamily="34" charset="0"/>
                <a:cs typeface="Arial" panose="020B0604020202020204" pitchFamily="34" charset="0"/>
              </a:rPr>
              <a:t>Directiva</a:t>
            </a:r>
          </a:p>
        </p:txBody>
      </p:sp>
      <p:sp>
        <p:nvSpPr>
          <p:cNvPr id="3" name="object 3"/>
          <p:cNvSpPr txBox="1">
            <a:spLocks noGrp="1"/>
          </p:cNvSpPr>
          <p:nvPr>
            <p:ph idx="1"/>
          </p:nvPr>
        </p:nvSpPr>
        <p:spPr>
          <a:xfrm>
            <a:off x="0" y="1219200"/>
            <a:ext cx="9144000" cy="6016005"/>
          </a:xfrm>
          <a:prstGeom prst="rect">
            <a:avLst/>
          </a:prstGeom>
        </p:spPr>
        <p:txBody>
          <a:bodyPr vert="horz" wrap="square" lIns="0" tIns="81279" rIns="0" bIns="0" rtlCol="0">
            <a:spAutoFit/>
          </a:bodyPr>
          <a:lstStyle/>
          <a:p>
            <a:pPr marL="255270" indent="0">
              <a:buNone/>
              <a:tabLst>
                <a:tab pos="426720" algn="l"/>
              </a:tabLst>
            </a:pPr>
            <a:endParaRPr lang="es-CO" sz="3200" b="1" dirty="0">
              <a:effectLst>
                <a:glow>
                  <a:srgbClr val="000000"/>
                </a:glow>
                <a:outerShdw sx="0" sy="0">
                  <a:srgbClr val="000000"/>
                </a:outerShdw>
                <a:reflection stA="0" endPos="0" fadeDir="0" sx="0" sy="0"/>
              </a:effectLst>
            </a:endParaRPr>
          </a:p>
          <a:p>
            <a:pPr marL="255270" indent="0" algn="just">
              <a:buNone/>
              <a:tabLst>
                <a:tab pos="426720" algn="l"/>
              </a:tabLst>
            </a:pPr>
            <a:r>
              <a:rPr lang="es-CO" sz="3200" dirty="0" smtClean="0"/>
              <a:t> </a:t>
            </a:r>
            <a:r>
              <a:rPr lang="es-CO" sz="3200" dirty="0"/>
              <a:t>valores de los estudiantes, implementando las políticas inclusivas, fomentando el agro, la investigación y la solución a situaciones </a:t>
            </a:r>
            <a:r>
              <a:rPr lang="es-CO" sz="3200" dirty="0" err="1"/>
              <a:t>problemicas</a:t>
            </a:r>
            <a:r>
              <a:rPr lang="es-CO" sz="3200" dirty="0"/>
              <a:t>, a través de la comunicación, garantizando que el “estudio traerá progresó” para proyectarse al campo profesional y laboral.  </a:t>
            </a:r>
          </a:p>
          <a:p>
            <a:pPr marL="255270" indent="0" algn="just">
              <a:buNone/>
              <a:tabLst>
                <a:tab pos="426720" algn="l"/>
              </a:tabLst>
            </a:pPr>
            <a:endParaRPr lang="es-CO" sz="3200" dirty="0"/>
          </a:p>
          <a:p>
            <a:pPr marL="255270" indent="0">
              <a:buNone/>
              <a:tabLst>
                <a:tab pos="426720" algn="l"/>
              </a:tabLst>
            </a:pPr>
            <a:endParaRPr lang="es-CO" sz="3200" b="1" dirty="0"/>
          </a:p>
          <a:p>
            <a:pPr marL="255270" indent="0">
              <a:buNone/>
              <a:tabLst>
                <a:tab pos="426720" algn="l"/>
              </a:tabLst>
            </a:pPr>
            <a:endParaRPr lang="es-CO" sz="3200" dirty="0"/>
          </a:p>
          <a:p>
            <a:pPr marL="255270" indent="0">
              <a:buNone/>
              <a:tabLst>
                <a:tab pos="426720" algn="l"/>
              </a:tabLst>
            </a:pPr>
            <a:endParaRPr lang="es-CO" sz="3200" dirty="0"/>
          </a:p>
          <a:p>
            <a:pPr marL="255270" indent="0">
              <a:buNone/>
              <a:tabLst>
                <a:tab pos="426720" algn="l"/>
              </a:tabLst>
            </a:pPr>
            <a:endParaRPr lang="es-CO"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220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1" y="609602"/>
            <a:ext cx="6347713" cy="443198"/>
          </a:xfrm>
          <a:prstGeom prst="rect">
            <a:avLst/>
          </a:prstGeom>
        </p:spPr>
        <p:txBody>
          <a:bodyPr vert="horz" wrap="square" lIns="0" tIns="0" rIns="0" bIns="0" rtlCol="0" anchor="t">
            <a:spAutoFit/>
          </a:bodyPr>
          <a:lstStyle/>
          <a:p>
            <a:pPr marL="355600" marR="5080" indent="-342900">
              <a:buFont typeface="Arial"/>
              <a:buChar char="•"/>
              <a:tabLst>
                <a:tab pos="355600" algn="l"/>
                <a:tab pos="2682240" algn="l"/>
              </a:tabLst>
            </a:pPr>
            <a:r>
              <a:rPr lang="es-CO" sz="3200" b="1" spc="-10" dirty="0" smtClean="0"/>
              <a:t>POLITICA DE INCLUSIÓN</a:t>
            </a:r>
            <a:endParaRPr sz="3200" b="1" dirty="0"/>
          </a:p>
        </p:txBody>
      </p:sp>
      <p:sp>
        <p:nvSpPr>
          <p:cNvPr id="4" name="Rectángulo 3"/>
          <p:cNvSpPr/>
          <p:nvPr/>
        </p:nvSpPr>
        <p:spPr>
          <a:xfrm>
            <a:off x="457200" y="914400"/>
            <a:ext cx="8686800" cy="6001643"/>
          </a:xfrm>
          <a:prstGeom prst="rect">
            <a:avLst/>
          </a:prstGeom>
        </p:spPr>
        <p:txBody>
          <a:bodyPr wrap="square">
            <a:spAutoFit/>
          </a:bodyPr>
          <a:lstStyle/>
          <a:p>
            <a:pPr algn="just"/>
            <a:r>
              <a:rPr lang="es-CO" sz="3200" dirty="0">
                <a:latin typeface="Arial" panose="020B0604020202020204" pitchFamily="34" charset="0"/>
                <a:cs typeface="Arial" panose="020B0604020202020204" pitchFamily="34" charset="0"/>
              </a:rPr>
              <a:t>Política de inclusión de personas con capacidades visiónales, diversidad cultural y barreras de aprendizaje. La Institución Educativa El Guineo del municipio de canalete  está abierta a recibir estudiantes con dificultades de aprendizaje.es de anotar que se requiere un mayor apoyo por parte de las entidades gubernamentales para tener herramientas preferenciales y ofrecer atención pertinente.</a:t>
            </a:r>
          </a:p>
          <a:p>
            <a:pPr algn="just"/>
            <a:r>
              <a:rPr lang="es-CO" sz="3200" dirty="0">
                <a:latin typeface="Arial" panose="020B0604020202020204" pitchFamily="34" charset="0"/>
                <a:cs typeface="Arial" panose="020B0604020202020204" pitchFamily="34" charset="0"/>
              </a:rPr>
              <a:t>Se desarrollaron las siguientes actividades durante el primer semestre del año </a:t>
            </a:r>
            <a:r>
              <a:rPr lang="es-CO" sz="3200" dirty="0" smtClean="0">
                <a:latin typeface="Arial" panose="020B0604020202020204" pitchFamily="34" charset="0"/>
                <a:cs typeface="Arial" panose="020B0604020202020204" pitchFamily="34" charset="0"/>
              </a:rPr>
              <a:t>2017:</a:t>
            </a:r>
            <a:endParaRPr lang="es-CO" sz="3200" dirty="0">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Rectángulo 2"/>
          <p:cNvSpPr/>
          <p:nvPr/>
        </p:nvSpPr>
        <p:spPr>
          <a:xfrm>
            <a:off x="228600" y="152401"/>
            <a:ext cx="8763000" cy="5888663"/>
          </a:xfrm>
          <a:prstGeom prst="rect">
            <a:avLst/>
          </a:prstGeom>
        </p:spPr>
        <p:txBody>
          <a:bodyPr wrap="square">
            <a:spAutoFit/>
          </a:bodyPr>
          <a:lstStyle/>
          <a:p>
            <a:pPr marL="342900" lvl="0" indent="-342900" algn="just">
              <a:lnSpc>
                <a:spcPct val="107000"/>
              </a:lnSpc>
              <a:spcAft>
                <a:spcPts val="0"/>
              </a:spcAft>
              <a:buFont typeface="Courier New" panose="02070309020205020404" pitchFamily="49" charset="0"/>
              <a:buChar char="o"/>
            </a:pPr>
            <a:r>
              <a:rPr lang="es-CO" sz="3200" dirty="0">
                <a:latin typeface="Arial" panose="020B0604020202020204" pitchFamily="34" charset="0"/>
                <a:ea typeface="Calibri" panose="020F0502020204030204" pitchFamily="34" charset="0"/>
                <a:cs typeface="Arial" panose="020B0604020202020204" pitchFamily="34" charset="0"/>
              </a:rPr>
              <a:t>Incorporación efectiva a la vida institucional de las personas con capacidades y discapacidades (auditiva: sordomudo; motriz: hemiplejia, problemas de lenguaje), en condición de vulnerabilidad (desplazados) y multiculturales.</a:t>
            </a:r>
          </a:p>
          <a:p>
            <a:pPr marL="342900" lvl="0" indent="-342900" algn="just">
              <a:lnSpc>
                <a:spcPct val="107000"/>
              </a:lnSpc>
              <a:spcAft>
                <a:spcPts val="800"/>
              </a:spcAft>
              <a:buFont typeface="Courier New" panose="02070309020205020404" pitchFamily="49" charset="0"/>
              <a:buChar char="o"/>
            </a:pPr>
            <a:r>
              <a:rPr lang="es-CO" sz="3200" dirty="0">
                <a:latin typeface="Arial" panose="020B0604020202020204" pitchFamily="34" charset="0"/>
                <a:ea typeface="Calibri" panose="020F0502020204030204" pitchFamily="34" charset="0"/>
                <a:cs typeface="Arial" panose="020B0604020202020204" pitchFamily="34" charset="0"/>
              </a:rPr>
              <a:t>Desarrollo de actividades  en respeto a la diferencia  de las dificultades de cada educando que facilita el aprendizaje y la participación  la convivencia de toda la población.</a:t>
            </a:r>
            <a:endParaRPr lang="es-CO"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295358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Rectángulo 2"/>
          <p:cNvSpPr/>
          <p:nvPr/>
        </p:nvSpPr>
        <p:spPr>
          <a:xfrm>
            <a:off x="228600" y="152401"/>
            <a:ext cx="8763000" cy="1634871"/>
          </a:xfrm>
          <a:prstGeom prst="rect">
            <a:avLst/>
          </a:prstGeom>
        </p:spPr>
        <p:txBody>
          <a:bodyPr wrap="square">
            <a:spAutoFit/>
          </a:bodyPr>
          <a:lstStyle/>
          <a:p>
            <a:pPr algn="just">
              <a:lnSpc>
                <a:spcPct val="107000"/>
              </a:lnSpc>
            </a:pPr>
            <a:r>
              <a:rPr lang="es-CO" sz="3200" b="1" dirty="0"/>
              <a:t>PLANES Y PROYECTOS ARTICULADOS CON OTRAS ENTIDADES</a:t>
            </a:r>
          </a:p>
          <a:p>
            <a:pPr lvl="0" algn="just">
              <a:lnSpc>
                <a:spcPct val="107000"/>
              </a:lnSpc>
              <a:spcAft>
                <a:spcPts val="0"/>
              </a:spcAft>
            </a:pPr>
            <a:endParaRPr lang="es-CO"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ángulo 1"/>
          <p:cNvSpPr/>
          <p:nvPr/>
        </p:nvSpPr>
        <p:spPr>
          <a:xfrm>
            <a:off x="0" y="1219200"/>
            <a:ext cx="9144000" cy="6518195"/>
          </a:xfrm>
          <a:prstGeom prst="rect">
            <a:avLst/>
          </a:prstGeom>
        </p:spPr>
        <p:txBody>
          <a:bodyPr wrap="square">
            <a:spAutoFit/>
          </a:bodyPr>
          <a:lstStyle/>
          <a:p>
            <a:pPr>
              <a:lnSpc>
                <a:spcPct val="107000"/>
              </a:lnSpc>
              <a:spcAft>
                <a:spcPts val="800"/>
              </a:spcAft>
            </a:pPr>
            <a:r>
              <a:rPr lang="es-CO" sz="3200" dirty="0">
                <a:latin typeface="Arial" panose="020B0604020202020204" pitchFamily="34" charset="0"/>
                <a:ea typeface="Calibri" panose="020F0502020204030204" pitchFamily="34" charset="0"/>
                <a:cs typeface="Arial" panose="020B0604020202020204" pitchFamily="34" charset="0"/>
              </a:rPr>
              <a:t>Las actividades realizadas en la institución educativa El Guineo en el primer semestre para planes y proyectos son las mencionadas a continuación:</a:t>
            </a:r>
          </a:p>
          <a:p>
            <a:pPr marL="342900" lvl="0" indent="-342900" algn="just">
              <a:lnSpc>
                <a:spcPct val="107000"/>
              </a:lnSpc>
              <a:spcAft>
                <a:spcPts val="0"/>
              </a:spcAft>
              <a:buFont typeface="Courier New" panose="02070309020205020404" pitchFamily="49" charset="0"/>
              <a:buChar char="o"/>
            </a:pPr>
            <a:r>
              <a:rPr lang="es-CO" sz="3200" dirty="0">
                <a:latin typeface="Arial" panose="020B0604020202020204" pitchFamily="34" charset="0"/>
                <a:ea typeface="Calibri" panose="020F0502020204030204" pitchFamily="34" charset="0"/>
                <a:cs typeface="Arial" panose="020B0604020202020204" pitchFamily="34" charset="0"/>
              </a:rPr>
              <a:t>Implementación del programa por la excelencia académica y docente (PTA) Programa Todos Aprender con el MEN ministerio de educación nacional.</a:t>
            </a:r>
          </a:p>
          <a:p>
            <a:pPr marL="342900" lvl="0" indent="-342900" algn="just">
              <a:lnSpc>
                <a:spcPct val="107000"/>
              </a:lnSpc>
              <a:spcAft>
                <a:spcPts val="800"/>
              </a:spcAft>
              <a:buFont typeface="Courier New" panose="02070309020205020404" pitchFamily="49" charset="0"/>
              <a:buChar char="o"/>
            </a:pPr>
            <a:r>
              <a:rPr lang="es-CO" sz="3200" dirty="0">
                <a:latin typeface="Arial" panose="020B0604020202020204" pitchFamily="34" charset="0"/>
                <a:ea typeface="Calibri" panose="020F0502020204030204" pitchFamily="34" charset="0"/>
                <a:cs typeface="Arial" panose="020B0604020202020204" pitchFamily="34" charset="0"/>
              </a:rPr>
              <a:t>Ejecución de simulacros para los estudiantes 3°, 5°, 9° y 11° a nivel institucional junto a la alcaldía municipal y el Operador Grupo Educativo </a:t>
            </a:r>
            <a:r>
              <a:rPr lang="es-CO" sz="3200" dirty="0" err="1">
                <a:latin typeface="Arial" panose="020B0604020202020204" pitchFamily="34" charset="0"/>
                <a:ea typeface="Calibri" panose="020F0502020204030204" pitchFamily="34" charset="0"/>
                <a:cs typeface="Arial" panose="020B0604020202020204" pitchFamily="34" charset="0"/>
              </a:rPr>
              <a:t>Helmer</a:t>
            </a:r>
            <a:r>
              <a:rPr lang="es-CO" sz="3200" dirty="0">
                <a:latin typeface="Arial" panose="020B0604020202020204" pitchFamily="34" charset="0"/>
                <a:ea typeface="Calibri" panose="020F0502020204030204" pitchFamily="34" charset="0"/>
                <a:cs typeface="Arial" panose="020B0604020202020204" pitchFamily="34" charset="0"/>
              </a:rPr>
              <a:t> Pardo</a:t>
            </a:r>
            <a:endParaRPr lang="es-CO"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7716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0" y="32686"/>
            <a:ext cx="9144000" cy="6036140"/>
          </a:xfrm>
          <a:prstGeom prst="rect">
            <a:avLst/>
          </a:prstGeom>
        </p:spPr>
        <p:txBody>
          <a:bodyPr wrap="square">
            <a:spAutoFit/>
          </a:bodyPr>
          <a:lstStyle/>
          <a:p>
            <a:pPr algn="ctr">
              <a:lnSpc>
                <a:spcPct val="107000"/>
              </a:lnSpc>
              <a:spcBef>
                <a:spcPts val="1200"/>
              </a:spcBef>
            </a:pPr>
            <a:r>
              <a:rPr lang="es-CO" sz="3200" b="1" dirty="0">
                <a:latin typeface="Arial" panose="020B0604020202020204" pitchFamily="34" charset="0"/>
                <a:ea typeface="Times New Roman" panose="02020603050405020304" pitchFamily="18" charset="0"/>
                <a:cs typeface="Arial" panose="020B0604020202020204" pitchFamily="34" charset="0"/>
              </a:rPr>
              <a:t>INTRODUCCIÓN</a:t>
            </a:r>
          </a:p>
          <a:p>
            <a:pPr algn="just"/>
            <a:r>
              <a:rPr lang="es-CO" sz="3200" dirty="0">
                <a:latin typeface="Arial" panose="020B0604020202020204" pitchFamily="34" charset="0"/>
                <a:cs typeface="Arial" panose="020B0604020202020204" pitchFamily="34" charset="0"/>
              </a:rPr>
              <a:t> </a:t>
            </a:r>
          </a:p>
          <a:p>
            <a:pPr algn="just"/>
            <a:r>
              <a:rPr lang="es-CO" sz="3200" dirty="0">
                <a:latin typeface="Arial" panose="020B0604020202020204" pitchFamily="34" charset="0"/>
                <a:cs typeface="Arial" panose="020B0604020202020204" pitchFamily="34" charset="0"/>
              </a:rPr>
              <a:t>La educación es un encargo social: Se desarrolla dentro de todos los grupos sociales; es a través de ella en donde se satisfacen las necesidades de conocimiento de los educandos y de ahí que la escuela está llamada a responder por ese encargo social que se le ha legado a través de la historia de manera positiva hacía las comunidades. </a:t>
            </a:r>
          </a:p>
          <a:p>
            <a:pPr algn="just"/>
            <a:r>
              <a:rPr lang="es-CO" sz="3200" dirty="0">
                <a:latin typeface="Arial" panose="020B0604020202020204" pitchFamily="34" charset="0"/>
                <a:cs typeface="Arial" panose="020B0604020202020204" pitchFamily="34" charset="0"/>
              </a:rPr>
              <a:t> </a:t>
            </a:r>
          </a:p>
          <a:p>
            <a:pPr algn="just"/>
            <a:r>
              <a:rPr lang="es-CO"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76434712"/>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0" y="1219200"/>
            <a:ext cx="9144000" cy="2161810"/>
          </a:xfrm>
          <a:prstGeom prst="rect">
            <a:avLst/>
          </a:prstGeom>
        </p:spPr>
        <p:txBody>
          <a:bodyPr wrap="square">
            <a:spAutoFit/>
          </a:bodyPr>
          <a:lstStyle/>
          <a:p>
            <a:pPr marL="342900" lvl="0" indent="-342900" algn="just">
              <a:lnSpc>
                <a:spcPct val="107000"/>
              </a:lnSpc>
              <a:spcAft>
                <a:spcPts val="800"/>
              </a:spcAft>
              <a:buFont typeface="Courier New" panose="02070309020205020404" pitchFamily="49" charset="0"/>
              <a:buChar char="o"/>
            </a:pPr>
            <a:r>
              <a:rPr lang="es-CO" sz="3200" dirty="0" smtClean="0">
                <a:latin typeface="Arial" panose="020B0604020202020204" pitchFamily="34" charset="0"/>
                <a:ea typeface="Calibri" panose="020F0502020204030204" pitchFamily="34" charset="0"/>
                <a:cs typeface="Arial" panose="020B0604020202020204" pitchFamily="34" charset="0"/>
              </a:rPr>
              <a:t>Ejecución </a:t>
            </a:r>
            <a:r>
              <a:rPr lang="es-CO" sz="3200" dirty="0">
                <a:latin typeface="Arial" panose="020B0604020202020204" pitchFamily="34" charset="0"/>
                <a:ea typeface="Calibri" panose="020F0502020204030204" pitchFamily="34" charset="0"/>
                <a:cs typeface="Arial" panose="020B0604020202020204" pitchFamily="34" charset="0"/>
              </a:rPr>
              <a:t>de simulacros para los estudiantes 3°, 5°, 9° y 11° a nivel institucional junto a la alcaldía municipal y el Operador Grupo Educativo </a:t>
            </a:r>
            <a:r>
              <a:rPr lang="es-CO" sz="3200" dirty="0" err="1">
                <a:latin typeface="Arial" panose="020B0604020202020204" pitchFamily="34" charset="0"/>
                <a:ea typeface="Calibri" panose="020F0502020204030204" pitchFamily="34" charset="0"/>
                <a:cs typeface="Arial" panose="020B0604020202020204" pitchFamily="34" charset="0"/>
              </a:rPr>
              <a:t>Helmer</a:t>
            </a:r>
            <a:r>
              <a:rPr lang="es-CO" sz="3200" dirty="0">
                <a:latin typeface="Arial" panose="020B0604020202020204" pitchFamily="34" charset="0"/>
                <a:ea typeface="Calibri" panose="020F0502020204030204" pitchFamily="34" charset="0"/>
                <a:cs typeface="Arial" panose="020B0604020202020204" pitchFamily="34" charset="0"/>
              </a:rPr>
              <a:t> Pardo</a:t>
            </a:r>
            <a:endParaRPr lang="es-CO"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62099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ángulo 3"/>
          <p:cNvSpPr/>
          <p:nvPr/>
        </p:nvSpPr>
        <p:spPr>
          <a:xfrm>
            <a:off x="0" y="381000"/>
            <a:ext cx="9144000" cy="1673150"/>
          </a:xfrm>
          <a:prstGeom prst="rect">
            <a:avLst/>
          </a:prstGeom>
        </p:spPr>
        <p:txBody>
          <a:bodyPr wrap="square">
            <a:spAutoFit/>
          </a:bodyPr>
          <a:lstStyle/>
          <a:p>
            <a:pPr lvl="1" algn="ctr">
              <a:lnSpc>
                <a:spcPct val="107000"/>
              </a:lnSpc>
              <a:spcBef>
                <a:spcPts val="200"/>
              </a:spcBef>
              <a:spcAft>
                <a:spcPts val="0"/>
              </a:spcAft>
            </a:pPr>
            <a:r>
              <a:rPr lang="es-CO" sz="3200" b="1" dirty="0">
                <a:latin typeface="Arial" panose="020B0604020202020204" pitchFamily="34" charset="0"/>
                <a:ea typeface="Times New Roman" panose="02020603050405020304" pitchFamily="18" charset="0"/>
                <a:cs typeface="Arial" panose="020B0604020202020204" pitchFamily="34" charset="0"/>
              </a:rPr>
              <a:t>MECANISMOS DE COMUNICACIÓN PARA MANTENER INFORMADA A LA COMUNIDAD</a:t>
            </a:r>
            <a:endParaRPr lang="es-CO" sz="3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ángulo 4"/>
          <p:cNvSpPr/>
          <p:nvPr/>
        </p:nvSpPr>
        <p:spPr>
          <a:xfrm>
            <a:off x="0" y="2054150"/>
            <a:ext cx="9144000" cy="5566909"/>
          </a:xfrm>
          <a:prstGeom prst="rect">
            <a:avLst/>
          </a:prstGeom>
        </p:spPr>
        <p:txBody>
          <a:bodyPr wrap="square">
            <a:spAutoFit/>
          </a:bodyPr>
          <a:lstStyle/>
          <a:p>
            <a:pPr marL="342900" lvl="0" indent="-342900" algn="just">
              <a:lnSpc>
                <a:spcPct val="107000"/>
              </a:lnSpc>
              <a:spcAft>
                <a:spcPts val="0"/>
              </a:spcAft>
              <a:buFont typeface="Courier New" panose="02070309020205020404" pitchFamily="49" charset="0"/>
              <a:buChar char="o"/>
            </a:pPr>
            <a:r>
              <a:rPr lang="es-CO" sz="3200" dirty="0">
                <a:latin typeface="Arial" panose="020B0604020202020204" pitchFamily="34" charset="0"/>
                <a:ea typeface="Calibri" panose="020F0502020204030204" pitchFamily="34" charset="0"/>
                <a:cs typeface="Arial" panose="020B0604020202020204" pitchFamily="34" charset="0"/>
              </a:rPr>
              <a:t>Cronograma de actividades año escolar </a:t>
            </a:r>
            <a:r>
              <a:rPr lang="es-CO" sz="3200" dirty="0" smtClean="0">
                <a:latin typeface="Arial" panose="020B0604020202020204" pitchFamily="34" charset="0"/>
                <a:ea typeface="Calibri" panose="020F0502020204030204" pitchFamily="34" charset="0"/>
                <a:cs typeface="Arial" panose="020B0604020202020204" pitchFamily="34" charset="0"/>
              </a:rPr>
              <a:t>2017 </a:t>
            </a:r>
            <a:r>
              <a:rPr lang="es-CO" sz="3200" dirty="0">
                <a:latin typeface="Arial" panose="020B0604020202020204" pitchFamily="34" charset="0"/>
                <a:ea typeface="Calibri" panose="020F0502020204030204" pitchFamily="34" charset="0"/>
                <a:cs typeface="Arial" panose="020B0604020202020204" pitchFamily="34" charset="0"/>
              </a:rPr>
              <a:t>en un lugar visible en todas las sedes.</a:t>
            </a:r>
          </a:p>
          <a:p>
            <a:pPr marL="342900" lvl="0" indent="-342900" algn="just">
              <a:lnSpc>
                <a:spcPct val="107000"/>
              </a:lnSpc>
              <a:spcAft>
                <a:spcPts val="0"/>
              </a:spcAft>
              <a:buFont typeface="Courier New" panose="02070309020205020404" pitchFamily="49" charset="0"/>
              <a:buChar char="o"/>
            </a:pPr>
            <a:r>
              <a:rPr lang="es-CO" sz="3200" dirty="0">
                <a:latin typeface="Arial" panose="020B0604020202020204" pitchFamily="34" charset="0"/>
                <a:ea typeface="Calibri" panose="020F0502020204030204" pitchFamily="34" charset="0"/>
                <a:cs typeface="Arial" panose="020B0604020202020204" pitchFamily="34" charset="0"/>
              </a:rPr>
              <a:t>Carteles en sitios estratégicos.</a:t>
            </a:r>
          </a:p>
          <a:p>
            <a:pPr marL="342900" lvl="0" indent="-342900" algn="just">
              <a:lnSpc>
                <a:spcPct val="107000"/>
              </a:lnSpc>
              <a:spcAft>
                <a:spcPts val="0"/>
              </a:spcAft>
              <a:buFont typeface="Courier New" panose="02070309020205020404" pitchFamily="49" charset="0"/>
              <a:buChar char="o"/>
            </a:pPr>
            <a:r>
              <a:rPr lang="es-CO" sz="3200" dirty="0">
                <a:latin typeface="Arial" panose="020B0604020202020204" pitchFamily="34" charset="0"/>
                <a:ea typeface="Calibri" panose="020F0502020204030204" pitchFamily="34" charset="0"/>
                <a:cs typeface="Arial" panose="020B0604020202020204" pitchFamily="34" charset="0"/>
              </a:rPr>
              <a:t>Uso de herramientas tecnológicas.</a:t>
            </a:r>
          </a:p>
          <a:p>
            <a:pPr marL="342900" lvl="0" indent="-342900" algn="just">
              <a:lnSpc>
                <a:spcPct val="107000"/>
              </a:lnSpc>
              <a:spcAft>
                <a:spcPts val="800"/>
              </a:spcAft>
              <a:buFont typeface="Courier New" panose="02070309020205020404" pitchFamily="49" charset="0"/>
              <a:buChar char="o"/>
            </a:pPr>
            <a:r>
              <a:rPr lang="es-CO" sz="3200" dirty="0">
                <a:latin typeface="Arial" panose="020B0604020202020204" pitchFamily="34" charset="0"/>
                <a:ea typeface="Calibri" panose="020F0502020204030204" pitchFamily="34" charset="0"/>
                <a:cs typeface="Arial" panose="020B0604020202020204" pitchFamily="34" charset="0"/>
              </a:rPr>
              <a:t>El manual de convivencia ha sido re significado y dado a conocer a la comunidad educativa</a:t>
            </a:r>
            <a:r>
              <a:rPr lang="es-CO" sz="3200" dirty="0" smtClean="0">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07000"/>
              </a:lnSpc>
              <a:spcAft>
                <a:spcPts val="800"/>
              </a:spcAft>
              <a:buFont typeface="Courier New" panose="02070309020205020404" pitchFamily="49" charset="0"/>
              <a:buChar char="o"/>
            </a:pPr>
            <a:r>
              <a:rPr lang="es-CO" sz="3200" dirty="0"/>
              <a:t>Socialización e implementación de la ruta de atención integral para la convivencia escolar establecida en la Ley 1620.</a:t>
            </a:r>
          </a:p>
          <a:p>
            <a:pPr lvl="0" algn="just">
              <a:lnSpc>
                <a:spcPct val="107000"/>
              </a:lnSpc>
              <a:spcAft>
                <a:spcPts val="800"/>
              </a:spcAft>
            </a:pPr>
            <a:endParaRPr lang="es-CO"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487622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ángulo 3"/>
          <p:cNvSpPr/>
          <p:nvPr/>
        </p:nvSpPr>
        <p:spPr>
          <a:xfrm>
            <a:off x="0" y="381000"/>
            <a:ext cx="9144000" cy="1133580"/>
          </a:xfrm>
          <a:prstGeom prst="rect">
            <a:avLst/>
          </a:prstGeom>
        </p:spPr>
        <p:txBody>
          <a:bodyPr wrap="square">
            <a:spAutoFit/>
          </a:bodyPr>
          <a:lstStyle/>
          <a:p>
            <a:pPr lvl="1" algn="ctr">
              <a:lnSpc>
                <a:spcPct val="107000"/>
              </a:lnSpc>
              <a:spcBef>
                <a:spcPts val="200"/>
              </a:spcBef>
            </a:pPr>
            <a:r>
              <a:rPr lang="es-CO" sz="3200" b="1" dirty="0" smtClean="0"/>
              <a:t>IMPACTO </a:t>
            </a:r>
            <a:r>
              <a:rPr lang="es-CO" sz="3200" b="1" dirty="0"/>
              <a:t>DEL MANUAL DE CONVIVENCIA</a:t>
            </a:r>
          </a:p>
          <a:p>
            <a:pPr lvl="1" algn="ctr">
              <a:lnSpc>
                <a:spcPct val="107000"/>
              </a:lnSpc>
              <a:spcBef>
                <a:spcPts val="200"/>
              </a:spcBef>
              <a:spcAft>
                <a:spcPts val="0"/>
              </a:spcAft>
            </a:pPr>
            <a:endParaRPr lang="es-CO" sz="3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ángulo 1"/>
          <p:cNvSpPr/>
          <p:nvPr/>
        </p:nvSpPr>
        <p:spPr>
          <a:xfrm>
            <a:off x="152400" y="1066800"/>
            <a:ext cx="8839200" cy="4031873"/>
          </a:xfrm>
          <a:prstGeom prst="rect">
            <a:avLst/>
          </a:prstGeom>
        </p:spPr>
        <p:txBody>
          <a:bodyPr wrap="square">
            <a:spAutoFit/>
          </a:bodyPr>
          <a:lstStyle/>
          <a:p>
            <a:pPr algn="just"/>
            <a:r>
              <a:rPr lang="es-CO" sz="3200" dirty="0">
                <a:latin typeface="Arial" panose="020B0604020202020204" pitchFamily="34" charset="0"/>
                <a:cs typeface="Arial" panose="020B0604020202020204" pitchFamily="34" charset="0"/>
              </a:rPr>
              <a:t>El manual de Convivencia se reformo según las nuevas normas y con la participación de la comunidad educativa, el impacto ha sido muy positivo puesto que ha dado resultado  en las mesas de trabajo de  solución de conflictos y los grupos de apoyo del programa de proyectos de emprendimientos y el  grupo de convivencia escolar de la institución.</a:t>
            </a:r>
            <a:endParaRPr lang="es-CO" sz="3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53398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ángulo 3"/>
          <p:cNvSpPr/>
          <p:nvPr/>
        </p:nvSpPr>
        <p:spPr>
          <a:xfrm>
            <a:off x="0" y="381000"/>
            <a:ext cx="9144000" cy="1171859"/>
          </a:xfrm>
          <a:prstGeom prst="rect">
            <a:avLst/>
          </a:prstGeom>
        </p:spPr>
        <p:txBody>
          <a:bodyPr wrap="square">
            <a:spAutoFit/>
          </a:bodyPr>
          <a:lstStyle/>
          <a:p>
            <a:pPr lvl="1" algn="ctr">
              <a:lnSpc>
                <a:spcPct val="107000"/>
              </a:lnSpc>
              <a:spcBef>
                <a:spcPts val="200"/>
              </a:spcBef>
            </a:pPr>
            <a:r>
              <a:rPr lang="es-CO" sz="3200" b="1" dirty="0" smtClean="0"/>
              <a:t>IMPACTO </a:t>
            </a:r>
            <a:r>
              <a:rPr lang="es-CO" sz="3200" b="1" dirty="0"/>
              <a:t>DEL </a:t>
            </a:r>
            <a:r>
              <a:rPr lang="es-CO" sz="3200" b="1" dirty="0" smtClean="0"/>
              <a:t>GOBIERNO ESCOLAR</a:t>
            </a:r>
            <a:endParaRPr lang="es-CO" sz="3200" b="1" dirty="0"/>
          </a:p>
          <a:p>
            <a:pPr lvl="1" algn="ctr">
              <a:lnSpc>
                <a:spcPct val="107000"/>
              </a:lnSpc>
              <a:spcBef>
                <a:spcPts val="200"/>
              </a:spcBef>
              <a:spcAft>
                <a:spcPts val="0"/>
              </a:spcAft>
            </a:pPr>
            <a:endParaRPr lang="es-CO" sz="3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ángulo 1"/>
          <p:cNvSpPr/>
          <p:nvPr/>
        </p:nvSpPr>
        <p:spPr>
          <a:xfrm>
            <a:off x="152400" y="1066800"/>
            <a:ext cx="8839200" cy="6494085"/>
          </a:xfrm>
          <a:prstGeom prst="rect">
            <a:avLst/>
          </a:prstGeom>
        </p:spPr>
        <p:txBody>
          <a:bodyPr wrap="square">
            <a:spAutoFit/>
          </a:bodyPr>
          <a:lstStyle/>
          <a:p>
            <a:pPr algn="just"/>
            <a:r>
              <a:rPr lang="es-CO" sz="3200" dirty="0">
                <a:latin typeface="Arial" panose="020B0604020202020204" pitchFamily="34" charset="0"/>
                <a:cs typeface="Arial" panose="020B0604020202020204" pitchFamily="34" charset="0"/>
              </a:rPr>
              <a:t>Es importante anotar la gran participación que tuvieron los diferentes órganos de gobierno escolar para las siguientes actividades:</a:t>
            </a:r>
          </a:p>
          <a:p>
            <a:pPr lvl="0" algn="just"/>
            <a:r>
              <a:rPr lang="es-CO" sz="3200" dirty="0">
                <a:latin typeface="Arial" panose="020B0604020202020204" pitchFamily="34" charset="0"/>
                <a:cs typeface="Arial" panose="020B0604020202020204" pitchFamily="34" charset="0"/>
              </a:rPr>
              <a:t>Elección de los diferentes estamentos del gobierno escolar (Consejo </a:t>
            </a:r>
            <a:r>
              <a:rPr lang="es-CO" sz="3200" dirty="0" smtClean="0">
                <a:latin typeface="Arial" panose="020B0604020202020204" pitchFamily="34" charset="0"/>
                <a:cs typeface="Arial" panose="020B0604020202020204" pitchFamily="34" charset="0"/>
              </a:rPr>
              <a:t>Directivo, </a:t>
            </a:r>
            <a:r>
              <a:rPr lang="es-CO" sz="3200" dirty="0">
                <a:latin typeface="Arial" panose="020B0604020202020204" pitchFamily="34" charset="0"/>
                <a:cs typeface="Arial" panose="020B0604020202020204" pitchFamily="34" charset="0"/>
              </a:rPr>
              <a:t>Personero </a:t>
            </a:r>
            <a:r>
              <a:rPr lang="es-CO" sz="3200" dirty="0" smtClean="0">
                <a:latin typeface="Arial" panose="020B0604020202020204" pitchFamily="34" charset="0"/>
                <a:cs typeface="Arial" panose="020B0604020202020204" pitchFamily="34" charset="0"/>
              </a:rPr>
              <a:t>Estudiantil y contralor Estudiantil).</a:t>
            </a:r>
            <a:endParaRPr lang="es-CO" sz="3200" dirty="0">
              <a:latin typeface="Arial" panose="020B0604020202020204" pitchFamily="34" charset="0"/>
              <a:cs typeface="Arial" panose="020B0604020202020204" pitchFamily="34" charset="0"/>
            </a:endParaRPr>
          </a:p>
          <a:p>
            <a:pPr lvl="0" algn="just"/>
            <a:r>
              <a:rPr lang="es-CO" sz="3200" dirty="0">
                <a:latin typeface="Arial" panose="020B0604020202020204" pitchFamily="34" charset="0"/>
                <a:cs typeface="Arial" panose="020B0604020202020204" pitchFamily="34" charset="0"/>
              </a:rPr>
              <a:t>Ejecución de programas por parte de Personería Estudiantil a favor de los estudiantes.</a:t>
            </a:r>
          </a:p>
          <a:p>
            <a:pPr lvl="0" algn="just"/>
            <a:r>
              <a:rPr lang="es-CO" sz="3200" dirty="0">
                <a:latin typeface="Arial" panose="020B0604020202020204" pitchFamily="34" charset="0"/>
                <a:cs typeface="Arial" panose="020B0604020202020204" pitchFamily="34" charset="0"/>
              </a:rPr>
              <a:t>Apoyo  al  fortalecimiento de los proyectos transversales obligatorios y el favorecimiento del clima escolar.</a:t>
            </a:r>
          </a:p>
          <a:p>
            <a:pPr algn="just"/>
            <a:endParaRPr lang="es-CO" sz="3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16307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ángulo 3"/>
          <p:cNvSpPr/>
          <p:nvPr/>
        </p:nvSpPr>
        <p:spPr>
          <a:xfrm>
            <a:off x="0" y="381000"/>
            <a:ext cx="9144000" cy="1646605"/>
          </a:xfrm>
          <a:prstGeom prst="rect">
            <a:avLst/>
          </a:prstGeom>
        </p:spPr>
        <p:txBody>
          <a:bodyPr wrap="square">
            <a:spAutoFit/>
          </a:bodyPr>
          <a:lstStyle/>
          <a:p>
            <a:pPr lvl="1" algn="ctr">
              <a:lnSpc>
                <a:spcPct val="107000"/>
              </a:lnSpc>
              <a:spcBef>
                <a:spcPts val="200"/>
              </a:spcBef>
            </a:pPr>
            <a:r>
              <a:rPr lang="es-CO" sz="3200" b="1" dirty="0"/>
              <a:t>HECHOS DESTACADOS DE LA COORDINACIÓN CON PADRES DE FAMILIA, AUTORIDADES EDUCATIVAS, OTRAS </a:t>
            </a:r>
            <a:r>
              <a:rPr lang="es-CO" sz="3200" b="1" dirty="0" smtClean="0"/>
              <a:t>INSTITUCIONES</a:t>
            </a:r>
            <a:endParaRPr lang="es-CO" sz="3200" b="1" dirty="0">
              <a:latin typeface="Arial" panose="020B0604020202020204" pitchFamily="34" charset="0"/>
              <a:ea typeface="Times New Roman" panose="02020603050405020304" pitchFamily="18" charset="0"/>
              <a:cs typeface="Arial" panose="020B0604020202020204" pitchFamily="34" charset="0"/>
            </a:endParaRPr>
          </a:p>
        </p:txBody>
      </p:sp>
      <p:sp>
        <p:nvSpPr>
          <p:cNvPr id="3" name="Rectángulo 2"/>
          <p:cNvSpPr/>
          <p:nvPr/>
        </p:nvSpPr>
        <p:spPr>
          <a:xfrm>
            <a:off x="0" y="2027606"/>
            <a:ext cx="9144000" cy="6001643"/>
          </a:xfrm>
          <a:prstGeom prst="rect">
            <a:avLst/>
          </a:prstGeom>
        </p:spPr>
        <p:txBody>
          <a:bodyPr wrap="square">
            <a:spAutoFit/>
          </a:bodyPr>
          <a:lstStyle/>
          <a:p>
            <a:pPr algn="just"/>
            <a:r>
              <a:rPr lang="es-CO" sz="3200" dirty="0">
                <a:latin typeface="Arial" panose="020B0604020202020204" pitchFamily="34" charset="0"/>
                <a:cs typeface="Arial" panose="020B0604020202020204" pitchFamily="34" charset="0"/>
              </a:rPr>
              <a:t>En la comunidad educativa la familia es un miembro activo de la Institución Educativa El Guineo cabe anotar las siguientes actividades</a:t>
            </a:r>
            <a:r>
              <a:rPr lang="es-CO" sz="3200" dirty="0" smtClean="0">
                <a:latin typeface="Arial" panose="020B0604020202020204" pitchFamily="34" charset="0"/>
                <a:cs typeface="Arial" panose="020B0604020202020204" pitchFamily="34" charset="0"/>
              </a:rPr>
              <a:t>:</a:t>
            </a:r>
          </a:p>
          <a:p>
            <a:pPr algn="just"/>
            <a:endParaRPr lang="es-CO" sz="3200" dirty="0">
              <a:latin typeface="Arial" panose="020B0604020202020204" pitchFamily="34" charset="0"/>
              <a:cs typeface="Arial" panose="020B0604020202020204" pitchFamily="34" charset="0"/>
            </a:endParaRPr>
          </a:p>
          <a:p>
            <a:pPr algn="just"/>
            <a:r>
              <a:rPr lang="es-CO" sz="3200" dirty="0"/>
              <a:t>Reunión e integración con padres de familia y acudientes en cada uno de los periodos del año escolar.</a:t>
            </a:r>
          </a:p>
          <a:p>
            <a:pPr algn="just"/>
            <a:r>
              <a:rPr lang="es-CO" sz="3200" dirty="0"/>
              <a:t>Participación a eventos, culturales y deportivos (Día de las madres,  Celebración día del Idioma)</a:t>
            </a:r>
          </a:p>
          <a:p>
            <a:pPr algn="just"/>
            <a:endParaRPr lang="es-CO" sz="3200" dirty="0" smtClean="0">
              <a:latin typeface="Arial" panose="020B0604020202020204" pitchFamily="34" charset="0"/>
              <a:cs typeface="Arial" panose="020B0604020202020204" pitchFamily="34" charset="0"/>
            </a:endParaRPr>
          </a:p>
          <a:p>
            <a:pPr algn="just"/>
            <a:endParaRPr lang="es-CO" sz="3200" dirty="0">
              <a:effectLst/>
              <a:latin typeface="Arial" panose="020B0604020202020204" pitchFamily="34" charset="0"/>
              <a:cs typeface="Arial" panose="020B0604020202020204" pitchFamily="34" charset="0"/>
            </a:endParaRPr>
          </a:p>
          <a:p>
            <a:pPr algn="just"/>
            <a:endParaRPr lang="es-CO" sz="3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38685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0" y="152400"/>
            <a:ext cx="9144000" cy="2200089"/>
          </a:xfrm>
          <a:prstGeom prst="rect">
            <a:avLst/>
          </a:prstGeom>
        </p:spPr>
        <p:txBody>
          <a:bodyPr wrap="square">
            <a:spAutoFit/>
          </a:bodyPr>
          <a:lstStyle/>
          <a:p>
            <a:pPr marL="342900" lvl="0" indent="-342900">
              <a:lnSpc>
                <a:spcPct val="107000"/>
              </a:lnSpc>
              <a:spcAft>
                <a:spcPts val="0"/>
              </a:spcAft>
              <a:buFont typeface="Courier New" panose="02070309020205020404" pitchFamily="49" charset="0"/>
              <a:buChar char="o"/>
            </a:pPr>
            <a:r>
              <a:rPr lang="es-CO" sz="3200" dirty="0">
                <a:latin typeface="Arial" panose="020B0604020202020204" pitchFamily="34" charset="0"/>
                <a:ea typeface="Calibri" panose="020F0502020204030204" pitchFamily="34" charset="0"/>
                <a:cs typeface="Arial" panose="020B0604020202020204" pitchFamily="34" charset="0"/>
              </a:rPr>
              <a:t>Vinculación de las familias en la adquisición de compromisos para lograr la excelencia (Día E Familia)</a:t>
            </a:r>
          </a:p>
          <a:p>
            <a:pPr marL="342900" lvl="0" indent="-342900">
              <a:lnSpc>
                <a:spcPct val="107000"/>
              </a:lnSpc>
              <a:spcAft>
                <a:spcPts val="800"/>
              </a:spcAft>
              <a:buFont typeface="Courier New" panose="02070309020205020404" pitchFamily="49" charset="0"/>
              <a:buChar char="o"/>
            </a:pPr>
            <a:r>
              <a:rPr lang="es-CO" sz="3200" dirty="0">
                <a:latin typeface="Arial" panose="020B0604020202020204" pitchFamily="34" charset="0"/>
                <a:ea typeface="Calibri" panose="020F0502020204030204" pitchFamily="34" charset="0"/>
                <a:cs typeface="Arial" panose="020B0604020202020204" pitchFamily="34" charset="0"/>
              </a:rPr>
              <a:t>Reunión con la junta de padres de familia</a:t>
            </a:r>
            <a:endParaRPr lang="es-CO"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593849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12802" y="609600"/>
            <a:ext cx="8463617" cy="493340"/>
          </a:xfrm>
          <a:prstGeom prst="rect">
            <a:avLst/>
          </a:prstGeom>
        </p:spPr>
        <p:txBody>
          <a:bodyPr vert="horz" wrap="square" lIns="0" tIns="49657" rIns="0" bIns="0" rtlCol="0" anchor="t">
            <a:spAutoFit/>
          </a:bodyPr>
          <a:lstStyle/>
          <a:p>
            <a:pPr marL="2097405"/>
            <a:r>
              <a:rPr sz="3200" b="1" spc="-5" dirty="0">
                <a:solidFill>
                  <a:srgbClr val="00B050"/>
                </a:solidFill>
                <a:latin typeface="Arial" panose="020B0604020202020204" pitchFamily="34" charset="0"/>
                <a:cs typeface="Arial" panose="020B0604020202020204" pitchFamily="34" charset="0"/>
              </a:rPr>
              <a:t>Gestión</a:t>
            </a:r>
            <a:r>
              <a:rPr sz="3200" b="1" spc="-40" dirty="0">
                <a:solidFill>
                  <a:srgbClr val="00B050"/>
                </a:solidFill>
                <a:latin typeface="Arial" panose="020B0604020202020204" pitchFamily="34" charset="0"/>
                <a:cs typeface="Arial" panose="020B0604020202020204" pitchFamily="34" charset="0"/>
              </a:rPr>
              <a:t> </a:t>
            </a:r>
            <a:r>
              <a:rPr sz="3200" b="1" spc="-10" dirty="0">
                <a:solidFill>
                  <a:srgbClr val="00B050"/>
                </a:solidFill>
                <a:latin typeface="Arial" panose="020B0604020202020204" pitchFamily="34" charset="0"/>
                <a:cs typeface="Arial" panose="020B0604020202020204" pitchFamily="34" charset="0"/>
              </a:rPr>
              <a:t>académica</a:t>
            </a:r>
          </a:p>
        </p:txBody>
      </p:sp>
      <p:sp>
        <p:nvSpPr>
          <p:cNvPr id="3" name="object 3"/>
          <p:cNvSpPr txBox="1">
            <a:spLocks noGrp="1"/>
          </p:cNvSpPr>
          <p:nvPr>
            <p:ph idx="1"/>
          </p:nvPr>
        </p:nvSpPr>
        <p:spPr>
          <a:xfrm>
            <a:off x="1" y="1102940"/>
            <a:ext cx="9144000" cy="42705975"/>
          </a:xfrm>
          <a:prstGeom prst="rect">
            <a:avLst/>
          </a:prstGeom>
        </p:spPr>
        <p:txBody>
          <a:bodyPr vert="horz" wrap="square" lIns="0" tIns="0" rIns="0" bIns="0" rtlCol="0">
            <a:spAutoFit/>
          </a:bodyPr>
          <a:lstStyle/>
          <a:p>
            <a:pPr marL="0" indent="0" algn="just">
              <a:buNone/>
            </a:pPr>
            <a:r>
              <a:rPr lang="es-CO" sz="3200" dirty="0"/>
              <a:t>La Institución Educativa El Guineo  cuenta con un Proyecto Educativo Institucional – P.E.I., en mejora continua, el cual refleja la identidad institucional y señala los objetivos que todos los educandos  deben alcanzar en desarrollo de sus características pedagógicas y necesidades  </a:t>
            </a:r>
            <a:r>
              <a:rPr lang="es-CO" sz="3200" dirty="0" smtClean="0"/>
              <a:t>requeridas.</a:t>
            </a:r>
          </a:p>
          <a:p>
            <a:pPr marL="0" indent="0" algn="just">
              <a:buNone/>
            </a:pPr>
            <a:r>
              <a:rPr lang="es-CO" sz="3200" dirty="0" smtClean="0"/>
              <a:t> </a:t>
            </a:r>
            <a:endParaRPr lang="es-CO" sz="3200" dirty="0"/>
          </a:p>
          <a:p>
            <a:pPr marL="0" indent="0" algn="just">
              <a:buNone/>
            </a:pPr>
            <a:r>
              <a:rPr lang="es-CO" sz="3200" dirty="0"/>
              <a:t>Es el desarrollo  del trabajo de un establecimiento educativo,  señala cómo se enfocan sus acciones para lograr que los educando  aprendan y desarrollen las competencias necesarias para su </a:t>
            </a:r>
            <a:r>
              <a:rPr lang="es-CO" sz="3200" dirty="0" smtClean="0"/>
              <a:t>desempeño</a:t>
            </a: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sz="3200" dirty="0">
              <a:latin typeface="Arial" panose="020B0604020202020204" pitchFamily="34" charset="0"/>
              <a:cs typeface="Arial" panose="020B0604020202020204" pitchFamily="34" charset="0"/>
            </a:endParaRPr>
          </a:p>
          <a:p>
            <a:pPr marL="355600">
              <a:buFont typeface="Arial"/>
              <a:buChar char="•"/>
              <a:tabLst>
                <a:tab pos="355600" algn="l"/>
              </a:tabLst>
            </a:pPr>
            <a:r>
              <a:rPr sz="3200" spc="-10" dirty="0">
                <a:latin typeface="Arial" panose="020B0604020202020204" pitchFamily="34" charset="0"/>
                <a:cs typeface="Arial" panose="020B0604020202020204" pitchFamily="34" charset="0"/>
              </a:rPr>
              <a:t>Estudio </a:t>
            </a:r>
            <a:r>
              <a:rPr sz="3200" dirty="0">
                <a:latin typeface="Arial" panose="020B0604020202020204" pitchFamily="34" charset="0"/>
                <a:cs typeface="Arial" panose="020B0604020202020204" pitchFamily="34" charset="0"/>
              </a:rPr>
              <a:t>y </a:t>
            </a:r>
            <a:r>
              <a:rPr sz="3200" spc="-10" dirty="0">
                <a:latin typeface="Arial" panose="020B0604020202020204" pitchFamily="34" charset="0"/>
                <a:cs typeface="Arial" panose="020B0604020202020204" pitchFamily="34" charset="0"/>
              </a:rPr>
              <a:t>ajustes </a:t>
            </a:r>
            <a:r>
              <a:rPr sz="3200" dirty="0">
                <a:latin typeface="Arial" panose="020B0604020202020204" pitchFamily="34" charset="0"/>
                <a:cs typeface="Arial" panose="020B0604020202020204" pitchFamily="34" charset="0"/>
              </a:rPr>
              <a:t>al</a:t>
            </a:r>
            <a:r>
              <a:rPr sz="3200" spc="-90" dirty="0">
                <a:latin typeface="Arial" panose="020B0604020202020204" pitchFamily="34" charset="0"/>
                <a:cs typeface="Arial" panose="020B0604020202020204" pitchFamily="34" charset="0"/>
              </a:rPr>
              <a:t> </a:t>
            </a:r>
            <a:r>
              <a:rPr sz="3200" spc="-5" dirty="0">
                <a:latin typeface="Arial" panose="020B0604020202020204" pitchFamily="34" charset="0"/>
                <a:cs typeface="Arial" panose="020B0604020202020204" pitchFamily="34" charset="0"/>
              </a:rPr>
              <a:t>SIEE</a:t>
            </a:r>
            <a:endParaRPr sz="3200" dirty="0">
              <a:latin typeface="Arial" panose="020B0604020202020204" pitchFamily="34" charset="0"/>
              <a:cs typeface="Arial" panose="020B0604020202020204" pitchFamily="34" charset="0"/>
            </a:endParaRPr>
          </a:p>
        </p:txBody>
      </p:sp>
      <p:sp>
        <p:nvSpPr>
          <p:cNvPr id="4" name="object 4"/>
          <p:cNvSpPr/>
          <p:nvPr/>
        </p:nvSpPr>
        <p:spPr>
          <a:xfrm>
            <a:off x="7543800" y="5791200"/>
            <a:ext cx="1596571" cy="1066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12802" y="609600"/>
            <a:ext cx="8463617" cy="493340"/>
          </a:xfrm>
          <a:prstGeom prst="rect">
            <a:avLst/>
          </a:prstGeom>
        </p:spPr>
        <p:txBody>
          <a:bodyPr vert="horz" wrap="square" lIns="0" tIns="49657" rIns="0" bIns="0" rtlCol="0" anchor="t">
            <a:spAutoFit/>
          </a:bodyPr>
          <a:lstStyle/>
          <a:p>
            <a:pPr marL="2097405"/>
            <a:r>
              <a:rPr sz="3200" b="1" spc="-5" dirty="0">
                <a:solidFill>
                  <a:srgbClr val="00B050"/>
                </a:solidFill>
                <a:latin typeface="Arial" panose="020B0604020202020204" pitchFamily="34" charset="0"/>
                <a:cs typeface="Arial" panose="020B0604020202020204" pitchFamily="34" charset="0"/>
              </a:rPr>
              <a:t>Gestión</a:t>
            </a:r>
            <a:r>
              <a:rPr sz="3200" b="1" spc="-40" dirty="0">
                <a:solidFill>
                  <a:srgbClr val="00B050"/>
                </a:solidFill>
                <a:latin typeface="Arial" panose="020B0604020202020204" pitchFamily="34" charset="0"/>
                <a:cs typeface="Arial" panose="020B0604020202020204" pitchFamily="34" charset="0"/>
              </a:rPr>
              <a:t> </a:t>
            </a:r>
            <a:r>
              <a:rPr sz="3200" b="1" spc="-10" dirty="0">
                <a:solidFill>
                  <a:srgbClr val="00B050"/>
                </a:solidFill>
                <a:latin typeface="Arial" panose="020B0604020202020204" pitchFamily="34" charset="0"/>
                <a:cs typeface="Arial" panose="020B0604020202020204" pitchFamily="34" charset="0"/>
              </a:rPr>
              <a:t>académica</a:t>
            </a:r>
          </a:p>
        </p:txBody>
      </p:sp>
      <p:sp>
        <p:nvSpPr>
          <p:cNvPr id="3" name="object 3"/>
          <p:cNvSpPr txBox="1">
            <a:spLocks noGrp="1"/>
          </p:cNvSpPr>
          <p:nvPr>
            <p:ph idx="1"/>
          </p:nvPr>
        </p:nvSpPr>
        <p:spPr>
          <a:xfrm>
            <a:off x="1" y="2160591"/>
            <a:ext cx="9143999" cy="39432333"/>
          </a:xfrm>
          <a:prstGeom prst="rect">
            <a:avLst/>
          </a:prstGeom>
        </p:spPr>
        <p:txBody>
          <a:bodyPr vert="horz" wrap="square" lIns="0" tIns="0" rIns="0" bIns="0" rtlCol="0">
            <a:spAutoFit/>
          </a:bodyPr>
          <a:lstStyle/>
          <a:p>
            <a:pPr marL="0" indent="0">
              <a:buNone/>
            </a:pPr>
            <a:r>
              <a:rPr lang="es-CO" sz="3200" dirty="0" smtClean="0"/>
              <a:t>personal</a:t>
            </a:r>
            <a:r>
              <a:rPr lang="es-CO" sz="3200" dirty="0"/>
              <a:t>, social y profesional. Esta área de la gestión se encarga de los procesos de desempeño  curricular y  prácticas pedagógicas institucionales, en la  gestión académica en las clases.</a:t>
            </a:r>
          </a:p>
          <a:p>
            <a:pPr marL="184150" indent="0">
              <a:buNone/>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sz="3200" dirty="0">
              <a:latin typeface="Arial" panose="020B0604020202020204" pitchFamily="34" charset="0"/>
              <a:cs typeface="Arial" panose="020B0604020202020204" pitchFamily="34" charset="0"/>
            </a:endParaRPr>
          </a:p>
          <a:p>
            <a:pPr marL="355600">
              <a:buFont typeface="Arial"/>
              <a:buChar char="•"/>
              <a:tabLst>
                <a:tab pos="355600" algn="l"/>
              </a:tabLst>
            </a:pPr>
            <a:r>
              <a:rPr sz="3200" spc="-10" dirty="0">
                <a:latin typeface="Arial" panose="020B0604020202020204" pitchFamily="34" charset="0"/>
                <a:cs typeface="Arial" panose="020B0604020202020204" pitchFamily="34" charset="0"/>
              </a:rPr>
              <a:t>Estudio </a:t>
            </a:r>
            <a:r>
              <a:rPr sz="3200" dirty="0">
                <a:latin typeface="Arial" panose="020B0604020202020204" pitchFamily="34" charset="0"/>
                <a:cs typeface="Arial" panose="020B0604020202020204" pitchFamily="34" charset="0"/>
              </a:rPr>
              <a:t>y </a:t>
            </a:r>
            <a:r>
              <a:rPr sz="3200" spc="-10" dirty="0">
                <a:latin typeface="Arial" panose="020B0604020202020204" pitchFamily="34" charset="0"/>
                <a:cs typeface="Arial" panose="020B0604020202020204" pitchFamily="34" charset="0"/>
              </a:rPr>
              <a:t>ajustes </a:t>
            </a:r>
            <a:r>
              <a:rPr sz="3200" dirty="0">
                <a:latin typeface="Arial" panose="020B0604020202020204" pitchFamily="34" charset="0"/>
                <a:cs typeface="Arial" panose="020B0604020202020204" pitchFamily="34" charset="0"/>
              </a:rPr>
              <a:t>al</a:t>
            </a:r>
            <a:r>
              <a:rPr sz="3200" spc="-90" dirty="0">
                <a:latin typeface="Arial" panose="020B0604020202020204" pitchFamily="34" charset="0"/>
                <a:cs typeface="Arial" panose="020B0604020202020204" pitchFamily="34" charset="0"/>
              </a:rPr>
              <a:t> </a:t>
            </a:r>
            <a:r>
              <a:rPr sz="3200" spc="-5" dirty="0">
                <a:latin typeface="Arial" panose="020B0604020202020204" pitchFamily="34" charset="0"/>
                <a:cs typeface="Arial" panose="020B0604020202020204" pitchFamily="34" charset="0"/>
              </a:rPr>
              <a:t>SIEE</a:t>
            </a:r>
            <a:endParaRPr sz="3200" dirty="0">
              <a:latin typeface="Arial" panose="020B0604020202020204" pitchFamily="34" charset="0"/>
              <a:cs typeface="Arial" panose="020B0604020202020204" pitchFamily="34" charset="0"/>
            </a:endParaRPr>
          </a:p>
        </p:txBody>
      </p:sp>
      <p:sp>
        <p:nvSpPr>
          <p:cNvPr id="4" name="object 4"/>
          <p:cNvSpPr/>
          <p:nvPr/>
        </p:nvSpPr>
        <p:spPr>
          <a:xfrm>
            <a:off x="6227828" y="4076702"/>
            <a:ext cx="2352675" cy="221932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84479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 y="609600"/>
            <a:ext cx="5410199" cy="493340"/>
          </a:xfrm>
          <a:prstGeom prst="rect">
            <a:avLst/>
          </a:prstGeom>
        </p:spPr>
        <p:txBody>
          <a:bodyPr vert="horz" wrap="square" lIns="0" tIns="49657" rIns="0" bIns="0" rtlCol="0" anchor="t">
            <a:spAutoFit/>
          </a:bodyPr>
          <a:lstStyle/>
          <a:p>
            <a:pPr marL="2097405"/>
            <a:r>
              <a:rPr lang="es-CO" sz="3200" b="1" spc="-5" dirty="0" smtClean="0">
                <a:solidFill>
                  <a:srgbClr val="00B050"/>
                </a:solidFill>
                <a:latin typeface="Arial" panose="020B0604020202020204" pitchFamily="34" charset="0"/>
                <a:cs typeface="Arial" panose="020B0604020202020204" pitchFamily="34" charset="0"/>
              </a:rPr>
              <a:t>Plan de estudios</a:t>
            </a:r>
            <a:endParaRPr sz="3200" b="1" spc="-10" dirty="0">
              <a:solidFill>
                <a:srgbClr val="00B050"/>
              </a:solidFill>
              <a:latin typeface="Arial" panose="020B0604020202020204" pitchFamily="34" charset="0"/>
              <a:cs typeface="Arial" panose="020B0604020202020204" pitchFamily="34" charset="0"/>
            </a:endParaRPr>
          </a:p>
        </p:txBody>
      </p:sp>
      <p:sp>
        <p:nvSpPr>
          <p:cNvPr id="3" name="object 3"/>
          <p:cNvSpPr txBox="1">
            <a:spLocks noGrp="1"/>
          </p:cNvSpPr>
          <p:nvPr>
            <p:ph idx="1"/>
          </p:nvPr>
        </p:nvSpPr>
        <p:spPr>
          <a:xfrm>
            <a:off x="1" y="2160591"/>
            <a:ext cx="9143999" cy="37556948"/>
          </a:xfrm>
          <a:prstGeom prst="rect">
            <a:avLst/>
          </a:prstGeom>
        </p:spPr>
        <p:txBody>
          <a:bodyPr vert="horz" wrap="square" lIns="0" tIns="0" rIns="0" bIns="0" rtlCol="0">
            <a:spAutoFit/>
          </a:bodyPr>
          <a:lstStyle/>
          <a:p>
            <a:pPr marL="184150" indent="0">
              <a:buNone/>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sz="3200" dirty="0">
              <a:latin typeface="Arial" panose="020B0604020202020204" pitchFamily="34" charset="0"/>
              <a:cs typeface="Arial" panose="020B0604020202020204" pitchFamily="34" charset="0"/>
            </a:endParaRPr>
          </a:p>
          <a:p>
            <a:pPr marL="355600">
              <a:buFont typeface="Arial"/>
              <a:buChar char="•"/>
              <a:tabLst>
                <a:tab pos="355600" algn="l"/>
              </a:tabLst>
            </a:pPr>
            <a:r>
              <a:rPr sz="3200" spc="-10" dirty="0">
                <a:latin typeface="Arial" panose="020B0604020202020204" pitchFamily="34" charset="0"/>
                <a:cs typeface="Arial" panose="020B0604020202020204" pitchFamily="34" charset="0"/>
              </a:rPr>
              <a:t>Estudio </a:t>
            </a:r>
            <a:r>
              <a:rPr sz="3200" dirty="0">
                <a:latin typeface="Arial" panose="020B0604020202020204" pitchFamily="34" charset="0"/>
                <a:cs typeface="Arial" panose="020B0604020202020204" pitchFamily="34" charset="0"/>
              </a:rPr>
              <a:t>y </a:t>
            </a:r>
            <a:r>
              <a:rPr sz="3200" spc="-10" dirty="0">
                <a:latin typeface="Arial" panose="020B0604020202020204" pitchFamily="34" charset="0"/>
                <a:cs typeface="Arial" panose="020B0604020202020204" pitchFamily="34" charset="0"/>
              </a:rPr>
              <a:t>ajustes </a:t>
            </a:r>
            <a:r>
              <a:rPr sz="3200" dirty="0">
                <a:latin typeface="Arial" panose="020B0604020202020204" pitchFamily="34" charset="0"/>
                <a:cs typeface="Arial" panose="020B0604020202020204" pitchFamily="34" charset="0"/>
              </a:rPr>
              <a:t>al</a:t>
            </a:r>
            <a:r>
              <a:rPr sz="3200" spc="-90" dirty="0">
                <a:latin typeface="Arial" panose="020B0604020202020204" pitchFamily="34" charset="0"/>
                <a:cs typeface="Arial" panose="020B0604020202020204" pitchFamily="34" charset="0"/>
              </a:rPr>
              <a:t> </a:t>
            </a:r>
            <a:r>
              <a:rPr sz="3200" spc="-5" dirty="0">
                <a:latin typeface="Arial" panose="020B0604020202020204" pitchFamily="34" charset="0"/>
                <a:cs typeface="Arial" panose="020B0604020202020204" pitchFamily="34" charset="0"/>
              </a:rPr>
              <a:t>SIEE</a:t>
            </a:r>
            <a:endParaRPr sz="3200" dirty="0">
              <a:latin typeface="Arial" panose="020B0604020202020204" pitchFamily="34" charset="0"/>
              <a:cs typeface="Arial" panose="020B0604020202020204" pitchFamily="34" charset="0"/>
            </a:endParaRPr>
          </a:p>
        </p:txBody>
      </p:sp>
      <p:sp>
        <p:nvSpPr>
          <p:cNvPr id="5" name="Rectángulo 4"/>
          <p:cNvSpPr/>
          <p:nvPr/>
        </p:nvSpPr>
        <p:spPr>
          <a:xfrm>
            <a:off x="1" y="1524000"/>
            <a:ext cx="9143999" cy="5509200"/>
          </a:xfrm>
          <a:prstGeom prst="rect">
            <a:avLst/>
          </a:prstGeom>
        </p:spPr>
        <p:txBody>
          <a:bodyPr wrap="square">
            <a:spAutoFit/>
          </a:bodyPr>
          <a:lstStyle/>
          <a:p>
            <a:pPr algn="just"/>
            <a:r>
              <a:rPr lang="es-CO" sz="3200" dirty="0">
                <a:latin typeface="Arial" panose="020B0604020202020204" pitchFamily="34" charset="0"/>
                <a:cs typeface="Arial" panose="020B0604020202020204" pitchFamily="34" charset="0"/>
              </a:rPr>
              <a:t>Definición de las diferentes áreas  desde el grado </a:t>
            </a:r>
            <a:r>
              <a:rPr lang="es-CO" sz="3200" dirty="0" smtClean="0">
                <a:latin typeface="Arial" panose="020B0604020202020204" pitchFamily="34" charset="0"/>
                <a:cs typeface="Arial" panose="020B0604020202020204" pitchFamily="34" charset="0"/>
              </a:rPr>
              <a:t>Pre-escolar y 1° de Básica primaria, </a:t>
            </a:r>
            <a:r>
              <a:rPr lang="es-CO" sz="3200" dirty="0">
                <a:latin typeface="Arial" panose="020B0604020202020204" pitchFamily="34" charset="0"/>
                <a:cs typeface="Arial" panose="020B0604020202020204" pitchFamily="34" charset="0"/>
              </a:rPr>
              <a:t>al grado 11</a:t>
            </a:r>
            <a:r>
              <a:rPr lang="es-CO" sz="3200" dirty="0" smtClean="0">
                <a:latin typeface="Arial" panose="020B0604020202020204" pitchFamily="34" charset="0"/>
                <a:cs typeface="Arial" panose="020B0604020202020204" pitchFamily="34" charset="0"/>
              </a:rPr>
              <a:t>° de Media </a:t>
            </a:r>
            <a:r>
              <a:rPr lang="es-CO" sz="3200" dirty="0" err="1" smtClean="0">
                <a:latin typeface="Arial" panose="020B0604020202020204" pitchFamily="34" charset="0"/>
                <a:cs typeface="Arial" panose="020B0604020202020204" pitchFamily="34" charset="0"/>
              </a:rPr>
              <a:t>Academica</a:t>
            </a:r>
            <a:r>
              <a:rPr lang="es-CO" sz="3200" dirty="0" smtClean="0">
                <a:latin typeface="Arial" panose="020B0604020202020204" pitchFamily="34" charset="0"/>
                <a:cs typeface="Arial" panose="020B0604020202020204" pitchFamily="34" charset="0"/>
              </a:rPr>
              <a:t>  </a:t>
            </a:r>
            <a:r>
              <a:rPr lang="es-CO" sz="3200" dirty="0">
                <a:latin typeface="Arial" panose="020B0604020202020204" pitchFamily="34" charset="0"/>
                <a:cs typeface="Arial" panose="020B0604020202020204" pitchFamily="34" charset="0"/>
              </a:rPr>
              <a:t>(incorporación de estándares y construcción de contenidos curriculares o acciones en el aula, atendiendo a los principios de horizontalidad  institucional</a:t>
            </a:r>
          </a:p>
          <a:p>
            <a:pPr algn="just"/>
            <a:r>
              <a:rPr lang="es-CO" sz="3200" dirty="0">
                <a:latin typeface="Arial" panose="020B0604020202020204" pitchFamily="34" charset="0"/>
                <a:cs typeface="Arial" panose="020B0604020202020204" pitchFamily="34" charset="0"/>
              </a:rPr>
              <a:t>Hay un plan de estudios institucional que responde a las políticas trazadas en el PEI. Los lineamientos y los estándares básicos de competencias que fundamentan los planes de aula de los docentes en todas las áreas.</a:t>
            </a:r>
            <a:endParaRPr lang="es-CO" sz="3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53751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idx="1"/>
          </p:nvPr>
        </p:nvSpPr>
        <p:spPr>
          <a:xfrm>
            <a:off x="1" y="2160591"/>
            <a:ext cx="9143999" cy="37556948"/>
          </a:xfrm>
          <a:prstGeom prst="rect">
            <a:avLst/>
          </a:prstGeom>
        </p:spPr>
        <p:txBody>
          <a:bodyPr vert="horz" wrap="square" lIns="0" tIns="0" rIns="0" bIns="0" rtlCol="0">
            <a:spAutoFit/>
          </a:bodyPr>
          <a:lstStyle/>
          <a:p>
            <a:pPr marL="184150" indent="0">
              <a:buNone/>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184150" indent="0">
              <a:buNone/>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sz="3200" dirty="0">
              <a:latin typeface="Arial" panose="020B0604020202020204" pitchFamily="34" charset="0"/>
              <a:cs typeface="Arial" panose="020B0604020202020204" pitchFamily="34" charset="0"/>
            </a:endParaRPr>
          </a:p>
          <a:p>
            <a:pPr marL="355600">
              <a:buFont typeface="Arial"/>
              <a:buChar char="•"/>
              <a:tabLst>
                <a:tab pos="355600" algn="l"/>
              </a:tabLst>
            </a:pPr>
            <a:r>
              <a:rPr sz="3200" spc="-10" dirty="0">
                <a:latin typeface="Arial" panose="020B0604020202020204" pitchFamily="34" charset="0"/>
                <a:cs typeface="Arial" panose="020B0604020202020204" pitchFamily="34" charset="0"/>
              </a:rPr>
              <a:t>Estudio </a:t>
            </a:r>
            <a:r>
              <a:rPr sz="3200" dirty="0">
                <a:latin typeface="Arial" panose="020B0604020202020204" pitchFamily="34" charset="0"/>
                <a:cs typeface="Arial" panose="020B0604020202020204" pitchFamily="34" charset="0"/>
              </a:rPr>
              <a:t>y </a:t>
            </a:r>
            <a:r>
              <a:rPr sz="3200" spc="-10" dirty="0">
                <a:latin typeface="Arial" panose="020B0604020202020204" pitchFamily="34" charset="0"/>
                <a:cs typeface="Arial" panose="020B0604020202020204" pitchFamily="34" charset="0"/>
              </a:rPr>
              <a:t>ajustes </a:t>
            </a:r>
            <a:r>
              <a:rPr sz="3200" dirty="0">
                <a:latin typeface="Arial" panose="020B0604020202020204" pitchFamily="34" charset="0"/>
                <a:cs typeface="Arial" panose="020B0604020202020204" pitchFamily="34" charset="0"/>
              </a:rPr>
              <a:t>al</a:t>
            </a:r>
            <a:r>
              <a:rPr sz="3200" spc="-90" dirty="0">
                <a:latin typeface="Arial" panose="020B0604020202020204" pitchFamily="34" charset="0"/>
                <a:cs typeface="Arial" panose="020B0604020202020204" pitchFamily="34" charset="0"/>
              </a:rPr>
              <a:t> </a:t>
            </a:r>
            <a:r>
              <a:rPr sz="3200" spc="-5" dirty="0">
                <a:latin typeface="Arial" panose="020B0604020202020204" pitchFamily="34" charset="0"/>
                <a:cs typeface="Arial" panose="020B0604020202020204" pitchFamily="34" charset="0"/>
              </a:rPr>
              <a:t>SIEE</a:t>
            </a:r>
            <a:endParaRPr sz="3200" dirty="0">
              <a:latin typeface="Arial" panose="020B0604020202020204" pitchFamily="34" charset="0"/>
              <a:cs typeface="Arial" panose="020B0604020202020204" pitchFamily="34" charset="0"/>
            </a:endParaRPr>
          </a:p>
        </p:txBody>
      </p:sp>
      <p:sp>
        <p:nvSpPr>
          <p:cNvPr id="6" name="Rectángulo 5"/>
          <p:cNvSpPr/>
          <p:nvPr/>
        </p:nvSpPr>
        <p:spPr>
          <a:xfrm>
            <a:off x="1" y="0"/>
            <a:ext cx="8991599" cy="5509200"/>
          </a:xfrm>
          <a:prstGeom prst="rect">
            <a:avLst/>
          </a:prstGeom>
        </p:spPr>
        <p:txBody>
          <a:bodyPr wrap="square">
            <a:spAutoFit/>
          </a:bodyPr>
          <a:lstStyle/>
          <a:p>
            <a:pPr algn="just"/>
            <a:r>
              <a:rPr lang="es-CO" sz="3200" dirty="0">
                <a:latin typeface="Arial" panose="020B0604020202020204" pitchFamily="34" charset="0"/>
                <a:cs typeface="Arial" panose="020B0604020202020204" pitchFamily="34" charset="0"/>
              </a:rPr>
              <a:t>Los docentes </a:t>
            </a:r>
            <a:r>
              <a:rPr lang="es-CO" sz="3200" dirty="0" smtClean="0">
                <a:latin typeface="Arial" panose="020B0604020202020204" pitchFamily="34" charset="0"/>
                <a:cs typeface="Arial" panose="020B0604020202020204" pitchFamily="34" charset="0"/>
              </a:rPr>
              <a:t>de pre-escolar y primero de Básica primaria </a:t>
            </a:r>
            <a:r>
              <a:rPr lang="es-CO" sz="3200" dirty="0">
                <a:latin typeface="Arial" panose="020B0604020202020204" pitchFamily="34" charset="0"/>
                <a:cs typeface="Arial" panose="020B0604020202020204" pitchFamily="34" charset="0"/>
              </a:rPr>
              <a:t>a </a:t>
            </a:r>
            <a:r>
              <a:rPr lang="es-CO" sz="3200" dirty="0" smtClean="0">
                <a:latin typeface="Arial" panose="020B0604020202020204" pitchFamily="34" charset="0"/>
                <a:cs typeface="Arial" panose="020B0604020202020204" pitchFamily="34" charset="0"/>
              </a:rPr>
              <a:t>once de media </a:t>
            </a:r>
            <a:r>
              <a:rPr lang="es-CO" sz="3200" dirty="0" err="1" smtClean="0">
                <a:latin typeface="Arial" panose="020B0604020202020204" pitchFamily="34" charset="0"/>
                <a:cs typeface="Arial" panose="020B0604020202020204" pitchFamily="34" charset="0"/>
              </a:rPr>
              <a:t>academica</a:t>
            </a:r>
            <a:r>
              <a:rPr lang="es-CO" sz="3200" dirty="0" smtClean="0">
                <a:latin typeface="Arial" panose="020B0604020202020204" pitchFamily="34" charset="0"/>
                <a:cs typeface="Arial" panose="020B0604020202020204" pitchFamily="34" charset="0"/>
              </a:rPr>
              <a:t> </a:t>
            </a:r>
            <a:r>
              <a:rPr lang="es-CO" sz="3200" dirty="0">
                <a:latin typeface="Arial" panose="020B0604020202020204" pitchFamily="34" charset="0"/>
                <a:cs typeface="Arial" panose="020B0604020202020204" pitchFamily="34" charset="0"/>
              </a:rPr>
              <a:t>desarrollan las competencias de las diferentes áreas con el apoyo de guías, Aprovechando  los recursos ofrecidos por el PTA, los cuales facilitan y reorientan el enriquecimiento de los planes de área. Además, se apoyan en material externo que permite interiorizar en los educandos  los conceptos de los conocimientos trazados en los planes de aula  y  las exigencias de los estándares curriculares.</a:t>
            </a:r>
            <a:endParaRPr lang="es-CO" sz="3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7768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0" y="32686"/>
            <a:ext cx="9144000" cy="6036140"/>
          </a:xfrm>
          <a:prstGeom prst="rect">
            <a:avLst/>
          </a:prstGeom>
        </p:spPr>
        <p:txBody>
          <a:bodyPr wrap="square">
            <a:spAutoFit/>
          </a:bodyPr>
          <a:lstStyle/>
          <a:p>
            <a:pPr algn="ctr">
              <a:lnSpc>
                <a:spcPct val="107000"/>
              </a:lnSpc>
              <a:spcBef>
                <a:spcPts val="1200"/>
              </a:spcBef>
            </a:pPr>
            <a:endParaRPr lang="es-CO" sz="3200" b="1" dirty="0">
              <a:latin typeface="Arial" panose="020B0604020202020204" pitchFamily="34" charset="0"/>
              <a:ea typeface="Times New Roman" panose="02020603050405020304" pitchFamily="18" charset="0"/>
              <a:cs typeface="Arial" panose="020B0604020202020204" pitchFamily="34" charset="0"/>
            </a:endParaRPr>
          </a:p>
          <a:p>
            <a:pPr algn="just"/>
            <a:r>
              <a:rPr lang="es-CO" sz="3200" dirty="0" smtClean="0">
                <a:latin typeface="Arial" panose="020B0604020202020204" pitchFamily="34" charset="0"/>
                <a:cs typeface="Arial" panose="020B0604020202020204" pitchFamily="34" charset="0"/>
              </a:rPr>
              <a:t>Las </a:t>
            </a:r>
            <a:r>
              <a:rPr lang="es-CO" sz="3200" dirty="0">
                <a:latin typeface="Arial" panose="020B0604020202020204" pitchFamily="34" charset="0"/>
                <a:cs typeface="Arial" panose="020B0604020202020204" pitchFamily="34" charset="0"/>
              </a:rPr>
              <a:t>dimensiones de la escuela requieren de un compromiso de sus actores en donde cada uno de ellos sea protagonista e imprima el dinamismo para solucionar las necesidades.</a:t>
            </a:r>
          </a:p>
          <a:p>
            <a:pPr algn="just"/>
            <a:r>
              <a:rPr lang="es-CO" sz="3200" dirty="0">
                <a:latin typeface="Arial" panose="020B0604020202020204" pitchFamily="34" charset="0"/>
                <a:cs typeface="Arial" panose="020B0604020202020204" pitchFamily="34" charset="0"/>
              </a:rPr>
              <a:t> </a:t>
            </a:r>
          </a:p>
          <a:p>
            <a:pPr algn="just"/>
            <a:r>
              <a:rPr lang="es-CO" sz="3200" dirty="0">
                <a:latin typeface="Arial" panose="020B0604020202020204" pitchFamily="34" charset="0"/>
                <a:cs typeface="Arial" panose="020B0604020202020204" pitchFamily="34" charset="0"/>
              </a:rPr>
              <a:t>El proyecto educativo institucional (P.E.I) es un marco de referencia donde se plasman el querer y el hacer en la toma de decisiones compartidas de una institución, es la carta de navegación de la institución.</a:t>
            </a:r>
          </a:p>
          <a:p>
            <a:pPr algn="just"/>
            <a:r>
              <a:rPr lang="es-CO"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6472489"/>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idx="1"/>
          </p:nvPr>
        </p:nvSpPr>
        <p:spPr>
          <a:xfrm>
            <a:off x="1" y="1077218"/>
            <a:ext cx="9143999" cy="43720687"/>
          </a:xfrm>
          <a:prstGeom prst="rect">
            <a:avLst/>
          </a:prstGeom>
        </p:spPr>
        <p:txBody>
          <a:bodyPr vert="horz" wrap="square" lIns="0" tIns="0" rIns="0" bIns="0" rtlCol="0">
            <a:spAutoFit/>
          </a:bodyPr>
          <a:lstStyle/>
          <a:p>
            <a:pPr marL="184150" indent="0">
              <a:buNone/>
              <a:tabLst>
                <a:tab pos="355600" algn="l"/>
              </a:tabLst>
            </a:pPr>
            <a:endParaRPr lang="es-CO" sz="3200" spc="-15" dirty="0">
              <a:latin typeface="Arial" panose="020B0604020202020204" pitchFamily="34" charset="0"/>
              <a:cs typeface="Arial" panose="020B0604020202020204" pitchFamily="34" charset="0"/>
            </a:endParaRPr>
          </a:p>
          <a:p>
            <a:pPr marL="0" indent="0" algn="just">
              <a:buNone/>
            </a:pPr>
            <a:r>
              <a:rPr lang="es-CO" sz="3200" dirty="0">
                <a:latin typeface="Arial" panose="020B0604020202020204" pitchFamily="34" charset="0"/>
                <a:cs typeface="Arial" panose="020B0604020202020204" pitchFamily="34" charset="0"/>
              </a:rPr>
              <a:t>Los planes de aula son estrategias que son revisadas y evaluadas periódicamente, que sirven además para implementar medidas de ajuste y mejoramiento que a la vez sirven para desarrollar las competencias de los educando.</a:t>
            </a:r>
          </a:p>
          <a:p>
            <a:pPr marL="0" indent="0" algn="just">
              <a:buNone/>
            </a:pPr>
            <a:r>
              <a:rPr lang="es-CO" sz="3200" dirty="0">
                <a:latin typeface="Arial" panose="020B0604020202020204" pitchFamily="34" charset="0"/>
                <a:cs typeface="Arial" panose="020B0604020202020204" pitchFamily="34" charset="0"/>
              </a:rPr>
              <a:t>En cada guía de aprendizaje, se realizan adaptaciones, trabajos individuales y grupales que permiten el afianzamiento del aprendizaje de cada educando, contando con el apoyo del docente   como un acompañante en este proceso de enseñanza- aprendizaje. </a:t>
            </a:r>
          </a:p>
          <a:p>
            <a:pPr marL="184150" indent="0">
              <a:buNone/>
              <a:tabLst>
                <a:tab pos="355600" algn="l"/>
              </a:tabLst>
            </a:pPr>
            <a:endParaRPr lang="es-CO" sz="3200" spc="-15" dirty="0" smtClean="0">
              <a:latin typeface="Arial" panose="020B0604020202020204" pitchFamily="34" charset="0"/>
              <a:cs typeface="Arial" panose="020B0604020202020204" pitchFamily="34" charset="0"/>
            </a:endParaRPr>
          </a:p>
          <a:p>
            <a:pPr marL="184150" indent="0">
              <a:buNone/>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184150" indent="0">
              <a:buNone/>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sz="3200" dirty="0">
              <a:latin typeface="Arial" panose="020B0604020202020204" pitchFamily="34" charset="0"/>
              <a:cs typeface="Arial" panose="020B0604020202020204" pitchFamily="34" charset="0"/>
            </a:endParaRPr>
          </a:p>
          <a:p>
            <a:pPr marL="355600">
              <a:buFont typeface="Arial"/>
              <a:buChar char="•"/>
              <a:tabLst>
                <a:tab pos="355600" algn="l"/>
              </a:tabLst>
            </a:pPr>
            <a:r>
              <a:rPr sz="3200" spc="-10" dirty="0">
                <a:latin typeface="Arial" panose="020B0604020202020204" pitchFamily="34" charset="0"/>
                <a:cs typeface="Arial" panose="020B0604020202020204" pitchFamily="34" charset="0"/>
              </a:rPr>
              <a:t>Estudio </a:t>
            </a:r>
            <a:r>
              <a:rPr sz="3200" dirty="0">
                <a:latin typeface="Arial" panose="020B0604020202020204" pitchFamily="34" charset="0"/>
                <a:cs typeface="Arial" panose="020B0604020202020204" pitchFamily="34" charset="0"/>
              </a:rPr>
              <a:t>y </a:t>
            </a:r>
            <a:r>
              <a:rPr sz="3200" spc="-10" dirty="0">
                <a:latin typeface="Arial" panose="020B0604020202020204" pitchFamily="34" charset="0"/>
                <a:cs typeface="Arial" panose="020B0604020202020204" pitchFamily="34" charset="0"/>
              </a:rPr>
              <a:t>ajustes </a:t>
            </a:r>
            <a:r>
              <a:rPr sz="3200" dirty="0">
                <a:latin typeface="Arial" panose="020B0604020202020204" pitchFamily="34" charset="0"/>
                <a:cs typeface="Arial" panose="020B0604020202020204" pitchFamily="34" charset="0"/>
              </a:rPr>
              <a:t>al</a:t>
            </a:r>
            <a:r>
              <a:rPr sz="3200" spc="-90" dirty="0">
                <a:latin typeface="Arial" panose="020B0604020202020204" pitchFamily="34" charset="0"/>
                <a:cs typeface="Arial" panose="020B0604020202020204" pitchFamily="34" charset="0"/>
              </a:rPr>
              <a:t> </a:t>
            </a:r>
            <a:r>
              <a:rPr sz="3200" spc="-5" dirty="0">
                <a:latin typeface="Arial" panose="020B0604020202020204" pitchFamily="34" charset="0"/>
                <a:cs typeface="Arial" panose="020B0604020202020204" pitchFamily="34" charset="0"/>
              </a:rPr>
              <a:t>SIEE</a:t>
            </a:r>
            <a:endParaRPr sz="3200" dirty="0">
              <a:latin typeface="Arial" panose="020B0604020202020204" pitchFamily="34" charset="0"/>
              <a:cs typeface="Arial" panose="020B0604020202020204" pitchFamily="34" charset="0"/>
            </a:endParaRPr>
          </a:p>
        </p:txBody>
      </p:sp>
      <p:sp>
        <p:nvSpPr>
          <p:cNvPr id="6" name="Rectángulo 5"/>
          <p:cNvSpPr/>
          <p:nvPr/>
        </p:nvSpPr>
        <p:spPr>
          <a:xfrm>
            <a:off x="1" y="0"/>
            <a:ext cx="8991599" cy="1077218"/>
          </a:xfrm>
          <a:prstGeom prst="rect">
            <a:avLst/>
          </a:prstGeom>
        </p:spPr>
        <p:txBody>
          <a:bodyPr wrap="square">
            <a:spAutoFit/>
          </a:bodyPr>
          <a:lstStyle/>
          <a:p>
            <a:pPr algn="ctr"/>
            <a:r>
              <a:rPr lang="es-CO" sz="3200" b="1" dirty="0" smtClean="0">
                <a:solidFill>
                  <a:srgbClr val="00B050"/>
                </a:solidFill>
                <a:latin typeface="Arial" panose="020B0604020202020204" pitchFamily="34" charset="0"/>
                <a:cs typeface="Arial" panose="020B0604020202020204" pitchFamily="34" charset="0"/>
              </a:rPr>
              <a:t>PLANES DE CLASE Y EVALUACIÓN EN EL AULA.</a:t>
            </a:r>
            <a:endParaRPr lang="es-CO" sz="32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61177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idx="1"/>
          </p:nvPr>
        </p:nvSpPr>
        <p:spPr>
          <a:xfrm>
            <a:off x="1" y="1077218"/>
            <a:ext cx="9143999" cy="40761928"/>
          </a:xfrm>
          <a:prstGeom prst="rect">
            <a:avLst/>
          </a:prstGeom>
        </p:spPr>
        <p:txBody>
          <a:bodyPr vert="horz" wrap="square" lIns="0" tIns="0" rIns="0" bIns="0" rtlCol="0">
            <a:spAutoFit/>
          </a:bodyPr>
          <a:lstStyle/>
          <a:p>
            <a:pPr marL="184150" indent="0">
              <a:buNone/>
              <a:tabLst>
                <a:tab pos="355600" algn="l"/>
              </a:tabLst>
            </a:pPr>
            <a:endParaRPr lang="es-CO" sz="3200" spc="-15" dirty="0">
              <a:latin typeface="Arial" panose="020B0604020202020204" pitchFamily="34" charset="0"/>
              <a:cs typeface="Arial" panose="020B0604020202020204" pitchFamily="34" charset="0"/>
            </a:endParaRPr>
          </a:p>
          <a:p>
            <a:pPr marL="184150" indent="0">
              <a:buNone/>
              <a:tabLst>
                <a:tab pos="355600" algn="l"/>
              </a:tabLst>
            </a:pPr>
            <a:r>
              <a:rPr lang="es-CO" sz="3200" dirty="0"/>
              <a:t>En relación con el proceso de evaluación, podemos afirmar que es constante para lo cual se destinan espacios para la verificación del manejo de los saberes y que parten de la autonomía de cada docente; esto con el fin de identificar el nivel de manejo de las competencias básicas de cada educando</a:t>
            </a:r>
            <a:r>
              <a:rPr lang="es-CO" sz="3200" dirty="0" smtClean="0"/>
              <a:t>.</a:t>
            </a:r>
            <a:endParaRPr lang="es-CO" sz="3200" spc="-15" dirty="0" smtClean="0">
              <a:latin typeface="Arial" panose="020B0604020202020204" pitchFamily="34" charset="0"/>
              <a:cs typeface="Arial" panose="020B0604020202020204" pitchFamily="34" charset="0"/>
            </a:endParaRPr>
          </a:p>
          <a:p>
            <a:pPr marL="184150" indent="0">
              <a:buNone/>
              <a:tabLst>
                <a:tab pos="355600" algn="l"/>
              </a:tabLst>
            </a:pPr>
            <a:endParaRPr lang="es-CO" sz="3200" spc="-15" dirty="0">
              <a:latin typeface="Arial" panose="020B0604020202020204" pitchFamily="34" charset="0"/>
              <a:cs typeface="Arial" panose="020B0604020202020204" pitchFamily="34" charset="0"/>
            </a:endParaRPr>
          </a:p>
          <a:p>
            <a:pPr marL="184150" indent="0">
              <a:buNone/>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184150" indent="0">
              <a:buNone/>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sz="3200" dirty="0">
              <a:latin typeface="Arial" panose="020B0604020202020204" pitchFamily="34" charset="0"/>
              <a:cs typeface="Arial" panose="020B0604020202020204" pitchFamily="34" charset="0"/>
            </a:endParaRPr>
          </a:p>
          <a:p>
            <a:pPr marL="355600">
              <a:buFont typeface="Arial"/>
              <a:buChar char="•"/>
              <a:tabLst>
                <a:tab pos="355600" algn="l"/>
              </a:tabLst>
            </a:pPr>
            <a:r>
              <a:rPr sz="3200" spc="-10" dirty="0">
                <a:latin typeface="Arial" panose="020B0604020202020204" pitchFamily="34" charset="0"/>
                <a:cs typeface="Arial" panose="020B0604020202020204" pitchFamily="34" charset="0"/>
              </a:rPr>
              <a:t>Estudio </a:t>
            </a:r>
            <a:r>
              <a:rPr sz="3200" dirty="0">
                <a:latin typeface="Arial" panose="020B0604020202020204" pitchFamily="34" charset="0"/>
                <a:cs typeface="Arial" panose="020B0604020202020204" pitchFamily="34" charset="0"/>
              </a:rPr>
              <a:t>y </a:t>
            </a:r>
            <a:r>
              <a:rPr sz="3200" spc="-10" dirty="0">
                <a:latin typeface="Arial" panose="020B0604020202020204" pitchFamily="34" charset="0"/>
                <a:cs typeface="Arial" panose="020B0604020202020204" pitchFamily="34" charset="0"/>
              </a:rPr>
              <a:t>ajustes </a:t>
            </a:r>
            <a:r>
              <a:rPr sz="3200" dirty="0">
                <a:latin typeface="Arial" panose="020B0604020202020204" pitchFamily="34" charset="0"/>
                <a:cs typeface="Arial" panose="020B0604020202020204" pitchFamily="34" charset="0"/>
              </a:rPr>
              <a:t>al</a:t>
            </a:r>
            <a:r>
              <a:rPr sz="3200" spc="-90" dirty="0">
                <a:latin typeface="Arial" panose="020B0604020202020204" pitchFamily="34" charset="0"/>
                <a:cs typeface="Arial" panose="020B0604020202020204" pitchFamily="34" charset="0"/>
              </a:rPr>
              <a:t> </a:t>
            </a:r>
            <a:r>
              <a:rPr sz="3200" spc="-5" dirty="0">
                <a:latin typeface="Arial" panose="020B0604020202020204" pitchFamily="34" charset="0"/>
                <a:cs typeface="Arial" panose="020B0604020202020204" pitchFamily="34" charset="0"/>
              </a:rPr>
              <a:t>SIEE</a:t>
            </a:r>
            <a:endParaRP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9984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idx="1"/>
          </p:nvPr>
        </p:nvSpPr>
        <p:spPr>
          <a:xfrm>
            <a:off x="0" y="1229620"/>
            <a:ext cx="9144000" cy="43098096"/>
          </a:xfrm>
          <a:prstGeom prst="rect">
            <a:avLst/>
          </a:prstGeom>
        </p:spPr>
        <p:txBody>
          <a:bodyPr vert="horz" wrap="square" lIns="0" tIns="0" rIns="0" bIns="0" rtlCol="0">
            <a:spAutoFit/>
          </a:bodyPr>
          <a:lstStyle/>
          <a:p>
            <a:pPr marL="0" indent="0" algn="just">
              <a:buNone/>
            </a:pPr>
            <a:r>
              <a:rPr lang="es-CO" sz="3200" dirty="0">
                <a:latin typeface="Arial" panose="020B0604020202020204" pitchFamily="34" charset="0"/>
                <a:cs typeface="Arial" panose="020B0604020202020204" pitchFamily="34" charset="0"/>
              </a:rPr>
              <a:t>Al inicio del año escolar se entrega la carga académica a cada uno de los docentes en donde se indica la jornada y la asignación académica, la jornada escolar está definida de acuerdo al decreto 1850/2002 e igualmente la jornada laboral</a:t>
            </a:r>
            <a:r>
              <a:rPr lang="es-CO" sz="3200" dirty="0" smtClean="0">
                <a:latin typeface="Arial" panose="020B0604020202020204" pitchFamily="34" charset="0"/>
                <a:cs typeface="Arial" panose="020B0604020202020204" pitchFamily="34" charset="0"/>
              </a:rPr>
              <a:t>.</a:t>
            </a:r>
            <a:endParaRPr lang="es-CO" sz="3200" dirty="0">
              <a:latin typeface="Arial" panose="020B0604020202020204" pitchFamily="34" charset="0"/>
              <a:cs typeface="Arial" panose="020B0604020202020204" pitchFamily="34" charset="0"/>
            </a:endParaRPr>
          </a:p>
          <a:p>
            <a:pPr marL="0" indent="0" algn="just">
              <a:buNone/>
            </a:pPr>
            <a:r>
              <a:rPr lang="es-CO" sz="3200" dirty="0">
                <a:latin typeface="Arial" panose="020B0604020202020204" pitchFamily="34" charset="0"/>
                <a:cs typeface="Arial" panose="020B0604020202020204" pitchFamily="34" charset="0"/>
              </a:rPr>
              <a:t>La institución educativa  distribuye el tiempo curricular y extracurricular, el cual utiliza apropiadamente y efectivamente hace una evaluación y seguimiento del adecuado uso de los </a:t>
            </a:r>
            <a:r>
              <a:rPr lang="es-CO" sz="3200" dirty="0" smtClean="0">
                <a:latin typeface="Arial" panose="020B0604020202020204" pitchFamily="34" charset="0"/>
                <a:cs typeface="Arial" panose="020B0604020202020204" pitchFamily="34" charset="0"/>
              </a:rPr>
              <a:t>tiempos.</a:t>
            </a:r>
            <a:endParaRPr lang="es-CO" sz="3200" spc="-15" dirty="0">
              <a:latin typeface="Arial" panose="020B0604020202020204" pitchFamily="34" charset="0"/>
              <a:cs typeface="Arial" panose="020B0604020202020204" pitchFamily="34" charset="0"/>
            </a:endParaRPr>
          </a:p>
          <a:p>
            <a:pPr marL="184150" indent="0">
              <a:buNone/>
              <a:tabLst>
                <a:tab pos="355600" algn="l"/>
              </a:tabLst>
            </a:pPr>
            <a:endParaRPr lang="es-CO" sz="3200" spc="-15" dirty="0">
              <a:latin typeface="Arial" panose="020B0604020202020204" pitchFamily="34" charset="0"/>
              <a:cs typeface="Arial" panose="020B0604020202020204" pitchFamily="34" charset="0"/>
            </a:endParaRPr>
          </a:p>
          <a:p>
            <a:pPr marL="184150" indent="0">
              <a:buNone/>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184150" indent="0">
              <a:buNone/>
              <a:tabLst>
                <a:tab pos="355600" algn="l"/>
              </a:tabLst>
            </a:pPr>
            <a:endParaRPr lang="es-CO" sz="3200" spc="-15" dirty="0" smtClean="0">
              <a:latin typeface="Arial" panose="020B0604020202020204" pitchFamily="34" charset="0"/>
              <a:cs typeface="Arial" panose="020B0604020202020204" pitchFamily="34" charset="0"/>
            </a:endParaRPr>
          </a:p>
          <a:p>
            <a:pPr marL="184150" indent="0">
              <a:buNone/>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sz="3200" dirty="0">
              <a:latin typeface="Arial" panose="020B0604020202020204" pitchFamily="34" charset="0"/>
              <a:cs typeface="Arial" panose="020B0604020202020204" pitchFamily="34" charset="0"/>
            </a:endParaRPr>
          </a:p>
          <a:p>
            <a:pPr marL="355600">
              <a:buFont typeface="Arial"/>
              <a:buChar char="•"/>
              <a:tabLst>
                <a:tab pos="355600" algn="l"/>
              </a:tabLst>
            </a:pPr>
            <a:r>
              <a:rPr sz="3200" spc="-10" dirty="0">
                <a:latin typeface="Arial" panose="020B0604020202020204" pitchFamily="34" charset="0"/>
                <a:cs typeface="Arial" panose="020B0604020202020204" pitchFamily="34" charset="0"/>
              </a:rPr>
              <a:t>Estudio </a:t>
            </a:r>
            <a:r>
              <a:rPr sz="3200" dirty="0">
                <a:latin typeface="Arial" panose="020B0604020202020204" pitchFamily="34" charset="0"/>
                <a:cs typeface="Arial" panose="020B0604020202020204" pitchFamily="34" charset="0"/>
              </a:rPr>
              <a:t>y </a:t>
            </a:r>
            <a:r>
              <a:rPr sz="3200" spc="-10" dirty="0">
                <a:latin typeface="Arial" panose="020B0604020202020204" pitchFamily="34" charset="0"/>
                <a:cs typeface="Arial" panose="020B0604020202020204" pitchFamily="34" charset="0"/>
              </a:rPr>
              <a:t>ajustes </a:t>
            </a:r>
            <a:r>
              <a:rPr sz="3200" dirty="0">
                <a:latin typeface="Arial" panose="020B0604020202020204" pitchFamily="34" charset="0"/>
                <a:cs typeface="Arial" panose="020B0604020202020204" pitchFamily="34" charset="0"/>
              </a:rPr>
              <a:t>al</a:t>
            </a:r>
            <a:r>
              <a:rPr sz="3200" spc="-90" dirty="0">
                <a:latin typeface="Arial" panose="020B0604020202020204" pitchFamily="34" charset="0"/>
                <a:cs typeface="Arial" panose="020B0604020202020204" pitchFamily="34" charset="0"/>
              </a:rPr>
              <a:t> </a:t>
            </a:r>
            <a:r>
              <a:rPr sz="3200" spc="-5" dirty="0">
                <a:latin typeface="Arial" panose="020B0604020202020204" pitchFamily="34" charset="0"/>
                <a:cs typeface="Arial" panose="020B0604020202020204" pitchFamily="34" charset="0"/>
              </a:rPr>
              <a:t>SIEE</a:t>
            </a:r>
            <a:endParaRPr sz="3200" dirty="0">
              <a:latin typeface="Arial" panose="020B0604020202020204" pitchFamily="34" charset="0"/>
              <a:cs typeface="Arial" panose="020B0604020202020204" pitchFamily="34" charset="0"/>
            </a:endParaRPr>
          </a:p>
        </p:txBody>
      </p:sp>
      <p:sp>
        <p:nvSpPr>
          <p:cNvPr id="4" name="Rectángulo 3"/>
          <p:cNvSpPr/>
          <p:nvPr/>
        </p:nvSpPr>
        <p:spPr>
          <a:xfrm>
            <a:off x="1" y="152401"/>
            <a:ext cx="9143999" cy="1077218"/>
          </a:xfrm>
          <a:prstGeom prst="rect">
            <a:avLst/>
          </a:prstGeom>
        </p:spPr>
        <p:txBody>
          <a:bodyPr wrap="square">
            <a:spAutoFit/>
          </a:bodyPr>
          <a:lstStyle/>
          <a:p>
            <a:pPr algn="ctr"/>
            <a:r>
              <a:rPr lang="es-CO" sz="3200" b="1" dirty="0">
                <a:solidFill>
                  <a:srgbClr val="00B050"/>
                </a:solidFill>
                <a:latin typeface="Arial" panose="020B0604020202020204" pitchFamily="34" charset="0"/>
                <a:ea typeface="Calibri" panose="020F0502020204030204" pitchFamily="34" charset="0"/>
                <a:cs typeface="Arial" panose="020B0604020202020204" pitchFamily="34" charset="0"/>
              </a:rPr>
              <a:t>Tiempos para el aprendizaje, jornada escolar y laboral</a:t>
            </a:r>
            <a:endParaRPr lang="es-CO" sz="32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44150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idx="1"/>
          </p:nvPr>
        </p:nvSpPr>
        <p:spPr>
          <a:xfrm>
            <a:off x="0" y="685800"/>
            <a:ext cx="9144000" cy="41102534"/>
          </a:xfrm>
          <a:prstGeom prst="rect">
            <a:avLst/>
          </a:prstGeom>
        </p:spPr>
        <p:txBody>
          <a:bodyPr vert="horz" wrap="square" lIns="0" tIns="0" rIns="0" bIns="0" rtlCol="0">
            <a:spAutoFit/>
          </a:bodyPr>
          <a:lstStyle/>
          <a:p>
            <a:pPr marL="184150" indent="0" algn="just">
              <a:buNone/>
              <a:tabLst>
                <a:tab pos="355600" algn="l"/>
              </a:tabLst>
            </a:pPr>
            <a:r>
              <a:rPr lang="es-CO" sz="3200" dirty="0">
                <a:latin typeface="Arial" panose="020B0604020202020204" pitchFamily="34" charset="0"/>
                <a:cs typeface="Arial" panose="020B0604020202020204" pitchFamily="34" charset="0"/>
              </a:rPr>
              <a:t>La institución educativa da autonomía al docente para que oriente los temas en clase y a  los educandos que tengan ideas innovadoras se les da la oportunidad de expresarlas. Además, la institución promueve estrategias para fortalecer las prácticas de aula.</a:t>
            </a:r>
          </a:p>
          <a:p>
            <a:pPr marL="184150" indent="0" algn="just">
              <a:buNone/>
              <a:tabLst>
                <a:tab pos="355600" algn="l"/>
              </a:tabLst>
            </a:pPr>
            <a:r>
              <a:rPr lang="es-CO" sz="3200" b="1" dirty="0">
                <a:solidFill>
                  <a:srgbClr val="00B050"/>
                </a:solidFill>
                <a:latin typeface="Arial" panose="020B0604020202020204" pitchFamily="34" charset="0"/>
                <a:cs typeface="Arial" panose="020B0604020202020204" pitchFamily="34" charset="0"/>
              </a:rPr>
              <a:t>Evolución de matrícula, promoción y deserción. </a:t>
            </a:r>
          </a:p>
          <a:p>
            <a:pPr marL="184150" indent="0" algn="just">
              <a:buNone/>
              <a:tabLst>
                <a:tab pos="355600" algn="l"/>
              </a:tabLst>
            </a:pPr>
            <a:r>
              <a:rPr lang="es-CO" sz="3200" dirty="0">
                <a:latin typeface="Arial" panose="020B0604020202020204" pitchFamily="34" charset="0"/>
                <a:cs typeface="Arial" panose="020B0604020202020204" pitchFamily="34" charset="0"/>
              </a:rPr>
              <a:t>Se hace una actualización permanente del SIMAT, Existe proceso de matrícula ágil se elabora listado de estudiantes promocionados </a:t>
            </a:r>
            <a:r>
              <a:rPr lang="es-CO" sz="3200" dirty="0" smtClean="0">
                <a:latin typeface="Arial" panose="020B0604020202020204" pitchFamily="34" charset="0"/>
                <a:cs typeface="Arial" panose="020B0604020202020204" pitchFamily="34" charset="0"/>
              </a:rPr>
              <a:t>al</a:t>
            </a:r>
            <a:endParaRPr lang="es-CO" sz="3200" spc="-15" dirty="0">
              <a:latin typeface="Arial" panose="020B0604020202020204" pitchFamily="34" charset="0"/>
              <a:cs typeface="Arial" panose="020B0604020202020204" pitchFamily="34" charset="0"/>
            </a:endParaRPr>
          </a:p>
          <a:p>
            <a:pPr marL="184150" indent="0">
              <a:buNone/>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184150" indent="0">
              <a:buNone/>
              <a:tabLst>
                <a:tab pos="355600" algn="l"/>
              </a:tabLst>
            </a:pPr>
            <a:endParaRPr lang="es-CO" sz="3200" spc="-15" dirty="0" smtClean="0">
              <a:latin typeface="Arial" panose="020B0604020202020204" pitchFamily="34" charset="0"/>
              <a:cs typeface="Arial" panose="020B0604020202020204" pitchFamily="34" charset="0"/>
            </a:endParaRPr>
          </a:p>
          <a:p>
            <a:pPr marL="184150" indent="0">
              <a:buNone/>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sz="3200" dirty="0">
              <a:latin typeface="Arial" panose="020B0604020202020204" pitchFamily="34" charset="0"/>
              <a:cs typeface="Arial" panose="020B0604020202020204" pitchFamily="34" charset="0"/>
            </a:endParaRPr>
          </a:p>
          <a:p>
            <a:pPr marL="355600">
              <a:buFont typeface="Arial"/>
              <a:buChar char="•"/>
              <a:tabLst>
                <a:tab pos="355600" algn="l"/>
              </a:tabLst>
            </a:pPr>
            <a:r>
              <a:rPr sz="3200" spc="-10" dirty="0">
                <a:latin typeface="Arial" panose="020B0604020202020204" pitchFamily="34" charset="0"/>
                <a:cs typeface="Arial" panose="020B0604020202020204" pitchFamily="34" charset="0"/>
              </a:rPr>
              <a:t>Estudio </a:t>
            </a:r>
            <a:r>
              <a:rPr sz="3200" dirty="0">
                <a:latin typeface="Arial" panose="020B0604020202020204" pitchFamily="34" charset="0"/>
                <a:cs typeface="Arial" panose="020B0604020202020204" pitchFamily="34" charset="0"/>
              </a:rPr>
              <a:t>y </a:t>
            </a:r>
            <a:r>
              <a:rPr sz="3200" spc="-10" dirty="0">
                <a:latin typeface="Arial" panose="020B0604020202020204" pitchFamily="34" charset="0"/>
                <a:cs typeface="Arial" panose="020B0604020202020204" pitchFamily="34" charset="0"/>
              </a:rPr>
              <a:t>ajustes </a:t>
            </a:r>
            <a:r>
              <a:rPr sz="3200" dirty="0">
                <a:latin typeface="Arial" panose="020B0604020202020204" pitchFamily="34" charset="0"/>
                <a:cs typeface="Arial" panose="020B0604020202020204" pitchFamily="34" charset="0"/>
              </a:rPr>
              <a:t>al</a:t>
            </a:r>
            <a:r>
              <a:rPr sz="3200" spc="-90" dirty="0">
                <a:latin typeface="Arial" panose="020B0604020202020204" pitchFamily="34" charset="0"/>
                <a:cs typeface="Arial" panose="020B0604020202020204" pitchFamily="34" charset="0"/>
              </a:rPr>
              <a:t> </a:t>
            </a:r>
            <a:r>
              <a:rPr sz="3200" spc="-5" dirty="0">
                <a:latin typeface="Arial" panose="020B0604020202020204" pitchFamily="34" charset="0"/>
                <a:cs typeface="Arial" panose="020B0604020202020204" pitchFamily="34" charset="0"/>
              </a:rPr>
              <a:t>SIEE</a:t>
            </a:r>
            <a:endParaRPr sz="3200" dirty="0">
              <a:latin typeface="Arial" panose="020B0604020202020204" pitchFamily="34" charset="0"/>
              <a:cs typeface="Arial" panose="020B0604020202020204" pitchFamily="34" charset="0"/>
            </a:endParaRPr>
          </a:p>
        </p:txBody>
      </p:sp>
      <p:sp>
        <p:nvSpPr>
          <p:cNvPr id="4" name="Rectángulo 3"/>
          <p:cNvSpPr/>
          <p:nvPr/>
        </p:nvSpPr>
        <p:spPr>
          <a:xfrm>
            <a:off x="76200" y="0"/>
            <a:ext cx="9067800" cy="1077218"/>
          </a:xfrm>
          <a:prstGeom prst="rect">
            <a:avLst/>
          </a:prstGeom>
        </p:spPr>
        <p:txBody>
          <a:bodyPr wrap="square">
            <a:spAutoFit/>
          </a:bodyPr>
          <a:lstStyle/>
          <a:p>
            <a:pPr algn="ctr"/>
            <a:r>
              <a:rPr lang="es-CO" sz="3200" b="1" dirty="0" smtClean="0">
                <a:solidFill>
                  <a:srgbClr val="00B050"/>
                </a:solidFill>
                <a:latin typeface="Arial" panose="020B0604020202020204" pitchFamily="34" charset="0"/>
                <a:cs typeface="Arial" panose="020B0604020202020204" pitchFamily="34" charset="0"/>
              </a:rPr>
              <a:t>Relación </a:t>
            </a:r>
            <a:r>
              <a:rPr lang="es-CO" sz="3200" b="1" dirty="0">
                <a:solidFill>
                  <a:srgbClr val="00B050"/>
                </a:solidFill>
                <a:latin typeface="Arial" panose="020B0604020202020204" pitchFamily="34" charset="0"/>
                <a:cs typeface="Arial" panose="020B0604020202020204" pitchFamily="34" charset="0"/>
              </a:rPr>
              <a:t>de los docentes con los estudiantes. </a:t>
            </a:r>
          </a:p>
          <a:p>
            <a:pPr algn="ctr"/>
            <a:endParaRPr lang="es-CO" sz="32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53015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idx="1"/>
          </p:nvPr>
        </p:nvSpPr>
        <p:spPr>
          <a:xfrm>
            <a:off x="0" y="685800"/>
            <a:ext cx="9144000" cy="41956101"/>
          </a:xfrm>
          <a:prstGeom prst="rect">
            <a:avLst/>
          </a:prstGeom>
        </p:spPr>
        <p:txBody>
          <a:bodyPr vert="horz" wrap="square" lIns="0" tIns="0" rIns="0" bIns="0" rtlCol="0">
            <a:spAutoFit/>
          </a:bodyPr>
          <a:lstStyle/>
          <a:p>
            <a:pPr marL="184150" indent="0" algn="just">
              <a:buNone/>
              <a:tabLst>
                <a:tab pos="355600" algn="l"/>
              </a:tabLst>
            </a:pPr>
            <a:r>
              <a:rPr lang="es-CO" sz="3200" dirty="0" smtClean="0">
                <a:latin typeface="Arial" panose="020B0604020202020204" pitchFamily="34" charset="0"/>
                <a:cs typeface="Arial" panose="020B0604020202020204" pitchFamily="34" charset="0"/>
              </a:rPr>
              <a:t>igual </a:t>
            </a:r>
            <a:r>
              <a:rPr lang="es-CO" sz="3200" dirty="0">
                <a:latin typeface="Arial" panose="020B0604020202020204" pitchFamily="34" charset="0"/>
                <a:cs typeface="Arial" panose="020B0604020202020204" pitchFamily="34" charset="0"/>
              </a:rPr>
              <a:t>que desertores, se lleva un registro de matrículas de los estudiantes de cada una de las sedes de la Institución Educativa</a:t>
            </a:r>
            <a:r>
              <a:rPr lang="es-CO" sz="3200" dirty="0" smtClean="0">
                <a:latin typeface="Arial" panose="020B0604020202020204" pitchFamily="34" charset="0"/>
                <a:cs typeface="Arial" panose="020B0604020202020204" pitchFamily="34" charset="0"/>
              </a:rPr>
              <a:t>.</a:t>
            </a:r>
          </a:p>
          <a:p>
            <a:pPr marL="184150" indent="0" algn="just">
              <a:buNone/>
              <a:tabLst>
                <a:tab pos="355600" algn="l"/>
              </a:tabLst>
            </a:pPr>
            <a:endParaRPr lang="es-CO" sz="3200" dirty="0">
              <a:latin typeface="Arial" panose="020B0604020202020204" pitchFamily="34" charset="0"/>
              <a:cs typeface="Arial" panose="020B0604020202020204" pitchFamily="34" charset="0"/>
            </a:endParaRPr>
          </a:p>
          <a:p>
            <a:pPr marL="184150" indent="0" algn="just">
              <a:buNone/>
              <a:tabLst>
                <a:tab pos="355600" algn="l"/>
              </a:tabLst>
            </a:pPr>
            <a:r>
              <a:rPr lang="es-CO" sz="3200" dirty="0">
                <a:latin typeface="Arial" panose="020B0604020202020204" pitchFamily="34" charset="0"/>
                <a:cs typeface="Arial" panose="020B0604020202020204" pitchFamily="34" charset="0"/>
              </a:rPr>
              <a:t>Para el inicio del proceso de matrícula se coloca cartelera informativa del cronograma, indicando las fechas y requisitos</a:t>
            </a:r>
            <a:r>
              <a:rPr lang="es-CO" sz="3200" dirty="0" smtClean="0">
                <a:latin typeface="Arial" panose="020B0604020202020204" pitchFamily="34" charset="0"/>
                <a:cs typeface="Arial" panose="020B0604020202020204" pitchFamily="34" charset="0"/>
              </a:rPr>
              <a:t>.</a:t>
            </a:r>
          </a:p>
          <a:p>
            <a:pPr marL="184150" indent="0" algn="just">
              <a:buNone/>
              <a:tabLst>
                <a:tab pos="355600" algn="l"/>
              </a:tabLst>
            </a:pPr>
            <a:endParaRPr lang="es-CO" sz="3200" dirty="0">
              <a:latin typeface="Arial" panose="020B0604020202020204" pitchFamily="34" charset="0"/>
              <a:cs typeface="Arial" panose="020B0604020202020204" pitchFamily="34" charset="0"/>
            </a:endParaRPr>
          </a:p>
          <a:p>
            <a:pPr marL="184150" indent="0" algn="just">
              <a:buNone/>
              <a:tabLst>
                <a:tab pos="355600" algn="l"/>
              </a:tabLst>
            </a:pPr>
            <a:r>
              <a:rPr lang="es-CO" sz="3200" b="1" dirty="0">
                <a:solidFill>
                  <a:srgbClr val="00B050"/>
                </a:solidFill>
                <a:latin typeface="Arial" panose="020B0604020202020204" pitchFamily="34" charset="0"/>
                <a:cs typeface="Arial" panose="020B0604020202020204" pitchFamily="34" charset="0"/>
              </a:rPr>
              <a:t>Seguimiento a la asistencia </a:t>
            </a:r>
          </a:p>
          <a:p>
            <a:pPr marL="184150" indent="0" algn="just">
              <a:buNone/>
              <a:tabLst>
                <a:tab pos="355600" algn="l"/>
              </a:tabLst>
            </a:pPr>
            <a:r>
              <a:rPr lang="es-CO" sz="3200" dirty="0">
                <a:latin typeface="Arial" panose="020B0604020202020204" pitchFamily="34" charset="0"/>
                <a:cs typeface="Arial" panose="020B0604020202020204" pitchFamily="34" charset="0"/>
              </a:rPr>
              <a:t>A los estudiantes se les realiza un seguimiento de asistencia diario, para </a:t>
            </a:r>
            <a:r>
              <a:rPr lang="es-CO" sz="3200" dirty="0" smtClean="0">
                <a:latin typeface="Arial" panose="020B0604020202020204" pitchFamily="34" charset="0"/>
                <a:cs typeface="Arial" panose="020B0604020202020204" pitchFamily="34" charset="0"/>
              </a:rPr>
              <a:t>identificar</a:t>
            </a:r>
            <a:endParaRPr lang="es-CO" sz="3200" dirty="0">
              <a:latin typeface="Arial" panose="020B0604020202020204" pitchFamily="34" charset="0"/>
              <a:cs typeface="Arial" panose="020B0604020202020204" pitchFamily="34" charset="0"/>
            </a:endParaRPr>
          </a:p>
          <a:p>
            <a:pPr marL="184150" indent="0">
              <a:buNone/>
              <a:tabLst>
                <a:tab pos="355600" algn="l"/>
              </a:tabLst>
            </a:pPr>
            <a:endParaRPr lang="es-CO" sz="3200" spc="-15" dirty="0">
              <a:latin typeface="Arial" panose="020B0604020202020204" pitchFamily="34" charset="0"/>
              <a:cs typeface="Arial" panose="020B0604020202020204" pitchFamily="34" charset="0"/>
            </a:endParaRPr>
          </a:p>
          <a:p>
            <a:pPr marL="184150" indent="0">
              <a:buNone/>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184150" indent="0">
              <a:buNone/>
              <a:tabLst>
                <a:tab pos="355600" algn="l"/>
              </a:tabLst>
            </a:pPr>
            <a:endParaRPr lang="es-CO" sz="3200" spc="-15" dirty="0" smtClean="0">
              <a:latin typeface="Arial" panose="020B0604020202020204" pitchFamily="34" charset="0"/>
              <a:cs typeface="Arial" panose="020B0604020202020204" pitchFamily="34" charset="0"/>
            </a:endParaRPr>
          </a:p>
          <a:p>
            <a:pPr marL="184150" indent="0">
              <a:buNone/>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sz="3200" dirty="0">
              <a:latin typeface="Arial" panose="020B0604020202020204" pitchFamily="34" charset="0"/>
              <a:cs typeface="Arial" panose="020B0604020202020204" pitchFamily="34" charset="0"/>
            </a:endParaRPr>
          </a:p>
          <a:p>
            <a:pPr marL="355600">
              <a:buFont typeface="Arial"/>
              <a:buChar char="•"/>
              <a:tabLst>
                <a:tab pos="355600" algn="l"/>
              </a:tabLst>
            </a:pPr>
            <a:r>
              <a:rPr sz="3200" spc="-10" dirty="0">
                <a:latin typeface="Arial" panose="020B0604020202020204" pitchFamily="34" charset="0"/>
                <a:cs typeface="Arial" panose="020B0604020202020204" pitchFamily="34" charset="0"/>
              </a:rPr>
              <a:t>Estudio </a:t>
            </a:r>
            <a:r>
              <a:rPr sz="3200" dirty="0">
                <a:latin typeface="Arial" panose="020B0604020202020204" pitchFamily="34" charset="0"/>
                <a:cs typeface="Arial" panose="020B0604020202020204" pitchFamily="34" charset="0"/>
              </a:rPr>
              <a:t>y </a:t>
            </a:r>
            <a:r>
              <a:rPr sz="3200" spc="-10" dirty="0">
                <a:latin typeface="Arial" panose="020B0604020202020204" pitchFamily="34" charset="0"/>
                <a:cs typeface="Arial" panose="020B0604020202020204" pitchFamily="34" charset="0"/>
              </a:rPr>
              <a:t>ajustes </a:t>
            </a:r>
            <a:r>
              <a:rPr sz="3200" dirty="0">
                <a:latin typeface="Arial" panose="020B0604020202020204" pitchFamily="34" charset="0"/>
                <a:cs typeface="Arial" panose="020B0604020202020204" pitchFamily="34" charset="0"/>
              </a:rPr>
              <a:t>al</a:t>
            </a:r>
            <a:r>
              <a:rPr sz="3200" spc="-90" dirty="0">
                <a:latin typeface="Arial" panose="020B0604020202020204" pitchFamily="34" charset="0"/>
                <a:cs typeface="Arial" panose="020B0604020202020204" pitchFamily="34" charset="0"/>
              </a:rPr>
              <a:t> </a:t>
            </a:r>
            <a:r>
              <a:rPr sz="3200" spc="-5" dirty="0">
                <a:latin typeface="Arial" panose="020B0604020202020204" pitchFamily="34" charset="0"/>
                <a:cs typeface="Arial" panose="020B0604020202020204" pitchFamily="34" charset="0"/>
              </a:rPr>
              <a:t>SIEE</a:t>
            </a:r>
            <a:endParaRP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2975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idx="1"/>
          </p:nvPr>
        </p:nvSpPr>
        <p:spPr>
          <a:xfrm>
            <a:off x="0" y="685800"/>
            <a:ext cx="9144000" cy="40761928"/>
          </a:xfrm>
          <a:prstGeom prst="rect">
            <a:avLst/>
          </a:prstGeom>
        </p:spPr>
        <p:txBody>
          <a:bodyPr vert="horz" wrap="square" lIns="0" tIns="0" rIns="0" bIns="0" rtlCol="0">
            <a:spAutoFit/>
          </a:bodyPr>
          <a:lstStyle/>
          <a:p>
            <a:pPr marL="184150" indent="0" algn="just">
              <a:buNone/>
              <a:tabLst>
                <a:tab pos="355600" algn="l"/>
              </a:tabLst>
            </a:pPr>
            <a:r>
              <a:rPr lang="es-CO" sz="3200" dirty="0" smtClean="0">
                <a:latin typeface="Arial" panose="020B0604020202020204" pitchFamily="34" charset="0"/>
                <a:cs typeface="Arial" panose="020B0604020202020204" pitchFamily="34" charset="0"/>
              </a:rPr>
              <a:t>constantemente </a:t>
            </a:r>
            <a:r>
              <a:rPr lang="es-CO" sz="3200" dirty="0">
                <a:latin typeface="Arial" panose="020B0604020202020204" pitchFamily="34" charset="0"/>
                <a:cs typeface="Arial" panose="020B0604020202020204" pitchFamily="34" charset="0"/>
              </a:rPr>
              <a:t>que dificultades presentan en relación con la regularidad o frecuencia para acudir a clases. Con base en este registro se hace un llamado a los acudientes, para </a:t>
            </a:r>
            <a:r>
              <a:rPr lang="es-CO" sz="3200" dirty="0" smtClean="0">
                <a:latin typeface="Arial" panose="020B0604020202020204" pitchFamily="34" charset="0"/>
                <a:cs typeface="Arial" panose="020B0604020202020204" pitchFamily="34" charset="0"/>
              </a:rPr>
              <a:t>buscar mecanismos </a:t>
            </a:r>
            <a:r>
              <a:rPr lang="es-CO" sz="3200" dirty="0">
                <a:latin typeface="Arial" panose="020B0604020202020204" pitchFamily="34" charset="0"/>
                <a:cs typeface="Arial" panose="020B0604020202020204" pitchFamily="34" charset="0"/>
              </a:rPr>
              <a:t>de regreso a sus actividades pedagógicas diarias. Se debe tener en cuenta que la población es eminentemente rural.</a:t>
            </a:r>
          </a:p>
          <a:p>
            <a:pPr marL="184150" indent="0" algn="just">
              <a:buNone/>
              <a:tabLst>
                <a:tab pos="355600" algn="l"/>
              </a:tabLst>
            </a:pPr>
            <a:r>
              <a:rPr lang="es-CO" sz="3200" dirty="0" smtClean="0">
                <a:latin typeface="Arial" panose="020B0604020202020204" pitchFamily="34" charset="0"/>
                <a:cs typeface="Arial" panose="020B0604020202020204" pitchFamily="34" charset="0"/>
              </a:rPr>
              <a:t> </a:t>
            </a:r>
            <a:endParaRPr lang="es-CO" sz="3200" dirty="0">
              <a:latin typeface="Arial" panose="020B0604020202020204" pitchFamily="34" charset="0"/>
              <a:cs typeface="Arial" panose="020B0604020202020204" pitchFamily="34" charset="0"/>
            </a:endParaRPr>
          </a:p>
          <a:p>
            <a:pPr marL="184150" indent="0" algn="just">
              <a:buNone/>
              <a:tabLst>
                <a:tab pos="355600" algn="l"/>
              </a:tabLst>
            </a:pPr>
            <a:endParaRPr lang="es-CO" sz="3200" dirty="0">
              <a:latin typeface="Arial" panose="020B0604020202020204" pitchFamily="34" charset="0"/>
              <a:cs typeface="Arial" panose="020B0604020202020204" pitchFamily="34" charset="0"/>
            </a:endParaRPr>
          </a:p>
          <a:p>
            <a:pPr marL="184150" indent="0">
              <a:buNone/>
              <a:tabLst>
                <a:tab pos="355600" algn="l"/>
              </a:tabLst>
            </a:pPr>
            <a:endParaRPr lang="es-CO" sz="3200" spc="-15" dirty="0">
              <a:latin typeface="Arial" panose="020B0604020202020204" pitchFamily="34" charset="0"/>
              <a:cs typeface="Arial" panose="020B0604020202020204" pitchFamily="34" charset="0"/>
            </a:endParaRPr>
          </a:p>
          <a:p>
            <a:pPr marL="184150" indent="0">
              <a:buNone/>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184150" indent="0">
              <a:buNone/>
              <a:tabLst>
                <a:tab pos="355600" algn="l"/>
              </a:tabLst>
            </a:pPr>
            <a:endParaRPr lang="es-CO" sz="3200" spc="-15" dirty="0" smtClean="0">
              <a:latin typeface="Arial" panose="020B0604020202020204" pitchFamily="34" charset="0"/>
              <a:cs typeface="Arial" panose="020B0604020202020204" pitchFamily="34" charset="0"/>
            </a:endParaRPr>
          </a:p>
          <a:p>
            <a:pPr marL="184150" indent="0">
              <a:buNone/>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sz="3200" dirty="0">
              <a:latin typeface="Arial" panose="020B0604020202020204" pitchFamily="34" charset="0"/>
              <a:cs typeface="Arial" panose="020B0604020202020204" pitchFamily="34" charset="0"/>
            </a:endParaRPr>
          </a:p>
          <a:p>
            <a:pPr marL="355600">
              <a:buFont typeface="Arial"/>
              <a:buChar char="•"/>
              <a:tabLst>
                <a:tab pos="355600" algn="l"/>
              </a:tabLst>
            </a:pPr>
            <a:r>
              <a:rPr sz="3200" spc="-10" dirty="0">
                <a:latin typeface="Arial" panose="020B0604020202020204" pitchFamily="34" charset="0"/>
                <a:cs typeface="Arial" panose="020B0604020202020204" pitchFamily="34" charset="0"/>
              </a:rPr>
              <a:t>Estudio </a:t>
            </a:r>
            <a:r>
              <a:rPr sz="3200" dirty="0">
                <a:latin typeface="Arial" panose="020B0604020202020204" pitchFamily="34" charset="0"/>
                <a:cs typeface="Arial" panose="020B0604020202020204" pitchFamily="34" charset="0"/>
              </a:rPr>
              <a:t>y </a:t>
            </a:r>
            <a:r>
              <a:rPr sz="3200" spc="-10" dirty="0">
                <a:latin typeface="Arial" panose="020B0604020202020204" pitchFamily="34" charset="0"/>
                <a:cs typeface="Arial" panose="020B0604020202020204" pitchFamily="34" charset="0"/>
              </a:rPr>
              <a:t>ajustes </a:t>
            </a:r>
            <a:r>
              <a:rPr sz="3200" dirty="0">
                <a:latin typeface="Arial" panose="020B0604020202020204" pitchFamily="34" charset="0"/>
                <a:cs typeface="Arial" panose="020B0604020202020204" pitchFamily="34" charset="0"/>
              </a:rPr>
              <a:t>al</a:t>
            </a:r>
            <a:r>
              <a:rPr sz="3200" spc="-90" dirty="0">
                <a:latin typeface="Arial" panose="020B0604020202020204" pitchFamily="34" charset="0"/>
                <a:cs typeface="Arial" panose="020B0604020202020204" pitchFamily="34" charset="0"/>
              </a:rPr>
              <a:t> </a:t>
            </a:r>
            <a:r>
              <a:rPr sz="3200" spc="-5" dirty="0">
                <a:latin typeface="Arial" panose="020B0604020202020204" pitchFamily="34" charset="0"/>
                <a:cs typeface="Arial" panose="020B0604020202020204" pitchFamily="34" charset="0"/>
              </a:rPr>
              <a:t>SIEE</a:t>
            </a:r>
            <a:endParaRP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10366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idx="1"/>
          </p:nvPr>
        </p:nvSpPr>
        <p:spPr>
          <a:xfrm>
            <a:off x="0" y="685800"/>
            <a:ext cx="9144000" cy="43388288"/>
          </a:xfrm>
          <a:prstGeom prst="rect">
            <a:avLst/>
          </a:prstGeom>
        </p:spPr>
        <p:txBody>
          <a:bodyPr vert="horz" wrap="square" lIns="0" tIns="0" rIns="0" bIns="0" rtlCol="0">
            <a:spAutoFit/>
          </a:bodyPr>
          <a:lstStyle/>
          <a:p>
            <a:pPr marL="184150" indent="0" algn="just">
              <a:buNone/>
              <a:tabLst>
                <a:tab pos="355600" algn="l"/>
              </a:tabLst>
            </a:pPr>
            <a:r>
              <a:rPr lang="es-CO" sz="3200" dirty="0" smtClean="0">
                <a:solidFill>
                  <a:srgbClr val="00B050"/>
                </a:solidFill>
                <a:latin typeface="Arial" panose="020B0604020202020204" pitchFamily="34" charset="0"/>
                <a:cs typeface="Arial" panose="020B0604020202020204" pitchFamily="34" charset="0"/>
              </a:rPr>
              <a:t> </a:t>
            </a:r>
            <a:r>
              <a:rPr lang="es-CO" sz="3200" b="1" dirty="0">
                <a:solidFill>
                  <a:srgbClr val="00B050"/>
                </a:solidFill>
                <a:latin typeface="Arial" panose="020B0604020202020204" pitchFamily="34" charset="0"/>
                <a:cs typeface="Arial" panose="020B0604020202020204" pitchFamily="34" charset="0"/>
              </a:rPr>
              <a:t>Actividades de nivelación y de apoyo con base al informe del comité de evaluación y promoción que se elaboran en cada periodo, se realizan actividades de nivelación.</a:t>
            </a:r>
          </a:p>
          <a:p>
            <a:pPr marL="184150" indent="0" algn="just">
              <a:buNone/>
              <a:tabLst>
                <a:tab pos="355600" algn="l"/>
              </a:tabLst>
            </a:pPr>
            <a:r>
              <a:rPr lang="es-CO" sz="3200" dirty="0">
                <a:latin typeface="Arial" panose="020B0604020202020204" pitchFamily="34" charset="0"/>
                <a:cs typeface="Arial" panose="020B0604020202020204" pitchFamily="34" charset="0"/>
              </a:rPr>
              <a:t>Con base al informe del comité de evaluación y promoción se elaboran actividades de nivelación. Los docentes elaboran planes de mejoramiento por áreas para los diferentes grados teniendo en cuenta los resultados de pruebas saber.</a:t>
            </a:r>
          </a:p>
          <a:p>
            <a:pPr marL="184150" indent="0" algn="just">
              <a:buNone/>
              <a:tabLst>
                <a:tab pos="355600" algn="l"/>
              </a:tabLst>
            </a:pPr>
            <a:r>
              <a:rPr lang="es-CO" sz="3200" b="1" dirty="0">
                <a:solidFill>
                  <a:srgbClr val="00B050"/>
                </a:solidFill>
                <a:latin typeface="Arial" panose="020B0604020202020204" pitchFamily="34" charset="0"/>
                <a:cs typeface="Arial" panose="020B0604020202020204" pitchFamily="34" charset="0"/>
              </a:rPr>
              <a:t>Aplicación de la promoción </a:t>
            </a:r>
            <a:r>
              <a:rPr lang="es-CO" sz="3200" b="1" dirty="0" smtClean="0">
                <a:solidFill>
                  <a:srgbClr val="00B050"/>
                </a:solidFill>
                <a:latin typeface="Arial" panose="020B0604020202020204" pitchFamily="34" charset="0"/>
                <a:cs typeface="Arial" panose="020B0604020202020204" pitchFamily="34" charset="0"/>
              </a:rPr>
              <a:t>anticipada</a:t>
            </a:r>
          </a:p>
          <a:p>
            <a:pPr marL="184150" indent="0" algn="just">
              <a:buNone/>
              <a:tabLst>
                <a:tab pos="355600" algn="l"/>
              </a:tabLst>
            </a:pPr>
            <a:r>
              <a:rPr lang="es-CO" sz="3200" dirty="0">
                <a:latin typeface="Arial" panose="020B0604020202020204" pitchFamily="34" charset="0"/>
                <a:cs typeface="Arial" panose="020B0604020202020204" pitchFamily="34" charset="0"/>
              </a:rPr>
              <a:t>No se realizó promoción anticipada.</a:t>
            </a:r>
          </a:p>
          <a:p>
            <a:pPr marL="184150" indent="0" algn="just">
              <a:buNone/>
              <a:tabLst>
                <a:tab pos="355600" algn="l"/>
              </a:tabLst>
            </a:pPr>
            <a:endParaRPr lang="es-CO" sz="3200" b="1" dirty="0">
              <a:solidFill>
                <a:srgbClr val="00B050"/>
              </a:solidFill>
              <a:latin typeface="Arial" panose="020B0604020202020204" pitchFamily="34" charset="0"/>
              <a:cs typeface="Arial" panose="020B0604020202020204" pitchFamily="34" charset="0"/>
            </a:endParaRPr>
          </a:p>
          <a:p>
            <a:pPr marL="184150" indent="0" algn="just">
              <a:buNone/>
              <a:tabLst>
                <a:tab pos="355600" algn="l"/>
              </a:tabLst>
            </a:pPr>
            <a:endParaRPr lang="es-CO" sz="3200" dirty="0">
              <a:latin typeface="Arial" panose="020B0604020202020204" pitchFamily="34" charset="0"/>
              <a:cs typeface="Arial" panose="020B0604020202020204" pitchFamily="34" charset="0"/>
            </a:endParaRPr>
          </a:p>
          <a:p>
            <a:pPr marL="184150" indent="0" algn="just">
              <a:buNone/>
              <a:tabLst>
                <a:tab pos="355600" algn="l"/>
              </a:tabLst>
            </a:pPr>
            <a:endParaRPr lang="es-CO" sz="3200" dirty="0">
              <a:latin typeface="Arial" panose="020B0604020202020204" pitchFamily="34" charset="0"/>
              <a:cs typeface="Arial" panose="020B0604020202020204" pitchFamily="34" charset="0"/>
            </a:endParaRPr>
          </a:p>
          <a:p>
            <a:pPr marL="184150" indent="0">
              <a:buNone/>
              <a:tabLst>
                <a:tab pos="355600" algn="l"/>
              </a:tabLst>
            </a:pPr>
            <a:endParaRPr lang="es-CO" sz="3200" spc="-15" dirty="0">
              <a:latin typeface="Arial" panose="020B0604020202020204" pitchFamily="34" charset="0"/>
              <a:cs typeface="Arial" panose="020B0604020202020204" pitchFamily="34" charset="0"/>
            </a:endParaRPr>
          </a:p>
          <a:p>
            <a:pPr marL="184150" indent="0">
              <a:buNone/>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184150" indent="0">
              <a:buNone/>
              <a:tabLst>
                <a:tab pos="355600" algn="l"/>
              </a:tabLst>
            </a:pPr>
            <a:endParaRPr lang="es-CO" sz="3200" spc="-15" dirty="0" smtClean="0">
              <a:latin typeface="Arial" panose="020B0604020202020204" pitchFamily="34" charset="0"/>
              <a:cs typeface="Arial" panose="020B0604020202020204" pitchFamily="34" charset="0"/>
            </a:endParaRPr>
          </a:p>
          <a:p>
            <a:pPr marL="184150" indent="0">
              <a:buNone/>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sz="3200" dirty="0">
              <a:latin typeface="Arial" panose="020B0604020202020204" pitchFamily="34" charset="0"/>
              <a:cs typeface="Arial" panose="020B0604020202020204" pitchFamily="34" charset="0"/>
            </a:endParaRPr>
          </a:p>
          <a:p>
            <a:pPr marL="355600">
              <a:buFont typeface="Arial"/>
              <a:buChar char="•"/>
              <a:tabLst>
                <a:tab pos="355600" algn="l"/>
              </a:tabLst>
            </a:pPr>
            <a:r>
              <a:rPr sz="3200" spc="-10" dirty="0">
                <a:latin typeface="Arial" panose="020B0604020202020204" pitchFamily="34" charset="0"/>
                <a:cs typeface="Arial" panose="020B0604020202020204" pitchFamily="34" charset="0"/>
              </a:rPr>
              <a:t>Estudio </a:t>
            </a:r>
            <a:r>
              <a:rPr sz="3200" dirty="0">
                <a:latin typeface="Arial" panose="020B0604020202020204" pitchFamily="34" charset="0"/>
                <a:cs typeface="Arial" panose="020B0604020202020204" pitchFamily="34" charset="0"/>
              </a:rPr>
              <a:t>y </a:t>
            </a:r>
            <a:r>
              <a:rPr sz="3200" spc="-10" dirty="0">
                <a:latin typeface="Arial" panose="020B0604020202020204" pitchFamily="34" charset="0"/>
                <a:cs typeface="Arial" panose="020B0604020202020204" pitchFamily="34" charset="0"/>
              </a:rPr>
              <a:t>ajustes </a:t>
            </a:r>
            <a:r>
              <a:rPr sz="3200" dirty="0">
                <a:latin typeface="Arial" panose="020B0604020202020204" pitchFamily="34" charset="0"/>
                <a:cs typeface="Arial" panose="020B0604020202020204" pitchFamily="34" charset="0"/>
              </a:rPr>
              <a:t>al</a:t>
            </a:r>
            <a:r>
              <a:rPr sz="3200" spc="-90" dirty="0">
                <a:latin typeface="Arial" panose="020B0604020202020204" pitchFamily="34" charset="0"/>
                <a:cs typeface="Arial" panose="020B0604020202020204" pitchFamily="34" charset="0"/>
              </a:rPr>
              <a:t> </a:t>
            </a:r>
            <a:r>
              <a:rPr sz="3200" spc="-5" dirty="0">
                <a:latin typeface="Arial" panose="020B0604020202020204" pitchFamily="34" charset="0"/>
                <a:cs typeface="Arial" panose="020B0604020202020204" pitchFamily="34" charset="0"/>
              </a:rPr>
              <a:t>SIEE</a:t>
            </a:r>
            <a:endParaRP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58698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idx="1"/>
          </p:nvPr>
        </p:nvSpPr>
        <p:spPr>
          <a:xfrm>
            <a:off x="0" y="685800"/>
            <a:ext cx="9144000" cy="42296707"/>
          </a:xfrm>
          <a:prstGeom prst="rect">
            <a:avLst/>
          </a:prstGeom>
        </p:spPr>
        <p:txBody>
          <a:bodyPr vert="horz" wrap="square" lIns="0" tIns="0" rIns="0" bIns="0" rtlCol="0">
            <a:spAutoFit/>
          </a:bodyPr>
          <a:lstStyle/>
          <a:p>
            <a:pPr marL="184150" indent="0" algn="just">
              <a:buNone/>
              <a:tabLst>
                <a:tab pos="355600" algn="l"/>
              </a:tabLst>
            </a:pPr>
            <a:r>
              <a:rPr lang="es-CO" sz="3200" dirty="0" smtClean="0">
                <a:solidFill>
                  <a:srgbClr val="00B050"/>
                </a:solidFill>
                <a:latin typeface="Arial" panose="020B0604020202020204" pitchFamily="34" charset="0"/>
                <a:cs typeface="Arial" panose="020B0604020202020204" pitchFamily="34" charset="0"/>
              </a:rPr>
              <a:t> </a:t>
            </a:r>
            <a:r>
              <a:rPr lang="es-CO" sz="3200" b="1" dirty="0">
                <a:solidFill>
                  <a:srgbClr val="00B050"/>
                </a:solidFill>
                <a:latin typeface="Arial" panose="020B0604020202020204" pitchFamily="34" charset="0"/>
                <a:cs typeface="Arial" panose="020B0604020202020204" pitchFamily="34" charset="0"/>
              </a:rPr>
              <a:t>Categorización de la institución pruebas saber 11° - </a:t>
            </a:r>
            <a:r>
              <a:rPr lang="es-CO" sz="3200" b="1" dirty="0" smtClean="0">
                <a:solidFill>
                  <a:srgbClr val="00B050"/>
                </a:solidFill>
                <a:latin typeface="Arial" panose="020B0604020202020204" pitchFamily="34" charset="0"/>
                <a:cs typeface="Arial" panose="020B0604020202020204" pitchFamily="34" charset="0"/>
              </a:rPr>
              <a:t>2017</a:t>
            </a:r>
            <a:endParaRPr lang="es-CO" sz="3200" b="1" dirty="0">
              <a:solidFill>
                <a:srgbClr val="00B050"/>
              </a:solidFill>
              <a:latin typeface="Arial" panose="020B0604020202020204" pitchFamily="34" charset="0"/>
              <a:cs typeface="Arial" panose="020B0604020202020204" pitchFamily="34" charset="0"/>
            </a:endParaRPr>
          </a:p>
          <a:p>
            <a:pPr marL="184150" indent="0" algn="just">
              <a:buNone/>
              <a:tabLst>
                <a:tab pos="355600" algn="l"/>
              </a:tabLst>
            </a:pPr>
            <a:r>
              <a:rPr lang="es-CO" sz="3200" dirty="0">
                <a:latin typeface="Arial" panose="020B0604020202020204" pitchFamily="34" charset="0"/>
                <a:cs typeface="Arial" panose="020B0604020202020204" pitchFamily="34" charset="0"/>
              </a:rPr>
              <a:t>La institución educativa el Guineo muestra un avance en comparación con el resultado de las pruebas saber del año </a:t>
            </a:r>
            <a:r>
              <a:rPr lang="es-CO" sz="3200" dirty="0" smtClean="0">
                <a:latin typeface="Arial" panose="020B0604020202020204" pitchFamily="34" charset="0"/>
                <a:cs typeface="Arial" panose="020B0604020202020204" pitchFamily="34" charset="0"/>
              </a:rPr>
              <a:t>2015 y 2016 </a:t>
            </a:r>
            <a:r>
              <a:rPr lang="es-CO" sz="3200" dirty="0">
                <a:latin typeface="Arial" panose="020B0604020202020204" pitchFamily="34" charset="0"/>
                <a:cs typeface="Arial" panose="020B0604020202020204" pitchFamily="34" charset="0"/>
              </a:rPr>
              <a:t>lo cual refleja que los procesos si están funcionando, hay que apuntar a mejoras al mediano y a largo plazo, teniendo en cuenta los informes dados por el ICFES.</a:t>
            </a:r>
          </a:p>
          <a:p>
            <a:pPr marL="184150" indent="0" algn="just">
              <a:buNone/>
              <a:tabLst>
                <a:tab pos="355600" algn="l"/>
              </a:tabLst>
            </a:pPr>
            <a:endParaRPr lang="es-CO" sz="3200" b="1" dirty="0">
              <a:solidFill>
                <a:srgbClr val="00B050"/>
              </a:solidFill>
              <a:latin typeface="Arial" panose="020B0604020202020204" pitchFamily="34" charset="0"/>
              <a:cs typeface="Arial" panose="020B0604020202020204" pitchFamily="34" charset="0"/>
            </a:endParaRPr>
          </a:p>
          <a:p>
            <a:pPr marL="184150" indent="0" algn="just">
              <a:buNone/>
              <a:tabLst>
                <a:tab pos="355600" algn="l"/>
              </a:tabLst>
            </a:pPr>
            <a:endParaRPr lang="es-CO" sz="3200" dirty="0">
              <a:latin typeface="Arial" panose="020B0604020202020204" pitchFamily="34" charset="0"/>
              <a:cs typeface="Arial" panose="020B0604020202020204" pitchFamily="34" charset="0"/>
            </a:endParaRPr>
          </a:p>
          <a:p>
            <a:pPr marL="184150" indent="0" algn="just">
              <a:buNone/>
              <a:tabLst>
                <a:tab pos="355600" algn="l"/>
              </a:tabLst>
            </a:pPr>
            <a:endParaRPr lang="es-CO" sz="3200" dirty="0">
              <a:latin typeface="Arial" panose="020B0604020202020204" pitchFamily="34" charset="0"/>
              <a:cs typeface="Arial" panose="020B0604020202020204" pitchFamily="34" charset="0"/>
            </a:endParaRPr>
          </a:p>
          <a:p>
            <a:pPr marL="184150" indent="0">
              <a:buNone/>
              <a:tabLst>
                <a:tab pos="355600" algn="l"/>
              </a:tabLst>
            </a:pPr>
            <a:endParaRPr lang="es-CO" sz="3200" spc="-15" dirty="0">
              <a:latin typeface="Arial" panose="020B0604020202020204" pitchFamily="34" charset="0"/>
              <a:cs typeface="Arial" panose="020B0604020202020204" pitchFamily="34" charset="0"/>
            </a:endParaRPr>
          </a:p>
          <a:p>
            <a:pPr marL="184150" indent="0">
              <a:buNone/>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184150" indent="0">
              <a:buNone/>
              <a:tabLst>
                <a:tab pos="355600" algn="l"/>
              </a:tabLst>
            </a:pPr>
            <a:endParaRPr lang="es-CO" sz="3200" spc="-15" dirty="0" smtClean="0">
              <a:latin typeface="Arial" panose="020B0604020202020204" pitchFamily="34" charset="0"/>
              <a:cs typeface="Arial" panose="020B0604020202020204" pitchFamily="34" charset="0"/>
            </a:endParaRPr>
          </a:p>
          <a:p>
            <a:pPr marL="184150" indent="0">
              <a:buNone/>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sz="3200" dirty="0">
              <a:latin typeface="Arial" panose="020B0604020202020204" pitchFamily="34" charset="0"/>
              <a:cs typeface="Arial" panose="020B0604020202020204" pitchFamily="34" charset="0"/>
            </a:endParaRPr>
          </a:p>
          <a:p>
            <a:pPr marL="355600">
              <a:buFont typeface="Arial"/>
              <a:buChar char="•"/>
              <a:tabLst>
                <a:tab pos="355600" algn="l"/>
              </a:tabLst>
            </a:pPr>
            <a:r>
              <a:rPr sz="3200" spc="-10" dirty="0">
                <a:latin typeface="Arial" panose="020B0604020202020204" pitchFamily="34" charset="0"/>
                <a:cs typeface="Arial" panose="020B0604020202020204" pitchFamily="34" charset="0"/>
              </a:rPr>
              <a:t>Estudio </a:t>
            </a:r>
            <a:r>
              <a:rPr sz="3200" dirty="0">
                <a:latin typeface="Arial" panose="020B0604020202020204" pitchFamily="34" charset="0"/>
                <a:cs typeface="Arial" panose="020B0604020202020204" pitchFamily="34" charset="0"/>
              </a:rPr>
              <a:t>y </a:t>
            </a:r>
            <a:r>
              <a:rPr sz="3200" spc="-10" dirty="0">
                <a:latin typeface="Arial" panose="020B0604020202020204" pitchFamily="34" charset="0"/>
                <a:cs typeface="Arial" panose="020B0604020202020204" pitchFamily="34" charset="0"/>
              </a:rPr>
              <a:t>ajustes </a:t>
            </a:r>
            <a:r>
              <a:rPr sz="3200" dirty="0">
                <a:latin typeface="Arial" panose="020B0604020202020204" pitchFamily="34" charset="0"/>
                <a:cs typeface="Arial" panose="020B0604020202020204" pitchFamily="34" charset="0"/>
              </a:rPr>
              <a:t>al</a:t>
            </a:r>
            <a:r>
              <a:rPr sz="3200" spc="-90" dirty="0">
                <a:latin typeface="Arial" panose="020B0604020202020204" pitchFamily="34" charset="0"/>
                <a:cs typeface="Arial" panose="020B0604020202020204" pitchFamily="34" charset="0"/>
              </a:rPr>
              <a:t> </a:t>
            </a:r>
            <a:r>
              <a:rPr sz="3200" spc="-5" dirty="0">
                <a:latin typeface="Arial" panose="020B0604020202020204" pitchFamily="34" charset="0"/>
                <a:cs typeface="Arial" panose="020B0604020202020204" pitchFamily="34" charset="0"/>
              </a:rPr>
              <a:t>SIEE</a:t>
            </a:r>
            <a:endParaRP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85211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ángulo 5"/>
          <p:cNvSpPr/>
          <p:nvPr/>
        </p:nvSpPr>
        <p:spPr>
          <a:xfrm>
            <a:off x="0" y="0"/>
            <a:ext cx="8991601" cy="5541261"/>
          </a:xfrm>
          <a:prstGeom prst="rect">
            <a:avLst/>
          </a:prstGeom>
        </p:spPr>
        <p:txBody>
          <a:bodyPr wrap="square">
            <a:spAutoFit/>
          </a:bodyPr>
          <a:lstStyle/>
          <a:p>
            <a:pPr lvl="3" algn="ctr" fontAlgn="base">
              <a:lnSpc>
                <a:spcPct val="107000"/>
              </a:lnSpc>
              <a:spcBef>
                <a:spcPts val="200"/>
              </a:spcBef>
              <a:spcAft>
                <a:spcPts val="0"/>
              </a:spcAft>
            </a:pPr>
            <a:endPar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r>
              <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rPr>
              <a:t>                                                                                      RESULTADOS PRUEBAS SABER 2016</a:t>
            </a:r>
            <a:endParaRPr lang="es-CO" sz="3200" b="1" u="none" strike="noStrike" kern="0" spc="0" dirty="0" smtClean="0">
              <a:ln>
                <a:noFill/>
              </a:ln>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u="none" strike="noStrike" kern="0" spc="0" dirty="0" smtClean="0">
              <a:ln>
                <a:noFill/>
              </a:ln>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64312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ángulo 5"/>
          <p:cNvSpPr/>
          <p:nvPr/>
        </p:nvSpPr>
        <p:spPr>
          <a:xfrm>
            <a:off x="0" y="0"/>
            <a:ext cx="8991601" cy="3934795"/>
          </a:xfrm>
          <a:prstGeom prst="rect">
            <a:avLst/>
          </a:prstGeom>
        </p:spPr>
        <p:txBody>
          <a:bodyPr wrap="square">
            <a:spAutoFit/>
          </a:bodyPr>
          <a:lstStyle/>
          <a:p>
            <a:pPr lvl="3" algn="ctr" fontAlgn="base">
              <a:lnSpc>
                <a:spcPct val="107000"/>
              </a:lnSpc>
              <a:spcBef>
                <a:spcPts val="200"/>
              </a:spcBef>
              <a:spcAft>
                <a:spcPts val="0"/>
              </a:spcAft>
            </a:pPr>
            <a:endPar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r>
              <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rPr>
              <a:t>                                                                                      </a:t>
            </a:r>
            <a:endParaRPr lang="es-CO" sz="3200" b="1" kern="0" dirty="0">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u="none" strike="noStrike" kern="0" spc="0" dirty="0" smtClean="0">
              <a:ln>
                <a:noFill/>
              </a:ln>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7924800" cy="4724400"/>
          </a:xfrm>
          <a:prstGeom prst="rect">
            <a:avLst/>
          </a:prstGeom>
          <a:noFill/>
          <a:ln>
            <a:noFill/>
          </a:ln>
        </p:spPr>
      </p:pic>
      <p:sp>
        <p:nvSpPr>
          <p:cNvPr id="2" name="Rectángulo 1"/>
          <p:cNvSpPr/>
          <p:nvPr/>
        </p:nvSpPr>
        <p:spPr>
          <a:xfrm>
            <a:off x="304800" y="76200"/>
            <a:ext cx="8305800" cy="1673150"/>
          </a:xfrm>
          <a:prstGeom prst="rect">
            <a:avLst/>
          </a:prstGeom>
        </p:spPr>
        <p:txBody>
          <a:bodyPr wrap="square">
            <a:spAutoFit/>
          </a:bodyPr>
          <a:lstStyle/>
          <a:p>
            <a:pPr>
              <a:lnSpc>
                <a:spcPct val="107000"/>
              </a:lnSpc>
              <a:spcAft>
                <a:spcPts val="0"/>
              </a:spcAft>
            </a:pPr>
            <a:r>
              <a:rPr lang="es-CO" sz="3200" dirty="0">
                <a:latin typeface="Arial" panose="020B0604020202020204" pitchFamily="34" charset="0"/>
                <a:ea typeface="Calibri" panose="020F0502020204030204" pitchFamily="34" charset="0"/>
                <a:cs typeface="Arial" panose="020B0604020202020204" pitchFamily="34" charset="0"/>
              </a:rPr>
              <a:t>Resultados pruebas saber 2016</a:t>
            </a:r>
          </a:p>
          <a:p>
            <a:pPr>
              <a:lnSpc>
                <a:spcPct val="107000"/>
              </a:lnSpc>
              <a:spcAft>
                <a:spcPts val="0"/>
              </a:spcAft>
            </a:pPr>
            <a:r>
              <a:rPr lang="es-CO" sz="3200" dirty="0">
                <a:latin typeface="Arial" panose="020B0604020202020204" pitchFamily="34" charset="0"/>
                <a:ea typeface="Calibri" panose="020F0502020204030204" pitchFamily="34" charset="0"/>
                <a:cs typeface="Arial" panose="020B0604020202020204" pitchFamily="34" charset="0"/>
              </a:rPr>
              <a:t>Sede principal</a:t>
            </a:r>
          </a:p>
          <a:p>
            <a:pPr>
              <a:lnSpc>
                <a:spcPct val="107000"/>
              </a:lnSpc>
              <a:spcAft>
                <a:spcPts val="0"/>
              </a:spcAft>
            </a:pPr>
            <a:r>
              <a:rPr lang="es-CO" sz="3200" dirty="0">
                <a:latin typeface="Arial" panose="020B0604020202020204" pitchFamily="34" charset="0"/>
                <a:ea typeface="Calibri" panose="020F0502020204030204" pitchFamily="34" charset="0"/>
                <a:cs typeface="Arial" panose="020B0604020202020204" pitchFamily="34" charset="0"/>
              </a:rPr>
              <a:t>Lenguaje tercer grado</a:t>
            </a:r>
            <a:endParaRPr lang="es-CO"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31443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0" y="32686"/>
            <a:ext cx="9144000" cy="2589042"/>
          </a:xfrm>
          <a:prstGeom prst="rect">
            <a:avLst/>
          </a:prstGeom>
        </p:spPr>
        <p:txBody>
          <a:bodyPr wrap="square">
            <a:spAutoFit/>
          </a:bodyPr>
          <a:lstStyle/>
          <a:p>
            <a:pPr algn="ctr">
              <a:lnSpc>
                <a:spcPct val="107000"/>
              </a:lnSpc>
              <a:spcBef>
                <a:spcPts val="1200"/>
              </a:spcBef>
            </a:pPr>
            <a:r>
              <a:rPr lang="es-CO" sz="3200" b="1" dirty="0">
                <a:latin typeface="Arial" panose="020B0604020202020204" pitchFamily="34" charset="0"/>
                <a:ea typeface="Times New Roman" panose="02020603050405020304" pitchFamily="18" charset="0"/>
                <a:cs typeface="Arial" panose="020B0604020202020204" pitchFamily="34" charset="0"/>
              </a:rPr>
              <a:t>INTRODUCCIÓN</a:t>
            </a:r>
          </a:p>
          <a:p>
            <a:pPr algn="just"/>
            <a:r>
              <a:rPr lang="es-CO" sz="3200" dirty="0">
                <a:latin typeface="Arial" panose="020B0604020202020204" pitchFamily="34" charset="0"/>
                <a:cs typeface="Arial" panose="020B0604020202020204" pitchFamily="34" charset="0"/>
              </a:rPr>
              <a:t> </a:t>
            </a:r>
          </a:p>
          <a:p>
            <a:pPr algn="just"/>
            <a:r>
              <a:rPr lang="es-CO" sz="3200" dirty="0" smtClean="0">
                <a:latin typeface="Arial" panose="020B0604020202020204" pitchFamily="34" charset="0"/>
                <a:cs typeface="Arial" panose="020B0604020202020204" pitchFamily="34" charset="0"/>
              </a:rPr>
              <a:t>La I.E. El Guineo </a:t>
            </a:r>
            <a:r>
              <a:rPr lang="es-CO" sz="3200" dirty="0">
                <a:latin typeface="Arial" panose="020B0604020202020204" pitchFamily="34" charset="0"/>
                <a:cs typeface="Arial" panose="020B0604020202020204" pitchFamily="34" charset="0"/>
              </a:rPr>
              <a:t>resalta los componentes: Directivos, administrativas, académico y </a:t>
            </a:r>
            <a:r>
              <a:rPr lang="es-CO" sz="3200" dirty="0" smtClean="0">
                <a:latin typeface="Arial" panose="020B0604020202020204" pitchFamily="34" charset="0"/>
                <a:cs typeface="Arial" panose="020B0604020202020204" pitchFamily="34" charset="0"/>
              </a:rPr>
              <a:t>comunitario.  </a:t>
            </a:r>
            <a:endParaRPr lang="es-CO" sz="3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2075367"/>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ángulo 5"/>
          <p:cNvSpPr/>
          <p:nvPr/>
        </p:nvSpPr>
        <p:spPr>
          <a:xfrm>
            <a:off x="0" y="0"/>
            <a:ext cx="8991601" cy="3934795"/>
          </a:xfrm>
          <a:prstGeom prst="rect">
            <a:avLst/>
          </a:prstGeom>
        </p:spPr>
        <p:txBody>
          <a:bodyPr wrap="square">
            <a:spAutoFit/>
          </a:bodyPr>
          <a:lstStyle/>
          <a:p>
            <a:pPr lvl="3" algn="ctr" fontAlgn="base">
              <a:lnSpc>
                <a:spcPct val="107000"/>
              </a:lnSpc>
              <a:spcBef>
                <a:spcPts val="200"/>
              </a:spcBef>
              <a:spcAft>
                <a:spcPts val="0"/>
              </a:spcAft>
            </a:pPr>
            <a:endPar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r>
              <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rPr>
              <a:t>                                                                                      </a:t>
            </a:r>
            <a:endParaRPr lang="es-CO" sz="3200" b="1" kern="0" dirty="0">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u="none" strike="noStrike" kern="0" spc="0" dirty="0" smtClean="0">
              <a:ln>
                <a:noFill/>
              </a:ln>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ángulo 1"/>
          <p:cNvSpPr/>
          <p:nvPr/>
        </p:nvSpPr>
        <p:spPr>
          <a:xfrm>
            <a:off x="304800" y="76200"/>
            <a:ext cx="8305800" cy="1673150"/>
          </a:xfrm>
          <a:prstGeom prst="rect">
            <a:avLst/>
          </a:prstGeom>
        </p:spPr>
        <p:txBody>
          <a:bodyPr wrap="square">
            <a:spAutoFit/>
          </a:bodyPr>
          <a:lstStyle/>
          <a:p>
            <a:pPr>
              <a:lnSpc>
                <a:spcPct val="107000"/>
              </a:lnSpc>
              <a:spcAft>
                <a:spcPts val="0"/>
              </a:spcAft>
            </a:pPr>
            <a:r>
              <a:rPr lang="es-CO" sz="3200" dirty="0">
                <a:latin typeface="Arial" panose="020B0604020202020204" pitchFamily="34" charset="0"/>
                <a:ea typeface="Calibri" panose="020F0502020204030204" pitchFamily="34" charset="0"/>
                <a:cs typeface="Arial" panose="020B0604020202020204" pitchFamily="34" charset="0"/>
              </a:rPr>
              <a:t>Resultados pruebas saber 2016</a:t>
            </a:r>
          </a:p>
          <a:p>
            <a:pPr>
              <a:lnSpc>
                <a:spcPct val="107000"/>
              </a:lnSpc>
              <a:spcAft>
                <a:spcPts val="0"/>
              </a:spcAft>
            </a:pPr>
            <a:r>
              <a:rPr lang="es-CO" sz="3200" dirty="0">
                <a:latin typeface="Arial" panose="020B0604020202020204" pitchFamily="34" charset="0"/>
                <a:ea typeface="Calibri" panose="020F0502020204030204" pitchFamily="34" charset="0"/>
                <a:cs typeface="Arial" panose="020B0604020202020204" pitchFamily="34" charset="0"/>
              </a:rPr>
              <a:t>Sede principal</a:t>
            </a:r>
          </a:p>
          <a:p>
            <a:pPr>
              <a:lnSpc>
                <a:spcPct val="107000"/>
              </a:lnSpc>
              <a:spcAft>
                <a:spcPts val="0"/>
              </a:spcAft>
            </a:pPr>
            <a:r>
              <a:rPr lang="es-CO" sz="3200" dirty="0" smtClean="0">
                <a:latin typeface="Arial" panose="020B0604020202020204" pitchFamily="34" charset="0"/>
                <a:ea typeface="Calibri" panose="020F0502020204030204" pitchFamily="34" charset="0"/>
                <a:cs typeface="Arial" panose="020B0604020202020204" pitchFamily="34" charset="0"/>
              </a:rPr>
              <a:t>Matemáticas </a:t>
            </a:r>
            <a:r>
              <a:rPr lang="es-CO" sz="3200" dirty="0">
                <a:latin typeface="Arial" panose="020B0604020202020204" pitchFamily="34" charset="0"/>
                <a:ea typeface="Calibri" panose="020F0502020204030204" pitchFamily="34" charset="0"/>
                <a:cs typeface="Arial" panose="020B0604020202020204" pitchFamily="34" charset="0"/>
              </a:rPr>
              <a:t>tercer grado</a:t>
            </a:r>
            <a:endParaRPr lang="es-CO" sz="3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8077200" cy="4267200"/>
          </a:xfrm>
          <a:prstGeom prst="rect">
            <a:avLst/>
          </a:prstGeom>
          <a:noFill/>
          <a:ln>
            <a:noFill/>
          </a:ln>
        </p:spPr>
      </p:pic>
    </p:spTree>
    <p:extLst>
      <p:ext uri="{BB962C8B-B14F-4D97-AF65-F5344CB8AC3E}">
        <p14:creationId xmlns:p14="http://schemas.microsoft.com/office/powerpoint/2010/main" val="35271454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ángulo 5"/>
          <p:cNvSpPr/>
          <p:nvPr/>
        </p:nvSpPr>
        <p:spPr>
          <a:xfrm>
            <a:off x="0" y="0"/>
            <a:ext cx="8991601" cy="3934795"/>
          </a:xfrm>
          <a:prstGeom prst="rect">
            <a:avLst/>
          </a:prstGeom>
        </p:spPr>
        <p:txBody>
          <a:bodyPr wrap="square">
            <a:spAutoFit/>
          </a:bodyPr>
          <a:lstStyle/>
          <a:p>
            <a:pPr lvl="3" algn="ctr" fontAlgn="base">
              <a:lnSpc>
                <a:spcPct val="107000"/>
              </a:lnSpc>
              <a:spcBef>
                <a:spcPts val="200"/>
              </a:spcBef>
              <a:spcAft>
                <a:spcPts val="0"/>
              </a:spcAft>
            </a:pPr>
            <a:endPar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r>
              <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rPr>
              <a:t>                                                                                      </a:t>
            </a:r>
            <a:endParaRPr lang="es-CO" sz="3200" b="1" kern="0" dirty="0">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u="none" strike="noStrike" kern="0" spc="0" dirty="0" smtClean="0">
              <a:ln>
                <a:noFill/>
              </a:ln>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ángulo 1"/>
          <p:cNvSpPr/>
          <p:nvPr/>
        </p:nvSpPr>
        <p:spPr>
          <a:xfrm>
            <a:off x="304800" y="76200"/>
            <a:ext cx="8305800" cy="1673150"/>
          </a:xfrm>
          <a:prstGeom prst="rect">
            <a:avLst/>
          </a:prstGeom>
        </p:spPr>
        <p:txBody>
          <a:bodyPr wrap="square">
            <a:spAutoFit/>
          </a:bodyPr>
          <a:lstStyle/>
          <a:p>
            <a:pPr>
              <a:lnSpc>
                <a:spcPct val="107000"/>
              </a:lnSpc>
              <a:spcAft>
                <a:spcPts val="0"/>
              </a:spcAft>
            </a:pPr>
            <a:r>
              <a:rPr lang="es-CO" sz="3200" dirty="0">
                <a:latin typeface="Arial" panose="020B0604020202020204" pitchFamily="34" charset="0"/>
                <a:ea typeface="Calibri" panose="020F0502020204030204" pitchFamily="34" charset="0"/>
                <a:cs typeface="Arial" panose="020B0604020202020204" pitchFamily="34" charset="0"/>
              </a:rPr>
              <a:t>Resultados pruebas saber 2016</a:t>
            </a:r>
          </a:p>
          <a:p>
            <a:pPr>
              <a:lnSpc>
                <a:spcPct val="107000"/>
              </a:lnSpc>
              <a:spcAft>
                <a:spcPts val="0"/>
              </a:spcAft>
            </a:pPr>
            <a:r>
              <a:rPr lang="es-CO" sz="3200" dirty="0">
                <a:latin typeface="Arial" panose="020B0604020202020204" pitchFamily="34" charset="0"/>
                <a:ea typeface="Calibri" panose="020F0502020204030204" pitchFamily="34" charset="0"/>
                <a:cs typeface="Arial" panose="020B0604020202020204" pitchFamily="34" charset="0"/>
              </a:rPr>
              <a:t>Sede principal</a:t>
            </a:r>
          </a:p>
          <a:p>
            <a:pPr>
              <a:lnSpc>
                <a:spcPct val="107000"/>
              </a:lnSpc>
              <a:spcAft>
                <a:spcPts val="0"/>
              </a:spcAft>
            </a:pPr>
            <a:r>
              <a:rPr lang="es-CO" sz="3200" dirty="0" smtClean="0">
                <a:latin typeface="Arial" panose="020B0604020202020204" pitchFamily="34" charset="0"/>
                <a:ea typeface="Calibri" panose="020F0502020204030204" pitchFamily="34" charset="0"/>
                <a:cs typeface="Arial" panose="020B0604020202020204" pitchFamily="34" charset="0"/>
              </a:rPr>
              <a:t>Lenguaje quinto </a:t>
            </a:r>
            <a:r>
              <a:rPr lang="es-CO" sz="3200" dirty="0">
                <a:latin typeface="Arial" panose="020B0604020202020204" pitchFamily="34" charset="0"/>
                <a:ea typeface="Calibri" panose="020F0502020204030204" pitchFamily="34" charset="0"/>
                <a:cs typeface="Arial" panose="020B0604020202020204" pitchFamily="34" charset="0"/>
              </a:rPr>
              <a:t>grado</a:t>
            </a:r>
            <a:endParaRPr lang="es-CO" sz="3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86801" cy="4724400"/>
          </a:xfrm>
          <a:prstGeom prst="rect">
            <a:avLst/>
          </a:prstGeom>
          <a:noFill/>
          <a:ln>
            <a:noFill/>
          </a:ln>
        </p:spPr>
      </p:pic>
    </p:spTree>
    <p:extLst>
      <p:ext uri="{BB962C8B-B14F-4D97-AF65-F5344CB8AC3E}">
        <p14:creationId xmlns:p14="http://schemas.microsoft.com/office/powerpoint/2010/main" val="29077186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ángulo 5"/>
          <p:cNvSpPr/>
          <p:nvPr/>
        </p:nvSpPr>
        <p:spPr>
          <a:xfrm>
            <a:off x="0" y="0"/>
            <a:ext cx="8991601" cy="3934795"/>
          </a:xfrm>
          <a:prstGeom prst="rect">
            <a:avLst/>
          </a:prstGeom>
        </p:spPr>
        <p:txBody>
          <a:bodyPr wrap="square">
            <a:spAutoFit/>
          </a:bodyPr>
          <a:lstStyle/>
          <a:p>
            <a:pPr lvl="3" algn="ctr" fontAlgn="base">
              <a:lnSpc>
                <a:spcPct val="107000"/>
              </a:lnSpc>
              <a:spcBef>
                <a:spcPts val="200"/>
              </a:spcBef>
              <a:spcAft>
                <a:spcPts val="0"/>
              </a:spcAft>
            </a:pPr>
            <a:endPar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r>
              <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rPr>
              <a:t>                                                                                      </a:t>
            </a:r>
            <a:endParaRPr lang="es-CO" sz="3200" b="1" kern="0" dirty="0">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u="none" strike="noStrike" kern="0" spc="0" dirty="0" smtClean="0">
              <a:ln>
                <a:noFill/>
              </a:ln>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ángulo 1"/>
          <p:cNvSpPr/>
          <p:nvPr/>
        </p:nvSpPr>
        <p:spPr>
          <a:xfrm>
            <a:off x="304800" y="76200"/>
            <a:ext cx="8305800" cy="1673150"/>
          </a:xfrm>
          <a:prstGeom prst="rect">
            <a:avLst/>
          </a:prstGeom>
        </p:spPr>
        <p:txBody>
          <a:bodyPr wrap="square">
            <a:spAutoFit/>
          </a:bodyPr>
          <a:lstStyle/>
          <a:p>
            <a:pPr>
              <a:lnSpc>
                <a:spcPct val="107000"/>
              </a:lnSpc>
              <a:spcAft>
                <a:spcPts val="0"/>
              </a:spcAft>
            </a:pPr>
            <a:r>
              <a:rPr lang="es-CO" sz="3200" dirty="0">
                <a:latin typeface="Arial" panose="020B0604020202020204" pitchFamily="34" charset="0"/>
                <a:ea typeface="Calibri" panose="020F0502020204030204" pitchFamily="34" charset="0"/>
                <a:cs typeface="Arial" panose="020B0604020202020204" pitchFamily="34" charset="0"/>
              </a:rPr>
              <a:t>Resultados pruebas saber 2016</a:t>
            </a:r>
          </a:p>
          <a:p>
            <a:pPr>
              <a:lnSpc>
                <a:spcPct val="107000"/>
              </a:lnSpc>
              <a:spcAft>
                <a:spcPts val="0"/>
              </a:spcAft>
            </a:pPr>
            <a:r>
              <a:rPr lang="es-CO" sz="3200" dirty="0">
                <a:latin typeface="Arial" panose="020B0604020202020204" pitchFamily="34" charset="0"/>
                <a:ea typeface="Calibri" panose="020F0502020204030204" pitchFamily="34" charset="0"/>
                <a:cs typeface="Arial" panose="020B0604020202020204" pitchFamily="34" charset="0"/>
              </a:rPr>
              <a:t>Sede principal</a:t>
            </a:r>
          </a:p>
          <a:p>
            <a:pPr>
              <a:lnSpc>
                <a:spcPct val="107000"/>
              </a:lnSpc>
              <a:spcAft>
                <a:spcPts val="0"/>
              </a:spcAft>
            </a:pPr>
            <a:r>
              <a:rPr lang="es-CO" sz="3200" dirty="0" smtClean="0">
                <a:latin typeface="Arial" panose="020B0604020202020204" pitchFamily="34" charset="0"/>
                <a:ea typeface="Calibri" panose="020F0502020204030204" pitchFamily="34" charset="0"/>
                <a:cs typeface="Arial" panose="020B0604020202020204" pitchFamily="34" charset="0"/>
              </a:rPr>
              <a:t>Matemáticas quinto </a:t>
            </a:r>
            <a:r>
              <a:rPr lang="es-CO" sz="3200" dirty="0">
                <a:latin typeface="Arial" panose="020B0604020202020204" pitchFamily="34" charset="0"/>
                <a:ea typeface="Calibri" panose="020F0502020204030204" pitchFamily="34" charset="0"/>
                <a:cs typeface="Arial" panose="020B0604020202020204" pitchFamily="34" charset="0"/>
              </a:rPr>
              <a:t>grado</a:t>
            </a:r>
            <a:endParaRPr lang="es-CO" sz="3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8229599" cy="4495800"/>
          </a:xfrm>
          <a:prstGeom prst="rect">
            <a:avLst/>
          </a:prstGeom>
          <a:noFill/>
          <a:ln>
            <a:noFill/>
          </a:ln>
        </p:spPr>
      </p:pic>
    </p:spTree>
    <p:extLst>
      <p:ext uri="{BB962C8B-B14F-4D97-AF65-F5344CB8AC3E}">
        <p14:creationId xmlns:p14="http://schemas.microsoft.com/office/powerpoint/2010/main" val="21175888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ángulo 5"/>
          <p:cNvSpPr/>
          <p:nvPr/>
        </p:nvSpPr>
        <p:spPr>
          <a:xfrm>
            <a:off x="0" y="0"/>
            <a:ext cx="8991601" cy="3934795"/>
          </a:xfrm>
          <a:prstGeom prst="rect">
            <a:avLst/>
          </a:prstGeom>
        </p:spPr>
        <p:txBody>
          <a:bodyPr wrap="square">
            <a:spAutoFit/>
          </a:bodyPr>
          <a:lstStyle/>
          <a:p>
            <a:pPr lvl="3" algn="ctr" fontAlgn="base">
              <a:lnSpc>
                <a:spcPct val="107000"/>
              </a:lnSpc>
              <a:spcBef>
                <a:spcPts val="200"/>
              </a:spcBef>
              <a:spcAft>
                <a:spcPts val="0"/>
              </a:spcAft>
            </a:pPr>
            <a:endPar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r>
              <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rPr>
              <a:t>                                                                                      </a:t>
            </a:r>
            <a:endParaRPr lang="es-CO" sz="3200" b="1" kern="0" dirty="0">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u="none" strike="noStrike" kern="0" spc="0" dirty="0" smtClean="0">
              <a:ln>
                <a:noFill/>
              </a:ln>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ángulo 1"/>
          <p:cNvSpPr/>
          <p:nvPr/>
        </p:nvSpPr>
        <p:spPr>
          <a:xfrm>
            <a:off x="304800" y="76200"/>
            <a:ext cx="8305800" cy="1673150"/>
          </a:xfrm>
          <a:prstGeom prst="rect">
            <a:avLst/>
          </a:prstGeom>
        </p:spPr>
        <p:txBody>
          <a:bodyPr wrap="square">
            <a:spAutoFit/>
          </a:bodyPr>
          <a:lstStyle/>
          <a:p>
            <a:pPr>
              <a:lnSpc>
                <a:spcPct val="107000"/>
              </a:lnSpc>
              <a:spcAft>
                <a:spcPts val="0"/>
              </a:spcAft>
            </a:pPr>
            <a:r>
              <a:rPr lang="es-CO" sz="3200" dirty="0">
                <a:latin typeface="Arial" panose="020B0604020202020204" pitchFamily="34" charset="0"/>
                <a:ea typeface="Calibri" panose="020F0502020204030204" pitchFamily="34" charset="0"/>
                <a:cs typeface="Arial" panose="020B0604020202020204" pitchFamily="34" charset="0"/>
              </a:rPr>
              <a:t>Resultados pruebas saber 2016</a:t>
            </a:r>
          </a:p>
          <a:p>
            <a:pPr>
              <a:lnSpc>
                <a:spcPct val="107000"/>
              </a:lnSpc>
              <a:spcAft>
                <a:spcPts val="0"/>
              </a:spcAft>
            </a:pPr>
            <a:r>
              <a:rPr lang="es-CO" sz="3200" dirty="0">
                <a:latin typeface="Arial" panose="020B0604020202020204" pitchFamily="34" charset="0"/>
                <a:ea typeface="Calibri" panose="020F0502020204030204" pitchFamily="34" charset="0"/>
                <a:cs typeface="Arial" panose="020B0604020202020204" pitchFamily="34" charset="0"/>
              </a:rPr>
              <a:t>Sede principal</a:t>
            </a:r>
          </a:p>
          <a:p>
            <a:pPr>
              <a:lnSpc>
                <a:spcPct val="107000"/>
              </a:lnSpc>
              <a:spcAft>
                <a:spcPts val="0"/>
              </a:spcAft>
            </a:pPr>
            <a:r>
              <a:rPr lang="es-CO" sz="3200" dirty="0" smtClean="0">
                <a:latin typeface="Arial" panose="020B0604020202020204" pitchFamily="34" charset="0"/>
                <a:ea typeface="Calibri" panose="020F0502020204030204" pitchFamily="34" charset="0"/>
                <a:cs typeface="Arial" panose="020B0604020202020204" pitchFamily="34" charset="0"/>
              </a:rPr>
              <a:t>Ciencias naturales quinto </a:t>
            </a:r>
            <a:r>
              <a:rPr lang="es-CO" sz="3200" dirty="0">
                <a:latin typeface="Arial" panose="020B0604020202020204" pitchFamily="34" charset="0"/>
                <a:ea typeface="Calibri" panose="020F0502020204030204" pitchFamily="34" charset="0"/>
                <a:cs typeface="Arial" panose="020B0604020202020204" pitchFamily="34" charset="0"/>
              </a:rPr>
              <a:t>grado</a:t>
            </a:r>
            <a:endParaRPr lang="es-CO" sz="3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86801" cy="4267200"/>
          </a:xfrm>
          <a:prstGeom prst="rect">
            <a:avLst/>
          </a:prstGeom>
          <a:noFill/>
          <a:ln>
            <a:noFill/>
          </a:ln>
        </p:spPr>
      </p:pic>
    </p:spTree>
    <p:extLst>
      <p:ext uri="{BB962C8B-B14F-4D97-AF65-F5344CB8AC3E}">
        <p14:creationId xmlns:p14="http://schemas.microsoft.com/office/powerpoint/2010/main" val="15092139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ángulo 5"/>
          <p:cNvSpPr/>
          <p:nvPr/>
        </p:nvSpPr>
        <p:spPr>
          <a:xfrm>
            <a:off x="0" y="0"/>
            <a:ext cx="8991601" cy="3934795"/>
          </a:xfrm>
          <a:prstGeom prst="rect">
            <a:avLst/>
          </a:prstGeom>
        </p:spPr>
        <p:txBody>
          <a:bodyPr wrap="square">
            <a:spAutoFit/>
          </a:bodyPr>
          <a:lstStyle/>
          <a:p>
            <a:pPr lvl="3" algn="ctr" fontAlgn="base">
              <a:lnSpc>
                <a:spcPct val="107000"/>
              </a:lnSpc>
              <a:spcBef>
                <a:spcPts val="200"/>
              </a:spcBef>
              <a:spcAft>
                <a:spcPts val="0"/>
              </a:spcAft>
            </a:pPr>
            <a:endPar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r>
              <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rPr>
              <a:t>                                                                                      </a:t>
            </a:r>
            <a:endParaRPr lang="es-CO" sz="3200" b="1" kern="0" dirty="0">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u="none" strike="noStrike" kern="0" spc="0" dirty="0" smtClean="0">
              <a:ln>
                <a:noFill/>
              </a:ln>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ángulo 1"/>
          <p:cNvSpPr/>
          <p:nvPr/>
        </p:nvSpPr>
        <p:spPr>
          <a:xfrm>
            <a:off x="304800" y="76200"/>
            <a:ext cx="8305800" cy="1673150"/>
          </a:xfrm>
          <a:prstGeom prst="rect">
            <a:avLst/>
          </a:prstGeom>
        </p:spPr>
        <p:txBody>
          <a:bodyPr wrap="square">
            <a:spAutoFit/>
          </a:bodyPr>
          <a:lstStyle/>
          <a:p>
            <a:pPr>
              <a:lnSpc>
                <a:spcPct val="107000"/>
              </a:lnSpc>
              <a:spcAft>
                <a:spcPts val="0"/>
              </a:spcAft>
            </a:pPr>
            <a:r>
              <a:rPr lang="es-CO" sz="3200" dirty="0">
                <a:latin typeface="Arial" panose="020B0604020202020204" pitchFamily="34" charset="0"/>
                <a:ea typeface="Calibri" panose="020F0502020204030204" pitchFamily="34" charset="0"/>
                <a:cs typeface="Arial" panose="020B0604020202020204" pitchFamily="34" charset="0"/>
              </a:rPr>
              <a:t>Resultados pruebas saber 2016</a:t>
            </a:r>
          </a:p>
          <a:p>
            <a:pPr>
              <a:lnSpc>
                <a:spcPct val="107000"/>
              </a:lnSpc>
              <a:spcAft>
                <a:spcPts val="0"/>
              </a:spcAft>
            </a:pPr>
            <a:r>
              <a:rPr lang="es-CO" sz="3200" dirty="0">
                <a:latin typeface="Arial" panose="020B0604020202020204" pitchFamily="34" charset="0"/>
                <a:ea typeface="Calibri" panose="020F0502020204030204" pitchFamily="34" charset="0"/>
                <a:cs typeface="Arial" panose="020B0604020202020204" pitchFamily="34" charset="0"/>
              </a:rPr>
              <a:t>Sede principal</a:t>
            </a:r>
          </a:p>
          <a:p>
            <a:pPr>
              <a:lnSpc>
                <a:spcPct val="107000"/>
              </a:lnSpc>
              <a:spcAft>
                <a:spcPts val="0"/>
              </a:spcAft>
            </a:pPr>
            <a:r>
              <a:rPr lang="es-CO" sz="3200" dirty="0" smtClean="0">
                <a:latin typeface="Arial" panose="020B0604020202020204" pitchFamily="34" charset="0"/>
                <a:ea typeface="Calibri" panose="020F0502020204030204" pitchFamily="34" charset="0"/>
                <a:cs typeface="Arial" panose="020B0604020202020204" pitchFamily="34" charset="0"/>
              </a:rPr>
              <a:t>Lenguaje noveno </a:t>
            </a:r>
            <a:r>
              <a:rPr lang="es-CO" sz="3200" dirty="0">
                <a:latin typeface="Arial" panose="020B0604020202020204" pitchFamily="34" charset="0"/>
                <a:ea typeface="Calibri" panose="020F0502020204030204" pitchFamily="34" charset="0"/>
                <a:cs typeface="Arial" panose="020B0604020202020204" pitchFamily="34" charset="0"/>
              </a:rPr>
              <a:t>grado</a:t>
            </a:r>
            <a:endParaRPr lang="es-CO" sz="3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458200" cy="4572000"/>
          </a:xfrm>
          <a:prstGeom prst="rect">
            <a:avLst/>
          </a:prstGeom>
          <a:noFill/>
          <a:ln>
            <a:noFill/>
          </a:ln>
        </p:spPr>
      </p:pic>
    </p:spTree>
    <p:extLst>
      <p:ext uri="{BB962C8B-B14F-4D97-AF65-F5344CB8AC3E}">
        <p14:creationId xmlns:p14="http://schemas.microsoft.com/office/powerpoint/2010/main" val="19527850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ángulo 5"/>
          <p:cNvSpPr/>
          <p:nvPr/>
        </p:nvSpPr>
        <p:spPr>
          <a:xfrm>
            <a:off x="0" y="0"/>
            <a:ext cx="8991601" cy="3934795"/>
          </a:xfrm>
          <a:prstGeom prst="rect">
            <a:avLst/>
          </a:prstGeom>
        </p:spPr>
        <p:txBody>
          <a:bodyPr wrap="square">
            <a:spAutoFit/>
          </a:bodyPr>
          <a:lstStyle/>
          <a:p>
            <a:pPr lvl="3" algn="ctr" fontAlgn="base">
              <a:lnSpc>
                <a:spcPct val="107000"/>
              </a:lnSpc>
              <a:spcBef>
                <a:spcPts val="200"/>
              </a:spcBef>
              <a:spcAft>
                <a:spcPts val="0"/>
              </a:spcAft>
            </a:pPr>
            <a:endPar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r>
              <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rPr>
              <a:t>                                                                                      </a:t>
            </a:r>
            <a:endParaRPr lang="es-CO" sz="3200" b="1" kern="0" dirty="0">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u="none" strike="noStrike" kern="0" spc="0" dirty="0" smtClean="0">
              <a:ln>
                <a:noFill/>
              </a:ln>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ángulo 1"/>
          <p:cNvSpPr/>
          <p:nvPr/>
        </p:nvSpPr>
        <p:spPr>
          <a:xfrm>
            <a:off x="304800" y="76200"/>
            <a:ext cx="8305800" cy="1673150"/>
          </a:xfrm>
          <a:prstGeom prst="rect">
            <a:avLst/>
          </a:prstGeom>
        </p:spPr>
        <p:txBody>
          <a:bodyPr wrap="square">
            <a:spAutoFit/>
          </a:bodyPr>
          <a:lstStyle/>
          <a:p>
            <a:pPr>
              <a:lnSpc>
                <a:spcPct val="107000"/>
              </a:lnSpc>
              <a:spcAft>
                <a:spcPts val="0"/>
              </a:spcAft>
            </a:pPr>
            <a:r>
              <a:rPr lang="es-CO" sz="3200" dirty="0">
                <a:latin typeface="Arial" panose="020B0604020202020204" pitchFamily="34" charset="0"/>
                <a:ea typeface="Calibri" panose="020F0502020204030204" pitchFamily="34" charset="0"/>
                <a:cs typeface="Arial" panose="020B0604020202020204" pitchFamily="34" charset="0"/>
              </a:rPr>
              <a:t>Resultados pruebas saber 2016</a:t>
            </a:r>
          </a:p>
          <a:p>
            <a:pPr>
              <a:lnSpc>
                <a:spcPct val="107000"/>
              </a:lnSpc>
              <a:spcAft>
                <a:spcPts val="0"/>
              </a:spcAft>
            </a:pPr>
            <a:r>
              <a:rPr lang="es-CO" sz="3200" dirty="0">
                <a:latin typeface="Arial" panose="020B0604020202020204" pitchFamily="34" charset="0"/>
                <a:ea typeface="Calibri" panose="020F0502020204030204" pitchFamily="34" charset="0"/>
                <a:cs typeface="Arial" panose="020B0604020202020204" pitchFamily="34" charset="0"/>
              </a:rPr>
              <a:t>Sede principal</a:t>
            </a:r>
          </a:p>
          <a:p>
            <a:pPr>
              <a:lnSpc>
                <a:spcPct val="107000"/>
              </a:lnSpc>
              <a:spcAft>
                <a:spcPts val="0"/>
              </a:spcAft>
            </a:pPr>
            <a:r>
              <a:rPr lang="es-CO" sz="3200" dirty="0" smtClean="0">
                <a:latin typeface="Arial" panose="020B0604020202020204" pitchFamily="34" charset="0"/>
                <a:ea typeface="Calibri" panose="020F0502020204030204" pitchFamily="34" charset="0"/>
                <a:cs typeface="Arial" panose="020B0604020202020204" pitchFamily="34" charset="0"/>
              </a:rPr>
              <a:t>Matemáticas noveno </a:t>
            </a:r>
            <a:r>
              <a:rPr lang="es-CO" sz="3200" dirty="0">
                <a:latin typeface="Arial" panose="020B0604020202020204" pitchFamily="34" charset="0"/>
                <a:ea typeface="Calibri" panose="020F0502020204030204" pitchFamily="34" charset="0"/>
                <a:cs typeface="Arial" panose="020B0604020202020204" pitchFamily="34" charset="0"/>
              </a:rPr>
              <a:t>grado</a:t>
            </a:r>
            <a:endParaRPr lang="es-CO" sz="3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534400" cy="4572000"/>
          </a:xfrm>
          <a:prstGeom prst="rect">
            <a:avLst/>
          </a:prstGeom>
          <a:noFill/>
          <a:ln>
            <a:noFill/>
          </a:ln>
        </p:spPr>
      </p:pic>
    </p:spTree>
    <p:extLst>
      <p:ext uri="{BB962C8B-B14F-4D97-AF65-F5344CB8AC3E}">
        <p14:creationId xmlns:p14="http://schemas.microsoft.com/office/powerpoint/2010/main" val="20738730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ángulo 5"/>
          <p:cNvSpPr/>
          <p:nvPr/>
        </p:nvSpPr>
        <p:spPr>
          <a:xfrm>
            <a:off x="0" y="0"/>
            <a:ext cx="8991601" cy="3934795"/>
          </a:xfrm>
          <a:prstGeom prst="rect">
            <a:avLst/>
          </a:prstGeom>
        </p:spPr>
        <p:txBody>
          <a:bodyPr wrap="square">
            <a:spAutoFit/>
          </a:bodyPr>
          <a:lstStyle/>
          <a:p>
            <a:pPr lvl="3" algn="ctr" fontAlgn="base">
              <a:lnSpc>
                <a:spcPct val="107000"/>
              </a:lnSpc>
              <a:spcBef>
                <a:spcPts val="200"/>
              </a:spcBef>
              <a:spcAft>
                <a:spcPts val="0"/>
              </a:spcAft>
            </a:pPr>
            <a:endPar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kern="0" dirty="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r>
              <a:rPr lang="es-CO" sz="3200" b="1" kern="0" dirty="0" smtClean="0">
                <a:solidFill>
                  <a:srgbClr val="00B05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rPr>
              <a:t>                                                                                      </a:t>
            </a:r>
            <a:endParaRPr lang="es-CO" sz="3200" b="1" kern="0" dirty="0">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a:p>
            <a:pPr lvl="3" algn="ctr" fontAlgn="base">
              <a:lnSpc>
                <a:spcPct val="107000"/>
              </a:lnSpc>
              <a:spcBef>
                <a:spcPts val="200"/>
              </a:spcBef>
              <a:spcAft>
                <a:spcPts val="0"/>
              </a:spcAft>
            </a:pPr>
            <a:endParaRPr lang="es-CO" sz="3200" b="1" u="none" strike="noStrike" kern="0" spc="0" dirty="0" smtClean="0">
              <a:ln>
                <a:noFill/>
              </a:ln>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ángulo 1"/>
          <p:cNvSpPr/>
          <p:nvPr/>
        </p:nvSpPr>
        <p:spPr>
          <a:xfrm>
            <a:off x="304800" y="76200"/>
            <a:ext cx="8305800" cy="1673150"/>
          </a:xfrm>
          <a:prstGeom prst="rect">
            <a:avLst/>
          </a:prstGeom>
        </p:spPr>
        <p:txBody>
          <a:bodyPr wrap="square">
            <a:spAutoFit/>
          </a:bodyPr>
          <a:lstStyle/>
          <a:p>
            <a:pPr>
              <a:lnSpc>
                <a:spcPct val="107000"/>
              </a:lnSpc>
              <a:spcAft>
                <a:spcPts val="0"/>
              </a:spcAft>
            </a:pPr>
            <a:r>
              <a:rPr lang="es-CO" sz="3200" dirty="0">
                <a:latin typeface="Arial" panose="020B0604020202020204" pitchFamily="34" charset="0"/>
                <a:ea typeface="Calibri" panose="020F0502020204030204" pitchFamily="34" charset="0"/>
                <a:cs typeface="Arial" panose="020B0604020202020204" pitchFamily="34" charset="0"/>
              </a:rPr>
              <a:t>Resultados pruebas saber 2016</a:t>
            </a:r>
          </a:p>
          <a:p>
            <a:pPr>
              <a:lnSpc>
                <a:spcPct val="107000"/>
              </a:lnSpc>
              <a:spcAft>
                <a:spcPts val="0"/>
              </a:spcAft>
            </a:pPr>
            <a:r>
              <a:rPr lang="es-CO" sz="3200" dirty="0">
                <a:latin typeface="Arial" panose="020B0604020202020204" pitchFamily="34" charset="0"/>
                <a:ea typeface="Calibri" panose="020F0502020204030204" pitchFamily="34" charset="0"/>
                <a:cs typeface="Arial" panose="020B0604020202020204" pitchFamily="34" charset="0"/>
              </a:rPr>
              <a:t>Sede principal</a:t>
            </a:r>
          </a:p>
          <a:p>
            <a:pPr>
              <a:lnSpc>
                <a:spcPct val="107000"/>
              </a:lnSpc>
              <a:spcAft>
                <a:spcPts val="0"/>
              </a:spcAft>
            </a:pPr>
            <a:r>
              <a:rPr lang="es-CO" sz="3200" dirty="0" smtClean="0">
                <a:latin typeface="Arial" panose="020B0604020202020204" pitchFamily="34" charset="0"/>
                <a:ea typeface="Calibri" panose="020F0502020204030204" pitchFamily="34" charset="0"/>
                <a:cs typeface="Arial" panose="020B0604020202020204" pitchFamily="34" charset="0"/>
              </a:rPr>
              <a:t>Ciencias naturales noveno </a:t>
            </a:r>
            <a:r>
              <a:rPr lang="es-CO" sz="3200" dirty="0">
                <a:latin typeface="Arial" panose="020B0604020202020204" pitchFamily="34" charset="0"/>
                <a:ea typeface="Calibri" panose="020F0502020204030204" pitchFamily="34" charset="0"/>
                <a:cs typeface="Arial" panose="020B0604020202020204" pitchFamily="34" charset="0"/>
              </a:rPr>
              <a:t>grado</a:t>
            </a:r>
            <a:endParaRPr lang="es-CO" sz="3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8839201" cy="4572000"/>
          </a:xfrm>
          <a:prstGeom prst="rect">
            <a:avLst/>
          </a:prstGeom>
          <a:noFill/>
          <a:ln>
            <a:noFill/>
          </a:ln>
        </p:spPr>
      </p:pic>
    </p:spTree>
    <p:extLst>
      <p:ext uri="{BB962C8B-B14F-4D97-AF65-F5344CB8AC3E}">
        <p14:creationId xmlns:p14="http://schemas.microsoft.com/office/powerpoint/2010/main" val="19669915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 y="152400"/>
            <a:ext cx="8991600" cy="2266133"/>
          </a:xfrm>
          <a:prstGeom prst="rect">
            <a:avLst/>
          </a:prstGeom>
        </p:spPr>
        <p:txBody>
          <a:bodyPr vert="horz" wrap="square" lIns="0" tIns="49657" rIns="0" bIns="0" rtlCol="0" anchor="t">
            <a:spAutoFit/>
          </a:bodyPr>
          <a:lstStyle/>
          <a:p>
            <a:pPr marL="2097405"/>
            <a:r>
              <a:rPr lang="es-CO" sz="3200" b="1" dirty="0">
                <a:solidFill>
                  <a:srgbClr val="00B050"/>
                </a:solidFill>
                <a:latin typeface="Arial" panose="020B0604020202020204" pitchFamily="34" charset="0"/>
                <a:cs typeface="Arial" panose="020B0604020202020204" pitchFamily="34" charset="0"/>
              </a:rPr>
              <a:t>Propuesta de estrategias </a:t>
            </a:r>
            <a:r>
              <a:rPr lang="es-CO" sz="3200" b="1" dirty="0" smtClean="0">
                <a:solidFill>
                  <a:srgbClr val="00B050"/>
                </a:solidFill>
                <a:latin typeface="Arial" panose="020B0604020202020204" pitchFamily="34" charset="0"/>
                <a:cs typeface="Arial" panose="020B0604020202020204" pitchFamily="34" charset="0"/>
              </a:rPr>
              <a:t>para  </a:t>
            </a:r>
            <a:r>
              <a:rPr lang="es-CO" sz="3200" b="1" dirty="0">
                <a:solidFill>
                  <a:srgbClr val="00B050"/>
                </a:solidFill>
                <a:latin typeface="Arial" panose="020B0604020202020204" pitchFamily="34" charset="0"/>
                <a:cs typeface="Arial" panose="020B0604020202020204" pitchFamily="34" charset="0"/>
              </a:rPr>
              <a:t>mejorar el desempeño de las pruebas saber de los grados 3, 5 y 9.</a:t>
            </a:r>
            <a:br>
              <a:rPr lang="es-CO" sz="3200" b="1" dirty="0">
                <a:solidFill>
                  <a:srgbClr val="00B050"/>
                </a:solidFill>
                <a:latin typeface="Arial" panose="020B0604020202020204" pitchFamily="34" charset="0"/>
                <a:cs typeface="Arial" panose="020B0604020202020204" pitchFamily="34" charset="0"/>
              </a:rPr>
            </a:br>
            <a:endParaRPr sz="3200" b="1" spc="-10" dirty="0">
              <a:solidFill>
                <a:srgbClr val="00B050"/>
              </a:solidFill>
              <a:latin typeface="Arial" panose="020B0604020202020204" pitchFamily="34" charset="0"/>
              <a:cs typeface="Arial" panose="020B0604020202020204" pitchFamily="34" charset="0"/>
            </a:endParaRPr>
          </a:p>
        </p:txBody>
      </p:sp>
      <p:sp>
        <p:nvSpPr>
          <p:cNvPr id="3" name="object 3"/>
          <p:cNvSpPr txBox="1">
            <a:spLocks noGrp="1"/>
          </p:cNvSpPr>
          <p:nvPr>
            <p:ph idx="1"/>
          </p:nvPr>
        </p:nvSpPr>
        <p:spPr>
          <a:xfrm>
            <a:off x="1" y="2160591"/>
            <a:ext cx="9143999" cy="42296707"/>
          </a:xfrm>
          <a:prstGeom prst="rect">
            <a:avLst/>
          </a:prstGeom>
        </p:spPr>
        <p:txBody>
          <a:bodyPr vert="horz" wrap="square" lIns="0" tIns="0" rIns="0" bIns="0" rtlCol="0">
            <a:spAutoFit/>
          </a:bodyPr>
          <a:lstStyle/>
          <a:p>
            <a:pPr marL="641350" indent="-457200" algn="just">
              <a:buFont typeface="Wingdings" panose="05000000000000000000" pitchFamily="2" charset="2"/>
              <a:buChar char="Ø"/>
              <a:tabLst>
                <a:tab pos="355600" algn="l"/>
              </a:tabLst>
            </a:pPr>
            <a:r>
              <a:rPr lang="es-CO" sz="3200" dirty="0" smtClean="0">
                <a:latin typeface="Arial" panose="020B0604020202020204" pitchFamily="34" charset="0"/>
                <a:cs typeface="Arial" panose="020B0604020202020204" pitchFamily="34" charset="0"/>
              </a:rPr>
              <a:t>Con </a:t>
            </a:r>
            <a:r>
              <a:rPr lang="es-CO" sz="3200" dirty="0">
                <a:latin typeface="Arial" panose="020B0604020202020204" pitchFamily="34" charset="0"/>
                <a:cs typeface="Arial" panose="020B0604020202020204" pitchFamily="34" charset="0"/>
              </a:rPr>
              <a:t>base en los resultados de las pruebas saber 3°, 5° y 9° del </a:t>
            </a:r>
            <a:r>
              <a:rPr lang="es-CO" sz="3200" dirty="0" smtClean="0">
                <a:latin typeface="Arial" panose="020B0604020202020204" pitchFamily="34" charset="0"/>
                <a:cs typeface="Arial" panose="020B0604020202020204" pitchFamily="34" charset="0"/>
              </a:rPr>
              <a:t>2016, </a:t>
            </a:r>
            <a:r>
              <a:rPr lang="es-CO" sz="3200" dirty="0">
                <a:latin typeface="Arial" panose="020B0604020202020204" pitchFamily="34" charset="0"/>
                <a:cs typeface="Arial" panose="020B0604020202020204" pitchFamily="34" charset="0"/>
              </a:rPr>
              <a:t>los docentes en reunión del Consejo Académico  acordamos realizar el siguiente plan de acción  en la calidad y mejoramiento de los resultados institucionales: </a:t>
            </a:r>
            <a:endParaRPr lang="es-CO" sz="3200" dirty="0" smtClean="0">
              <a:latin typeface="Arial" panose="020B0604020202020204" pitchFamily="34" charset="0"/>
              <a:cs typeface="Arial" panose="020B0604020202020204" pitchFamily="34" charset="0"/>
            </a:endParaRPr>
          </a:p>
          <a:p>
            <a:pPr marL="641350" indent="-457200" algn="just">
              <a:buFont typeface="Wingdings" panose="05000000000000000000" pitchFamily="2" charset="2"/>
              <a:buChar char="Ø"/>
              <a:tabLst>
                <a:tab pos="355600" algn="l"/>
              </a:tabLst>
            </a:pPr>
            <a:r>
              <a:rPr lang="es-CO" sz="3200" dirty="0"/>
              <a:t>Diseñar e implementar un Plan Lector </a:t>
            </a:r>
            <a:r>
              <a:rPr lang="es-CO" sz="3200" dirty="0" smtClean="0"/>
              <a:t>Institucional</a:t>
            </a:r>
          </a:p>
          <a:p>
            <a:pPr marL="641350" indent="-457200" algn="just">
              <a:buFont typeface="Wingdings" panose="05000000000000000000" pitchFamily="2" charset="2"/>
              <a:buChar char="Ø"/>
              <a:tabLst>
                <a:tab pos="355600" algn="l"/>
              </a:tabLst>
            </a:pPr>
            <a:r>
              <a:rPr lang="es-CO" sz="3200" dirty="0"/>
              <a:t>Ajustar los planes de área de acuerdo con los lineamientos curriculares, estándares básicos de competencia y derechos básicos del aprendizaje.</a:t>
            </a:r>
          </a:p>
          <a:p>
            <a:pPr marL="184150" indent="0" algn="just">
              <a:buNone/>
              <a:tabLst>
                <a:tab pos="355600" algn="l"/>
              </a:tabLst>
            </a:pPr>
            <a:endParaRPr lang="es-CO" sz="3200" dirty="0">
              <a:latin typeface="Arial" panose="020B0604020202020204" pitchFamily="34" charset="0"/>
              <a:cs typeface="Arial" panose="020B0604020202020204" pitchFamily="34" charset="0"/>
            </a:endParaRPr>
          </a:p>
          <a:p>
            <a:pPr marL="184150" indent="0">
              <a:buNone/>
              <a:tabLst>
                <a:tab pos="355600" algn="l"/>
              </a:tabLst>
            </a:pPr>
            <a:endParaRPr lang="es-CO" sz="3200" spc="-15" dirty="0" smtClean="0">
              <a:latin typeface="Arial" panose="020B0604020202020204" pitchFamily="34" charset="0"/>
              <a:cs typeface="Arial" panose="020B0604020202020204" pitchFamily="34" charset="0"/>
            </a:endParaRPr>
          </a:p>
          <a:p>
            <a:pPr marL="184150" indent="0">
              <a:buNone/>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sz="3200" dirty="0">
              <a:latin typeface="Arial" panose="020B0604020202020204" pitchFamily="34" charset="0"/>
              <a:cs typeface="Arial" panose="020B0604020202020204" pitchFamily="34" charset="0"/>
            </a:endParaRPr>
          </a:p>
          <a:p>
            <a:pPr marL="355600">
              <a:buFont typeface="Arial"/>
              <a:buChar char="•"/>
              <a:tabLst>
                <a:tab pos="355600" algn="l"/>
              </a:tabLst>
            </a:pPr>
            <a:r>
              <a:rPr sz="3200" spc="-10" dirty="0">
                <a:latin typeface="Arial" panose="020B0604020202020204" pitchFamily="34" charset="0"/>
                <a:cs typeface="Arial" panose="020B0604020202020204" pitchFamily="34" charset="0"/>
              </a:rPr>
              <a:t>Estudio </a:t>
            </a:r>
            <a:r>
              <a:rPr sz="3200" dirty="0">
                <a:latin typeface="Arial" panose="020B0604020202020204" pitchFamily="34" charset="0"/>
                <a:cs typeface="Arial" panose="020B0604020202020204" pitchFamily="34" charset="0"/>
              </a:rPr>
              <a:t>y </a:t>
            </a:r>
            <a:r>
              <a:rPr sz="3200" spc="-10" dirty="0">
                <a:latin typeface="Arial" panose="020B0604020202020204" pitchFamily="34" charset="0"/>
                <a:cs typeface="Arial" panose="020B0604020202020204" pitchFamily="34" charset="0"/>
              </a:rPr>
              <a:t>ajustes </a:t>
            </a:r>
            <a:r>
              <a:rPr sz="3200" dirty="0">
                <a:latin typeface="Arial" panose="020B0604020202020204" pitchFamily="34" charset="0"/>
                <a:cs typeface="Arial" panose="020B0604020202020204" pitchFamily="34" charset="0"/>
              </a:rPr>
              <a:t>al</a:t>
            </a:r>
            <a:r>
              <a:rPr sz="3200" spc="-90" dirty="0">
                <a:latin typeface="Arial" panose="020B0604020202020204" pitchFamily="34" charset="0"/>
                <a:cs typeface="Arial" panose="020B0604020202020204" pitchFamily="34" charset="0"/>
              </a:rPr>
              <a:t> </a:t>
            </a:r>
            <a:r>
              <a:rPr sz="3200" spc="-5" dirty="0">
                <a:latin typeface="Arial" panose="020B0604020202020204" pitchFamily="34" charset="0"/>
                <a:cs typeface="Arial" panose="020B0604020202020204" pitchFamily="34" charset="0"/>
              </a:rPr>
              <a:t>SIEE</a:t>
            </a:r>
            <a:endParaRP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31039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idx="1"/>
          </p:nvPr>
        </p:nvSpPr>
        <p:spPr>
          <a:xfrm>
            <a:off x="1" y="2160591"/>
            <a:ext cx="9143999" cy="42739905"/>
          </a:xfrm>
          <a:prstGeom prst="rect">
            <a:avLst/>
          </a:prstGeom>
        </p:spPr>
        <p:txBody>
          <a:bodyPr vert="horz" wrap="square" lIns="0" tIns="0" rIns="0" bIns="0" rtlCol="0">
            <a:spAutoFit/>
          </a:bodyPr>
          <a:lstStyle/>
          <a:p>
            <a:pPr marL="641350" indent="-457200" algn="just">
              <a:buFont typeface="Wingdings" panose="05000000000000000000" pitchFamily="2" charset="2"/>
              <a:buChar char="Ø"/>
              <a:tabLst>
                <a:tab pos="355600" algn="l"/>
              </a:tabLst>
            </a:pPr>
            <a:r>
              <a:rPr lang="es-CO" sz="3200" dirty="0">
                <a:latin typeface="Arial" panose="020B0604020202020204" pitchFamily="34" charset="0"/>
                <a:cs typeface="Arial" panose="020B0604020202020204" pitchFamily="34" charset="0"/>
              </a:rPr>
              <a:t>Elaborar evaluaciones con preguntas tipo pruebas saber: selección múltiple con única respuesta, selección múltiple con opciones combinadas, preguntas abiertas que permitan argumentar y proponer soluciones a problemáticas planteadas relacionadas con situaciones de la vida cotidiana</a:t>
            </a:r>
            <a:r>
              <a:rPr lang="es-CO" sz="3200" dirty="0" smtClean="0">
                <a:latin typeface="Arial" panose="020B0604020202020204" pitchFamily="34" charset="0"/>
                <a:cs typeface="Arial" panose="020B0604020202020204" pitchFamily="34" charset="0"/>
              </a:rPr>
              <a:t>.</a:t>
            </a:r>
          </a:p>
          <a:p>
            <a:pPr marL="641350" indent="-457200" algn="just">
              <a:buFont typeface="Wingdings" panose="05000000000000000000" pitchFamily="2" charset="2"/>
              <a:buChar char="Ø"/>
              <a:tabLst>
                <a:tab pos="355600" algn="l"/>
              </a:tabLst>
            </a:pPr>
            <a:r>
              <a:rPr lang="es-CO" sz="3200" dirty="0"/>
              <a:t>Realizar periódicamente simulacros preparatorios de pruebas saber (con periodicidad bimensual al término de cada periodo escolar).</a:t>
            </a:r>
          </a:p>
          <a:p>
            <a:pPr marL="184150" indent="0" algn="just">
              <a:buNone/>
              <a:tabLst>
                <a:tab pos="355600" algn="l"/>
              </a:tabLst>
            </a:pPr>
            <a:endParaRPr lang="es-CO" sz="3200" dirty="0">
              <a:latin typeface="Arial" panose="020B0604020202020204" pitchFamily="34" charset="0"/>
              <a:cs typeface="Arial" panose="020B0604020202020204" pitchFamily="34" charset="0"/>
            </a:endParaRPr>
          </a:p>
          <a:p>
            <a:pPr marL="184150" indent="0" algn="just">
              <a:buNone/>
              <a:tabLst>
                <a:tab pos="355600" algn="l"/>
              </a:tabLst>
            </a:pPr>
            <a:endParaRPr lang="es-CO" sz="3200" dirty="0">
              <a:latin typeface="Arial" panose="020B0604020202020204" pitchFamily="34" charset="0"/>
              <a:cs typeface="Arial" panose="020B0604020202020204" pitchFamily="34" charset="0"/>
            </a:endParaRPr>
          </a:p>
          <a:p>
            <a:pPr marL="184150" indent="0">
              <a:buNone/>
              <a:tabLst>
                <a:tab pos="355600" algn="l"/>
              </a:tabLst>
            </a:pPr>
            <a:endParaRPr lang="es-CO" sz="3200" spc="-15" dirty="0" smtClean="0">
              <a:latin typeface="Arial" panose="020B0604020202020204" pitchFamily="34" charset="0"/>
              <a:cs typeface="Arial" panose="020B0604020202020204" pitchFamily="34" charset="0"/>
            </a:endParaRPr>
          </a:p>
          <a:p>
            <a:pPr marL="184150" indent="0">
              <a:buNone/>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sz="3200" dirty="0">
              <a:latin typeface="Arial" panose="020B0604020202020204" pitchFamily="34" charset="0"/>
              <a:cs typeface="Arial" panose="020B0604020202020204" pitchFamily="34" charset="0"/>
            </a:endParaRPr>
          </a:p>
          <a:p>
            <a:pPr marL="355600">
              <a:buFont typeface="Arial"/>
              <a:buChar char="•"/>
              <a:tabLst>
                <a:tab pos="355600" algn="l"/>
              </a:tabLst>
            </a:pPr>
            <a:r>
              <a:rPr sz="3200" spc="-10" dirty="0">
                <a:latin typeface="Arial" panose="020B0604020202020204" pitchFamily="34" charset="0"/>
                <a:cs typeface="Arial" panose="020B0604020202020204" pitchFamily="34" charset="0"/>
              </a:rPr>
              <a:t>Estudio </a:t>
            </a:r>
            <a:r>
              <a:rPr sz="3200" dirty="0">
                <a:latin typeface="Arial" panose="020B0604020202020204" pitchFamily="34" charset="0"/>
                <a:cs typeface="Arial" panose="020B0604020202020204" pitchFamily="34" charset="0"/>
              </a:rPr>
              <a:t>y </a:t>
            </a:r>
            <a:r>
              <a:rPr sz="3200" spc="-10" dirty="0">
                <a:latin typeface="Arial" panose="020B0604020202020204" pitchFamily="34" charset="0"/>
                <a:cs typeface="Arial" panose="020B0604020202020204" pitchFamily="34" charset="0"/>
              </a:rPr>
              <a:t>ajustes </a:t>
            </a:r>
            <a:r>
              <a:rPr sz="3200" dirty="0">
                <a:latin typeface="Arial" panose="020B0604020202020204" pitchFamily="34" charset="0"/>
                <a:cs typeface="Arial" panose="020B0604020202020204" pitchFamily="34" charset="0"/>
              </a:rPr>
              <a:t>al</a:t>
            </a:r>
            <a:r>
              <a:rPr sz="3200" spc="-90" dirty="0">
                <a:latin typeface="Arial" panose="020B0604020202020204" pitchFamily="34" charset="0"/>
                <a:cs typeface="Arial" panose="020B0604020202020204" pitchFamily="34" charset="0"/>
              </a:rPr>
              <a:t> </a:t>
            </a:r>
            <a:r>
              <a:rPr sz="3200" spc="-5" dirty="0">
                <a:latin typeface="Arial" panose="020B0604020202020204" pitchFamily="34" charset="0"/>
                <a:cs typeface="Arial" panose="020B0604020202020204" pitchFamily="34" charset="0"/>
              </a:rPr>
              <a:t>SIEE</a:t>
            </a:r>
            <a:endParaRP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0578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idx="1"/>
          </p:nvPr>
        </p:nvSpPr>
        <p:spPr>
          <a:xfrm>
            <a:off x="1" y="2160591"/>
            <a:ext cx="9143999" cy="38102738"/>
          </a:xfrm>
          <a:prstGeom prst="rect">
            <a:avLst/>
          </a:prstGeom>
        </p:spPr>
        <p:txBody>
          <a:bodyPr vert="horz" wrap="square" lIns="0" tIns="0" rIns="0" bIns="0" rtlCol="0">
            <a:spAutoFit/>
          </a:bodyPr>
          <a:lstStyle/>
          <a:p>
            <a:pPr marL="184150" indent="0" algn="just">
              <a:buNone/>
              <a:tabLst>
                <a:tab pos="355600" algn="l"/>
              </a:tabLst>
            </a:pPr>
            <a:endParaRPr lang="es-CO" sz="3200" dirty="0">
              <a:latin typeface="Arial" panose="020B0604020202020204" pitchFamily="34" charset="0"/>
              <a:cs typeface="Arial" panose="020B0604020202020204" pitchFamily="34" charset="0"/>
            </a:endParaRPr>
          </a:p>
          <a:p>
            <a:pPr marL="184150" indent="0" algn="just">
              <a:buNone/>
              <a:tabLst>
                <a:tab pos="355600" algn="l"/>
              </a:tabLst>
            </a:pPr>
            <a:endParaRPr lang="es-CO" sz="3200" dirty="0">
              <a:latin typeface="Arial" panose="020B0604020202020204" pitchFamily="34" charset="0"/>
              <a:cs typeface="Arial" panose="020B0604020202020204" pitchFamily="34" charset="0"/>
            </a:endParaRPr>
          </a:p>
          <a:p>
            <a:pPr marL="184150" indent="0">
              <a:buNone/>
              <a:tabLst>
                <a:tab pos="355600" algn="l"/>
              </a:tabLst>
            </a:pPr>
            <a:endParaRPr lang="es-CO" sz="3200" spc="-15" dirty="0" smtClean="0">
              <a:latin typeface="Arial" panose="020B0604020202020204" pitchFamily="34" charset="0"/>
              <a:cs typeface="Arial" panose="020B0604020202020204" pitchFamily="34" charset="0"/>
            </a:endParaRPr>
          </a:p>
          <a:p>
            <a:pPr marL="184150" indent="0">
              <a:buNone/>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lang="es-CO" sz="3200" spc="-15" dirty="0" smtClean="0">
              <a:latin typeface="Arial" panose="020B0604020202020204" pitchFamily="34" charset="0"/>
              <a:cs typeface="Arial" panose="020B0604020202020204" pitchFamily="34" charset="0"/>
            </a:endParaRPr>
          </a:p>
          <a:p>
            <a:pPr marL="355600">
              <a:buFont typeface="Arial"/>
              <a:buChar char="•"/>
              <a:tabLst>
                <a:tab pos="355600" algn="l"/>
              </a:tabLst>
            </a:pPr>
            <a:endParaRPr sz="3200" dirty="0">
              <a:latin typeface="Arial" panose="020B0604020202020204" pitchFamily="34" charset="0"/>
              <a:cs typeface="Arial" panose="020B0604020202020204" pitchFamily="34" charset="0"/>
            </a:endParaRPr>
          </a:p>
          <a:p>
            <a:pPr marL="355600">
              <a:buFont typeface="Arial"/>
              <a:buChar char="•"/>
              <a:tabLst>
                <a:tab pos="355600" algn="l"/>
              </a:tabLst>
            </a:pPr>
            <a:r>
              <a:rPr sz="3200" spc="-10" dirty="0">
                <a:latin typeface="Arial" panose="020B0604020202020204" pitchFamily="34" charset="0"/>
                <a:cs typeface="Arial" panose="020B0604020202020204" pitchFamily="34" charset="0"/>
              </a:rPr>
              <a:t>Estudio </a:t>
            </a:r>
            <a:r>
              <a:rPr sz="3200" dirty="0">
                <a:latin typeface="Arial" panose="020B0604020202020204" pitchFamily="34" charset="0"/>
                <a:cs typeface="Arial" panose="020B0604020202020204" pitchFamily="34" charset="0"/>
              </a:rPr>
              <a:t>y </a:t>
            </a:r>
            <a:r>
              <a:rPr sz="3200" spc="-10" dirty="0">
                <a:latin typeface="Arial" panose="020B0604020202020204" pitchFamily="34" charset="0"/>
                <a:cs typeface="Arial" panose="020B0604020202020204" pitchFamily="34" charset="0"/>
              </a:rPr>
              <a:t>ajustes </a:t>
            </a:r>
            <a:r>
              <a:rPr sz="3200" dirty="0">
                <a:latin typeface="Arial" panose="020B0604020202020204" pitchFamily="34" charset="0"/>
                <a:cs typeface="Arial" panose="020B0604020202020204" pitchFamily="34" charset="0"/>
              </a:rPr>
              <a:t>al</a:t>
            </a:r>
            <a:r>
              <a:rPr sz="3200" spc="-90" dirty="0">
                <a:latin typeface="Arial" panose="020B0604020202020204" pitchFamily="34" charset="0"/>
                <a:cs typeface="Arial" panose="020B0604020202020204" pitchFamily="34" charset="0"/>
              </a:rPr>
              <a:t> </a:t>
            </a:r>
            <a:r>
              <a:rPr sz="3200" spc="-5" dirty="0">
                <a:latin typeface="Arial" panose="020B0604020202020204" pitchFamily="34" charset="0"/>
                <a:cs typeface="Arial" panose="020B0604020202020204" pitchFamily="34" charset="0"/>
              </a:rPr>
              <a:t>SIEE</a:t>
            </a:r>
            <a:endParaRPr sz="3200" dirty="0">
              <a:latin typeface="Arial" panose="020B0604020202020204" pitchFamily="34" charset="0"/>
              <a:cs typeface="Arial" panose="020B0604020202020204" pitchFamily="34" charset="0"/>
            </a:endParaRPr>
          </a:p>
        </p:txBody>
      </p:sp>
      <p:sp>
        <p:nvSpPr>
          <p:cNvPr id="5" name="Rectángulo 4"/>
          <p:cNvSpPr/>
          <p:nvPr/>
        </p:nvSpPr>
        <p:spPr>
          <a:xfrm>
            <a:off x="0" y="76200"/>
            <a:ext cx="9144000" cy="4307846"/>
          </a:xfrm>
          <a:prstGeom prst="rect">
            <a:avLst/>
          </a:prstGeom>
        </p:spPr>
        <p:txBody>
          <a:bodyPr wrap="square">
            <a:spAutoFit/>
          </a:bodyPr>
          <a:lstStyle/>
          <a:p>
            <a:pPr marL="285750" lvl="0" indent="-285750" algn="just">
              <a:lnSpc>
                <a:spcPct val="107000"/>
              </a:lnSpc>
              <a:spcAft>
                <a:spcPts val="0"/>
              </a:spcAft>
              <a:buFont typeface="Wingdings" panose="05000000000000000000" pitchFamily="2" charset="2"/>
              <a:buChar char="Ø"/>
            </a:pPr>
            <a:r>
              <a:rPr lang="es-CO" sz="3200" dirty="0">
                <a:solidFill>
                  <a:srgbClr val="000000"/>
                </a:solidFill>
                <a:latin typeface="Arial" panose="020B0604020202020204" pitchFamily="34" charset="0"/>
                <a:ea typeface="Calibri" panose="020F0502020204030204" pitchFamily="34" charset="0"/>
                <a:cs typeface="Arial" panose="020B0604020202020204" pitchFamily="34" charset="0"/>
              </a:rPr>
              <a:t>Establecer compromisos con padres de familia y acudientes que le permitan a los educandos el desarrollo de actividades libres para la nivelación de competencias básicas. </a:t>
            </a:r>
            <a:endParaRPr lang="es-CO" sz="3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buFont typeface="Wingdings" panose="05000000000000000000" pitchFamily="2" charset="2"/>
              <a:buChar char="Ø"/>
            </a:pPr>
            <a:r>
              <a:rPr lang="es-CO" sz="3200" dirty="0"/>
              <a:t>Hacer la solicitud a la Secretaria de Educación de la asignación del material de nivelación, la actualización de guías de aprendizaje.</a:t>
            </a:r>
          </a:p>
          <a:p>
            <a:pPr lvl="0" algn="just">
              <a:lnSpc>
                <a:spcPct val="107000"/>
              </a:lnSpc>
              <a:spcAft>
                <a:spcPts val="0"/>
              </a:spcAft>
            </a:pPr>
            <a:endParaRPr lang="es-CO"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32714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372995" y="119379"/>
            <a:ext cx="4038600" cy="457048"/>
          </a:xfrm>
          <a:prstGeom prst="rect">
            <a:avLst/>
          </a:prstGeom>
        </p:spPr>
        <p:txBody>
          <a:bodyPr vert="horz" wrap="square" lIns="0" tIns="0" rIns="0" bIns="0" rtlCol="0" anchor="t">
            <a:spAutoFit/>
          </a:bodyPr>
          <a:lstStyle/>
          <a:p>
            <a:pPr marL="12700"/>
            <a:r>
              <a:rPr lang="es-CO" sz="3200" b="1" i="1" spc="-15" dirty="0">
                <a:solidFill>
                  <a:srgbClr val="00B050"/>
                </a:solidFill>
                <a:latin typeface="Arial" panose="020B0604020202020204" pitchFamily="34" charset="0"/>
                <a:cs typeface="Arial" panose="020B0604020202020204" pitchFamily="34" charset="0"/>
              </a:rPr>
              <a:t>Mensaje - Reflexión</a:t>
            </a:r>
            <a:endParaRPr sz="3200" b="1" i="1" spc="-15" dirty="0">
              <a:solidFill>
                <a:srgbClr val="00B050"/>
              </a:solidFill>
              <a:latin typeface="Arial" panose="020B0604020202020204" pitchFamily="34" charset="0"/>
              <a:cs typeface="Arial" panose="020B0604020202020204" pitchFamily="34" charset="0"/>
            </a:endParaRPr>
          </a:p>
        </p:txBody>
      </p:sp>
      <p:sp>
        <p:nvSpPr>
          <p:cNvPr id="5" name="object 5"/>
          <p:cNvSpPr/>
          <p:nvPr/>
        </p:nvSpPr>
        <p:spPr>
          <a:xfrm>
            <a:off x="4114800" y="902652"/>
            <a:ext cx="3497580" cy="266395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114800" y="939736"/>
            <a:ext cx="3352800" cy="2519680"/>
          </a:xfrm>
          <a:custGeom>
            <a:avLst/>
            <a:gdLst/>
            <a:ahLst/>
            <a:cxnLst/>
            <a:rect l="l" t="t" r="r" b="b"/>
            <a:pathLst>
              <a:path w="3352800" h="2519679">
                <a:moveTo>
                  <a:pt x="0" y="2519426"/>
                </a:moveTo>
                <a:lnTo>
                  <a:pt x="3352800" y="2519426"/>
                </a:lnTo>
                <a:lnTo>
                  <a:pt x="3352800" y="0"/>
                </a:lnTo>
                <a:lnTo>
                  <a:pt x="0" y="0"/>
                </a:lnTo>
                <a:lnTo>
                  <a:pt x="0" y="2519426"/>
                </a:lnTo>
                <a:close/>
              </a:path>
            </a:pathLst>
          </a:custGeom>
          <a:ln w="38100">
            <a:solidFill>
              <a:srgbClr val="000000"/>
            </a:solidFill>
          </a:ln>
        </p:spPr>
        <p:txBody>
          <a:bodyPr wrap="square" lIns="0" tIns="0" rIns="0" bIns="0" rtlCol="0"/>
          <a:lstStyle/>
          <a:p>
            <a:endParaRPr/>
          </a:p>
        </p:txBody>
      </p:sp>
      <p:sp>
        <p:nvSpPr>
          <p:cNvPr id="8" name="object 8"/>
          <p:cNvSpPr/>
          <p:nvPr/>
        </p:nvSpPr>
        <p:spPr>
          <a:xfrm>
            <a:off x="5155692" y="3724656"/>
            <a:ext cx="3807334" cy="2974785"/>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5200652" y="3770376"/>
            <a:ext cx="3711575" cy="2792730"/>
          </a:xfrm>
          <a:custGeom>
            <a:avLst/>
            <a:gdLst/>
            <a:ahLst/>
            <a:cxnLst/>
            <a:rect l="l" t="t" r="r" b="b"/>
            <a:pathLst>
              <a:path w="3711575" h="2792729">
                <a:moveTo>
                  <a:pt x="0" y="2792349"/>
                </a:moveTo>
                <a:lnTo>
                  <a:pt x="3711575" y="2792349"/>
                </a:lnTo>
                <a:lnTo>
                  <a:pt x="3711575" y="0"/>
                </a:lnTo>
                <a:lnTo>
                  <a:pt x="0" y="0"/>
                </a:lnTo>
                <a:lnTo>
                  <a:pt x="0" y="2792349"/>
                </a:lnTo>
                <a:close/>
              </a:path>
            </a:pathLst>
          </a:custGeom>
          <a:ln w="38100">
            <a:solidFill>
              <a:srgbClr val="000000"/>
            </a:solidFill>
          </a:ln>
        </p:spPr>
        <p:txBody>
          <a:bodyPr wrap="square" lIns="0" tIns="0" rIns="0" bIns="0" rtlCol="0"/>
          <a:lstStyle/>
          <a:p>
            <a:endParaRPr/>
          </a:p>
        </p:txBody>
      </p:sp>
      <p:sp>
        <p:nvSpPr>
          <p:cNvPr id="11" name="CuadroTexto 10"/>
          <p:cNvSpPr txBox="1"/>
          <p:nvPr/>
        </p:nvSpPr>
        <p:spPr>
          <a:xfrm>
            <a:off x="1066800" y="1981202"/>
            <a:ext cx="3048000" cy="4031873"/>
          </a:xfrm>
          <a:prstGeom prst="rect">
            <a:avLst/>
          </a:prstGeom>
          <a:noFill/>
        </p:spPr>
        <p:txBody>
          <a:bodyPr wrap="square" rtlCol="0">
            <a:spAutoFit/>
          </a:bodyPr>
          <a:lstStyle/>
          <a:p>
            <a:r>
              <a:rPr lang="es-CO" sz="3200" dirty="0">
                <a:latin typeface="Arial" panose="020B0604020202020204" pitchFamily="34" charset="0"/>
                <a:cs typeface="Arial" panose="020B0604020202020204" pitchFamily="34" charset="0"/>
              </a:rPr>
              <a:t>Gracias señor por amarnos infinitamente y, sobre todo por permitirnos vivir para servir a los demás</a:t>
            </a:r>
          </a:p>
          <a:p>
            <a:endParaRPr lang="es-CO" sz="3200" dirty="0">
              <a:latin typeface="Arial" panose="020B0604020202020204" pitchFamily="34" charset="0"/>
              <a:cs typeface="Arial" panose="020B0604020202020204" pitchFamily="34" charset="0"/>
            </a:endParaRPr>
          </a:p>
        </p:txBody>
      </p:sp>
      <p:pic>
        <p:nvPicPr>
          <p:cNvPr id="12" name="Imagen 11" descr="http://2.bp.blogspot.com/_sQrHQJkdG10/TMY0FcVmOHI/AAAAAAAAAAg/fX9xMKRLw0w/s1600/EL+SERVICIO.jpg"/>
          <p:cNvPicPr/>
          <p:nvPr/>
        </p:nvPicPr>
        <p:blipFill>
          <a:blip r:embed="rId4">
            <a:extLst>
              <a:ext uri="{28A0092B-C50C-407E-A947-70E740481C1C}">
                <a14:useLocalDpi xmlns:a14="http://schemas.microsoft.com/office/drawing/2010/main" val="0"/>
              </a:ext>
            </a:extLst>
          </a:blip>
          <a:srcRect/>
          <a:stretch>
            <a:fillRect/>
          </a:stretch>
        </p:blipFill>
        <p:spPr bwMode="auto">
          <a:xfrm>
            <a:off x="4114800" y="990603"/>
            <a:ext cx="2998850" cy="2417951"/>
          </a:xfrm>
          <a:prstGeom prst="rect">
            <a:avLst/>
          </a:prstGeom>
          <a:noFill/>
          <a:ln>
            <a:noFill/>
          </a:ln>
        </p:spPr>
      </p:pic>
      <p:pic>
        <p:nvPicPr>
          <p:cNvPr id="13" name="Imagen 12" descr="https://i1.wp.com/www.eduquemosenlared.com/images/profesor_efectivo.jpg"/>
          <p:cNvPicPr/>
          <p:nvPr/>
        </p:nvPicPr>
        <p:blipFill>
          <a:blip r:embed="rId5">
            <a:extLst>
              <a:ext uri="{28A0092B-C50C-407E-A947-70E740481C1C}">
                <a14:useLocalDpi xmlns:a14="http://schemas.microsoft.com/office/drawing/2010/main" val="0"/>
              </a:ext>
            </a:extLst>
          </a:blip>
          <a:srcRect/>
          <a:stretch>
            <a:fillRect/>
          </a:stretch>
        </p:blipFill>
        <p:spPr bwMode="auto">
          <a:xfrm>
            <a:off x="5200650" y="3770378"/>
            <a:ext cx="3736976" cy="3024909"/>
          </a:xfrm>
          <a:prstGeom prst="rect">
            <a:avLst/>
          </a:prstGeom>
          <a:noFill/>
          <a:ln>
            <a:no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6200" y="609600"/>
            <a:ext cx="8534399" cy="1447800"/>
          </a:xfrm>
        </p:spPr>
        <p:txBody>
          <a:bodyPr>
            <a:normAutofit/>
          </a:bodyPr>
          <a:lstStyle/>
          <a:p>
            <a:pPr algn="ctr"/>
            <a:r>
              <a:rPr lang="es-CO" sz="3200" b="1" dirty="0" smtClean="0">
                <a:solidFill>
                  <a:srgbClr val="00B050"/>
                </a:solidFill>
                <a:latin typeface="Arial" panose="020B0604020202020204" pitchFamily="34" charset="0"/>
                <a:cs typeface="Arial" panose="020B0604020202020204" pitchFamily="34" charset="0"/>
              </a:rPr>
              <a:t>GESTION ADMINISTRATIVA – FINANCIERA                             INGRESOS</a:t>
            </a:r>
            <a:endParaRPr lang="es-CO" sz="3200" b="1" dirty="0">
              <a:solidFill>
                <a:srgbClr val="00B050"/>
              </a:solidFill>
              <a:latin typeface="Arial" panose="020B0604020202020204" pitchFamily="34" charset="0"/>
              <a:cs typeface="Arial" panose="020B06040202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601767263"/>
              </p:ext>
            </p:extLst>
          </p:nvPr>
        </p:nvGraphicFramePr>
        <p:xfrm>
          <a:off x="914401" y="1883601"/>
          <a:ext cx="7162799" cy="4298611"/>
        </p:xfrm>
        <a:graphic>
          <a:graphicData uri="http://schemas.openxmlformats.org/drawingml/2006/table">
            <a:tbl>
              <a:tblPr>
                <a:tableStyleId>{5C22544A-7EE6-4342-B048-85BDC9FD1C3A}</a:tableStyleId>
              </a:tblPr>
              <a:tblGrid>
                <a:gridCol w="2703090"/>
                <a:gridCol w="2783309"/>
                <a:gridCol w="1676400"/>
              </a:tblGrid>
              <a:tr h="388144">
                <a:tc>
                  <a:txBody>
                    <a:bodyPr/>
                    <a:lstStyle/>
                    <a:p>
                      <a:pPr algn="ctr" fontAlgn="ctr"/>
                      <a:r>
                        <a:rPr lang="es-CO" sz="3200" u="none" strike="noStrike" dirty="0">
                          <a:solidFill>
                            <a:schemeClr val="tx1"/>
                          </a:solidFill>
                          <a:effectLst/>
                          <a:latin typeface="Arial" panose="020B0604020202020204" pitchFamily="34" charset="0"/>
                          <a:cs typeface="Arial" panose="020B0604020202020204" pitchFamily="34" charset="0"/>
                        </a:rPr>
                        <a:t>NOMBRE</a:t>
                      </a:r>
                      <a:endParaRPr lang="es-CO" sz="3200" b="1" i="0" u="none" strike="noStrike" dirty="0">
                        <a:solidFill>
                          <a:schemeClr val="tx1"/>
                        </a:solidFill>
                        <a:effectLst/>
                        <a:latin typeface="Arial" panose="020B0604020202020204" pitchFamily="34" charset="0"/>
                        <a:cs typeface="Arial" panose="020B0604020202020204" pitchFamily="34" charset="0"/>
                      </a:endParaRPr>
                    </a:p>
                  </a:txBody>
                  <a:tcPr marL="8086" marR="8086" marT="8086" marB="0" anchor="ctr"/>
                </a:tc>
                <a:tc>
                  <a:txBody>
                    <a:bodyPr/>
                    <a:lstStyle/>
                    <a:p>
                      <a:pPr algn="ctr" fontAlgn="b"/>
                      <a:r>
                        <a:rPr lang="es-CO" sz="3200" u="none" strike="noStrike" dirty="0">
                          <a:solidFill>
                            <a:schemeClr val="tx1"/>
                          </a:solidFill>
                          <a:effectLst/>
                          <a:latin typeface="Arial" panose="020B0604020202020204" pitchFamily="34" charset="0"/>
                          <a:cs typeface="Arial" panose="020B0604020202020204" pitchFamily="34" charset="0"/>
                        </a:rPr>
                        <a:t>RECAUDADO</a:t>
                      </a:r>
                      <a:endParaRPr lang="es-CO" sz="3200" b="1" i="0" u="none" strike="noStrike" dirty="0">
                        <a:solidFill>
                          <a:schemeClr val="tx1"/>
                        </a:solidFill>
                        <a:effectLst/>
                        <a:latin typeface="Arial" panose="020B0604020202020204" pitchFamily="34" charset="0"/>
                        <a:cs typeface="Arial" panose="020B0604020202020204" pitchFamily="34" charset="0"/>
                      </a:endParaRPr>
                    </a:p>
                  </a:txBody>
                  <a:tcPr marL="8086" marR="8086" marT="8086" marB="0" anchor="b"/>
                </a:tc>
                <a:tc>
                  <a:txBody>
                    <a:bodyPr/>
                    <a:lstStyle/>
                    <a:p>
                      <a:pPr algn="ctr" fontAlgn="b"/>
                      <a:r>
                        <a:rPr lang="es-CO" sz="3200" u="none" strike="noStrike" dirty="0">
                          <a:solidFill>
                            <a:schemeClr val="tx1"/>
                          </a:solidFill>
                          <a:effectLst/>
                          <a:latin typeface="Arial" panose="020B0604020202020204" pitchFamily="34" charset="0"/>
                          <a:cs typeface="Arial" panose="020B0604020202020204" pitchFamily="34" charset="0"/>
                        </a:rPr>
                        <a:t>%</a:t>
                      </a:r>
                      <a:endParaRPr lang="es-CO" sz="3200" b="1" i="0" u="none" strike="noStrike" dirty="0">
                        <a:solidFill>
                          <a:schemeClr val="tx1"/>
                        </a:solidFill>
                        <a:effectLst/>
                        <a:latin typeface="Arial" panose="020B0604020202020204" pitchFamily="34" charset="0"/>
                        <a:cs typeface="Arial" panose="020B0604020202020204" pitchFamily="34" charset="0"/>
                      </a:endParaRPr>
                    </a:p>
                  </a:txBody>
                  <a:tcPr marL="8086" marR="8086" marT="8086" marB="0" anchor="b"/>
                </a:tc>
              </a:tr>
              <a:tr h="1164431">
                <a:tc>
                  <a:txBody>
                    <a:bodyPr/>
                    <a:lstStyle/>
                    <a:p>
                      <a:pPr algn="l" fontAlgn="ctr"/>
                      <a:r>
                        <a:rPr lang="es-CO" sz="3200" u="none" strike="noStrike" dirty="0">
                          <a:solidFill>
                            <a:schemeClr val="tx1"/>
                          </a:solidFill>
                          <a:effectLst/>
                          <a:latin typeface="Arial" panose="020B0604020202020204" pitchFamily="34" charset="0"/>
                          <a:cs typeface="Arial" panose="020B0604020202020204" pitchFamily="34" charset="0"/>
                        </a:rPr>
                        <a:t>Ingresos operacionales </a:t>
                      </a:r>
                      <a:endParaRPr lang="es-CO" sz="3200" b="0" i="0" u="none" strike="noStrike" dirty="0">
                        <a:solidFill>
                          <a:schemeClr val="tx1"/>
                        </a:solidFill>
                        <a:effectLst/>
                        <a:latin typeface="Arial" panose="020B0604020202020204" pitchFamily="34" charset="0"/>
                        <a:cs typeface="Arial" panose="020B0604020202020204" pitchFamily="34" charset="0"/>
                      </a:endParaRPr>
                    </a:p>
                  </a:txBody>
                  <a:tcPr marL="8086" marR="8086" marT="8086" marB="0" anchor="ctr"/>
                </a:tc>
                <a:tc>
                  <a:txBody>
                    <a:bodyPr/>
                    <a:lstStyle/>
                    <a:p>
                      <a:pPr algn="r" fontAlgn="b"/>
                      <a:r>
                        <a:rPr lang="es-CO" sz="3200" u="none" strike="noStrike" dirty="0" smtClean="0">
                          <a:solidFill>
                            <a:schemeClr val="tx1"/>
                          </a:solidFill>
                          <a:effectLst/>
                          <a:latin typeface="Arial" panose="020B0604020202020204" pitchFamily="34" charset="0"/>
                          <a:cs typeface="Arial" panose="020B0604020202020204" pitchFamily="34" charset="0"/>
                        </a:rPr>
                        <a:t>0,00</a:t>
                      </a:r>
                      <a:endParaRPr lang="es-CO" sz="3200" b="0" i="0" u="none" strike="noStrike" dirty="0">
                        <a:solidFill>
                          <a:schemeClr val="tx1"/>
                        </a:solidFill>
                        <a:effectLst/>
                        <a:latin typeface="Arial" panose="020B0604020202020204" pitchFamily="34" charset="0"/>
                        <a:cs typeface="Arial" panose="020B0604020202020204" pitchFamily="34" charset="0"/>
                      </a:endParaRPr>
                    </a:p>
                  </a:txBody>
                  <a:tcPr marL="8086" marR="8086" marT="8086" marB="0" anchor="b"/>
                </a:tc>
                <a:tc>
                  <a:txBody>
                    <a:bodyPr/>
                    <a:lstStyle/>
                    <a:p>
                      <a:pPr algn="r" fontAlgn="b"/>
                      <a:r>
                        <a:rPr lang="es-CO" sz="3200" u="none" strike="noStrike" dirty="0" smtClean="0">
                          <a:solidFill>
                            <a:schemeClr val="tx1"/>
                          </a:solidFill>
                          <a:effectLst/>
                          <a:latin typeface="Arial" panose="020B0604020202020204" pitchFamily="34" charset="0"/>
                          <a:cs typeface="Arial" panose="020B0604020202020204" pitchFamily="34" charset="0"/>
                        </a:rPr>
                        <a:t>0,0000</a:t>
                      </a:r>
                      <a:endParaRPr lang="es-CO" sz="3200" b="0" i="0" u="none" strike="noStrike" dirty="0">
                        <a:solidFill>
                          <a:schemeClr val="tx1"/>
                        </a:solidFill>
                        <a:effectLst/>
                        <a:latin typeface="Arial" panose="020B0604020202020204" pitchFamily="34" charset="0"/>
                        <a:cs typeface="Arial" panose="020B0604020202020204" pitchFamily="34" charset="0"/>
                      </a:endParaRPr>
                    </a:p>
                  </a:txBody>
                  <a:tcPr marL="8086" marR="8086" marT="8086" marB="0" anchor="b"/>
                </a:tc>
              </a:tr>
              <a:tr h="997722">
                <a:tc>
                  <a:txBody>
                    <a:bodyPr/>
                    <a:lstStyle/>
                    <a:p>
                      <a:pPr algn="l" fontAlgn="ctr"/>
                      <a:r>
                        <a:rPr lang="es-CO" sz="3200" u="none" strike="noStrike" dirty="0">
                          <a:solidFill>
                            <a:schemeClr val="tx1"/>
                          </a:solidFill>
                          <a:effectLst/>
                          <a:latin typeface="Arial" panose="020B0604020202020204" pitchFamily="34" charset="0"/>
                          <a:cs typeface="Arial" panose="020B0604020202020204" pitchFamily="34" charset="0"/>
                        </a:rPr>
                        <a:t>Transferencias</a:t>
                      </a:r>
                      <a:endParaRPr lang="es-CO" sz="3200" b="0" i="0" u="none" strike="noStrike" dirty="0">
                        <a:solidFill>
                          <a:schemeClr val="tx1"/>
                        </a:solidFill>
                        <a:effectLst/>
                        <a:latin typeface="Arial" panose="020B0604020202020204" pitchFamily="34" charset="0"/>
                        <a:cs typeface="Arial" panose="020B0604020202020204" pitchFamily="34" charset="0"/>
                      </a:endParaRPr>
                    </a:p>
                  </a:txBody>
                  <a:tcPr marL="8086" marR="8086" marT="8086" marB="0" anchor="ctr"/>
                </a:tc>
                <a:tc>
                  <a:txBody>
                    <a:bodyPr/>
                    <a:lstStyle/>
                    <a:p>
                      <a:pPr algn="r" fontAlgn="b"/>
                      <a:r>
                        <a:rPr lang="es-CO" sz="3200" u="none" strike="noStrike" dirty="0" smtClean="0">
                          <a:solidFill>
                            <a:schemeClr val="tx1"/>
                          </a:solidFill>
                          <a:effectLst/>
                          <a:latin typeface="Arial" panose="020B0604020202020204" pitchFamily="34" charset="0"/>
                          <a:cs typeface="Arial" panose="020B0604020202020204" pitchFamily="34" charset="0"/>
                        </a:rPr>
                        <a:t>44.775.213,00</a:t>
                      </a:r>
                      <a:endParaRPr lang="es-CO" sz="3200" b="0" i="0" u="none" strike="noStrike" dirty="0">
                        <a:solidFill>
                          <a:schemeClr val="tx1"/>
                        </a:solidFill>
                        <a:effectLst/>
                        <a:latin typeface="Arial" panose="020B0604020202020204" pitchFamily="34" charset="0"/>
                        <a:cs typeface="Arial" panose="020B0604020202020204" pitchFamily="34" charset="0"/>
                      </a:endParaRPr>
                    </a:p>
                  </a:txBody>
                  <a:tcPr marL="8086" marR="8086" marT="8086" marB="0" anchor="b"/>
                </a:tc>
                <a:tc>
                  <a:txBody>
                    <a:bodyPr/>
                    <a:lstStyle/>
                    <a:p>
                      <a:pPr algn="r" fontAlgn="b"/>
                      <a:r>
                        <a:rPr lang="es-CO" sz="3200" u="none" strike="noStrike" smtClean="0">
                          <a:solidFill>
                            <a:schemeClr val="tx1"/>
                          </a:solidFill>
                          <a:effectLst/>
                          <a:latin typeface="Arial" panose="020B0604020202020204" pitchFamily="34" charset="0"/>
                          <a:cs typeface="Arial" panose="020B0604020202020204" pitchFamily="34" charset="0"/>
                        </a:rPr>
                        <a:t>100,00</a:t>
                      </a:r>
                      <a:endParaRPr lang="es-CO" sz="3200" b="0" i="0" u="none" strike="noStrike" dirty="0">
                        <a:solidFill>
                          <a:schemeClr val="tx1"/>
                        </a:solidFill>
                        <a:effectLst/>
                        <a:latin typeface="Arial" panose="020B0604020202020204" pitchFamily="34" charset="0"/>
                        <a:cs typeface="Arial" panose="020B0604020202020204" pitchFamily="34" charset="0"/>
                      </a:endParaRPr>
                    </a:p>
                  </a:txBody>
                  <a:tcPr marL="8086" marR="8086" marT="8086" marB="0" anchor="b"/>
                </a:tc>
              </a:tr>
              <a:tr h="838200">
                <a:tc>
                  <a:txBody>
                    <a:bodyPr/>
                    <a:lstStyle/>
                    <a:p>
                      <a:pPr algn="l" fontAlgn="ctr"/>
                      <a:r>
                        <a:rPr lang="es-CO" sz="3200" u="none" strike="noStrike" dirty="0">
                          <a:solidFill>
                            <a:schemeClr val="tx1"/>
                          </a:solidFill>
                          <a:effectLst/>
                          <a:latin typeface="Arial" panose="020B0604020202020204" pitchFamily="34" charset="0"/>
                          <a:cs typeface="Arial" panose="020B0604020202020204" pitchFamily="34" charset="0"/>
                        </a:rPr>
                        <a:t>Recursos de capital </a:t>
                      </a:r>
                      <a:endParaRPr lang="es-CO" sz="3200" b="0" i="0" u="none" strike="noStrike" dirty="0">
                        <a:solidFill>
                          <a:schemeClr val="tx1"/>
                        </a:solidFill>
                        <a:effectLst/>
                        <a:latin typeface="Arial" panose="020B0604020202020204" pitchFamily="34" charset="0"/>
                        <a:cs typeface="Arial" panose="020B0604020202020204" pitchFamily="34" charset="0"/>
                      </a:endParaRPr>
                    </a:p>
                  </a:txBody>
                  <a:tcPr marL="8086" marR="8086" marT="8086" marB="0" anchor="ctr"/>
                </a:tc>
                <a:tc>
                  <a:txBody>
                    <a:bodyPr/>
                    <a:lstStyle/>
                    <a:p>
                      <a:pPr algn="r" fontAlgn="b"/>
                      <a:r>
                        <a:rPr lang="es-CO" sz="3200" u="sng" strike="noStrike" dirty="0" smtClean="0">
                          <a:solidFill>
                            <a:schemeClr val="tx1"/>
                          </a:solidFill>
                          <a:effectLst/>
                          <a:latin typeface="Arial" panose="020B0604020202020204" pitchFamily="34" charset="0"/>
                          <a:cs typeface="Arial" panose="020B0604020202020204" pitchFamily="34" charset="0"/>
                        </a:rPr>
                        <a:t>242.527,00</a:t>
                      </a:r>
                      <a:endParaRPr lang="es-CO" sz="3200" b="0" i="0" u="sng" strike="noStrike" dirty="0">
                        <a:solidFill>
                          <a:schemeClr val="tx1"/>
                        </a:solidFill>
                        <a:effectLst/>
                        <a:latin typeface="Arial" panose="020B0604020202020204" pitchFamily="34" charset="0"/>
                        <a:cs typeface="Arial" panose="020B0604020202020204" pitchFamily="34" charset="0"/>
                      </a:endParaRPr>
                    </a:p>
                  </a:txBody>
                  <a:tcPr marL="8086" marR="8086" marT="8086" marB="0" anchor="b"/>
                </a:tc>
                <a:tc>
                  <a:txBody>
                    <a:bodyPr/>
                    <a:lstStyle/>
                    <a:p>
                      <a:pPr algn="r" fontAlgn="b"/>
                      <a:r>
                        <a:rPr lang="es-CO" sz="3200" b="0" i="0" u="sng" strike="noStrike" dirty="0" smtClean="0">
                          <a:solidFill>
                            <a:schemeClr val="tx1"/>
                          </a:solidFill>
                          <a:effectLst/>
                          <a:latin typeface="Arial" panose="020B0604020202020204" pitchFamily="34" charset="0"/>
                          <a:cs typeface="Arial" panose="020B0604020202020204" pitchFamily="34" charset="0"/>
                        </a:rPr>
                        <a:t>100,00</a:t>
                      </a:r>
                      <a:endParaRPr lang="es-CO" sz="3200" b="0" i="0" u="sng" strike="noStrike" dirty="0">
                        <a:solidFill>
                          <a:schemeClr val="tx1"/>
                        </a:solidFill>
                        <a:effectLst/>
                        <a:latin typeface="Arial" panose="020B0604020202020204" pitchFamily="34" charset="0"/>
                        <a:cs typeface="Arial" panose="020B0604020202020204" pitchFamily="34" charset="0"/>
                      </a:endParaRPr>
                    </a:p>
                  </a:txBody>
                  <a:tcPr marL="8086" marR="8086" marT="8086" marB="0" anchor="b"/>
                </a:tc>
              </a:tr>
              <a:tr h="657246">
                <a:tc>
                  <a:txBody>
                    <a:bodyPr/>
                    <a:lstStyle/>
                    <a:p>
                      <a:pPr algn="l" fontAlgn="ctr"/>
                      <a:r>
                        <a:rPr lang="es-CO" sz="3200" u="none" strike="noStrike" dirty="0">
                          <a:solidFill>
                            <a:schemeClr val="tx1"/>
                          </a:solidFill>
                          <a:effectLst/>
                          <a:latin typeface="Arial" panose="020B0604020202020204" pitchFamily="34" charset="0"/>
                          <a:cs typeface="Arial" panose="020B0604020202020204" pitchFamily="34" charset="0"/>
                        </a:rPr>
                        <a:t>TOTAL</a:t>
                      </a:r>
                      <a:endParaRPr lang="es-CO" sz="3200" b="1" i="0" u="none" strike="noStrike" dirty="0">
                        <a:solidFill>
                          <a:schemeClr val="tx1"/>
                        </a:solidFill>
                        <a:effectLst/>
                        <a:latin typeface="Arial" panose="020B0604020202020204" pitchFamily="34" charset="0"/>
                        <a:cs typeface="Arial" panose="020B0604020202020204" pitchFamily="34" charset="0"/>
                      </a:endParaRPr>
                    </a:p>
                  </a:txBody>
                  <a:tcPr marL="8086" marR="8086" marT="8086" marB="0" anchor="ctr"/>
                </a:tc>
                <a:tc>
                  <a:txBody>
                    <a:bodyPr/>
                    <a:lstStyle/>
                    <a:p>
                      <a:pPr algn="r" fontAlgn="b"/>
                      <a:r>
                        <a:rPr lang="es-CO" sz="3200" u="none" strike="noStrike" dirty="0" smtClean="0">
                          <a:solidFill>
                            <a:schemeClr val="tx1"/>
                          </a:solidFill>
                          <a:effectLst/>
                          <a:latin typeface="Arial" panose="020B0604020202020204" pitchFamily="34" charset="0"/>
                          <a:cs typeface="Arial" panose="020B0604020202020204" pitchFamily="34" charset="0"/>
                        </a:rPr>
                        <a:t>45.017.740,00</a:t>
                      </a:r>
                      <a:endParaRPr lang="es-CO" sz="3200" b="0" i="0" u="none" strike="noStrike" dirty="0">
                        <a:solidFill>
                          <a:schemeClr val="tx1"/>
                        </a:solidFill>
                        <a:effectLst/>
                        <a:latin typeface="Arial" panose="020B0604020202020204" pitchFamily="34" charset="0"/>
                        <a:cs typeface="Arial" panose="020B0604020202020204" pitchFamily="34" charset="0"/>
                      </a:endParaRPr>
                    </a:p>
                  </a:txBody>
                  <a:tcPr marL="8086" marR="8086" marT="8086" marB="0" anchor="b"/>
                </a:tc>
                <a:tc>
                  <a:txBody>
                    <a:bodyPr/>
                    <a:lstStyle/>
                    <a:p>
                      <a:pPr algn="r" fontAlgn="b"/>
                      <a:r>
                        <a:rPr lang="es-CO" sz="3200" u="none" strike="noStrike" dirty="0" smtClean="0">
                          <a:solidFill>
                            <a:schemeClr val="tx1"/>
                          </a:solidFill>
                          <a:effectLst/>
                          <a:latin typeface="Arial" panose="020B0604020202020204" pitchFamily="34" charset="0"/>
                          <a:cs typeface="Arial" panose="020B0604020202020204" pitchFamily="34" charset="0"/>
                        </a:rPr>
                        <a:t>100,00</a:t>
                      </a:r>
                      <a:endParaRPr lang="es-CO" sz="3200" b="0" i="0" u="none" strike="noStrike" dirty="0">
                        <a:solidFill>
                          <a:schemeClr val="tx1"/>
                        </a:solidFill>
                        <a:effectLst/>
                        <a:latin typeface="Arial" panose="020B0604020202020204" pitchFamily="34" charset="0"/>
                        <a:cs typeface="Arial" panose="020B0604020202020204" pitchFamily="34" charset="0"/>
                      </a:endParaRPr>
                    </a:p>
                  </a:txBody>
                  <a:tcPr marL="8086" marR="8086" marT="8086" marB="0" anchor="b"/>
                </a:tc>
              </a:tr>
            </a:tbl>
          </a:graphicData>
        </a:graphic>
      </p:graphicFrame>
    </p:spTree>
    <p:extLst>
      <p:ext uri="{BB962C8B-B14F-4D97-AF65-F5344CB8AC3E}">
        <p14:creationId xmlns:p14="http://schemas.microsoft.com/office/powerpoint/2010/main" val="9112250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28603" y="609600"/>
            <a:ext cx="8610600" cy="1320800"/>
          </a:xfrm>
        </p:spPr>
        <p:txBody>
          <a:bodyPr>
            <a:noAutofit/>
          </a:bodyPr>
          <a:lstStyle/>
          <a:p>
            <a:r>
              <a:rPr lang="es-CO" sz="3200" b="1" dirty="0">
                <a:solidFill>
                  <a:srgbClr val="00B050"/>
                </a:solidFill>
                <a:latin typeface="Arial" panose="020B0604020202020204" pitchFamily="34" charset="0"/>
                <a:cs typeface="Arial" panose="020B0604020202020204" pitchFamily="34" charset="0"/>
              </a:rPr>
              <a:t>GESTION ADMINISTRATIVA – </a:t>
            </a:r>
            <a:r>
              <a:rPr lang="es-CO" sz="3200" b="1" dirty="0" smtClean="0">
                <a:solidFill>
                  <a:srgbClr val="00B050"/>
                </a:solidFill>
                <a:latin typeface="Arial" panose="020B0604020202020204" pitchFamily="34" charset="0"/>
                <a:cs typeface="Arial" panose="020B0604020202020204" pitchFamily="34" charset="0"/>
              </a:rPr>
              <a:t>FINANCIERA</a:t>
            </a:r>
            <a:br>
              <a:rPr lang="es-CO" sz="3200" b="1" dirty="0" smtClean="0">
                <a:solidFill>
                  <a:srgbClr val="00B050"/>
                </a:solidFill>
                <a:latin typeface="Arial" panose="020B0604020202020204" pitchFamily="34" charset="0"/>
                <a:cs typeface="Arial" panose="020B0604020202020204" pitchFamily="34" charset="0"/>
              </a:rPr>
            </a:br>
            <a:r>
              <a:rPr lang="es-CO" sz="3200" b="1" dirty="0" smtClean="0">
                <a:solidFill>
                  <a:srgbClr val="00B050"/>
                </a:solidFill>
                <a:latin typeface="Arial" panose="020B0604020202020204" pitchFamily="34" charset="0"/>
                <a:cs typeface="Arial" panose="020B0604020202020204" pitchFamily="34" charset="0"/>
              </a:rPr>
              <a:t>             INVERSIÓN DE LOS RECURSOS</a:t>
            </a:r>
            <a:endParaRPr lang="es-CO" sz="32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228602" y="2160592"/>
            <a:ext cx="8610599" cy="3880773"/>
          </a:xfrm>
        </p:spPr>
        <p:txBody>
          <a:bodyPr>
            <a:normAutofit fontScale="25000" lnSpcReduction="20000"/>
          </a:bodyPr>
          <a:lstStyle/>
          <a:p>
            <a:pPr marL="0" indent="0">
              <a:buNone/>
            </a:pPr>
            <a:r>
              <a:rPr lang="es-CO" sz="12800" b="1" dirty="0">
                <a:latin typeface="Calibri" panose="020F0502020204030204" pitchFamily="34" charset="0"/>
              </a:rPr>
              <a:t>      RUBRO           </a:t>
            </a:r>
            <a:r>
              <a:rPr lang="es-CO" sz="12800" dirty="0">
                <a:latin typeface="Calibri" panose="020F0502020204030204" pitchFamily="34" charset="0"/>
              </a:rPr>
              <a:t>          </a:t>
            </a:r>
            <a:r>
              <a:rPr lang="es-CO" sz="12800" b="1" dirty="0">
                <a:latin typeface="Calibri" panose="020F0502020204030204" pitchFamily="34" charset="0"/>
              </a:rPr>
              <a:t>VR. EJECUTADO</a:t>
            </a:r>
            <a:r>
              <a:rPr lang="es-CO" sz="12800" dirty="0">
                <a:latin typeface="Calibri" panose="020F0502020204030204" pitchFamily="34" charset="0"/>
              </a:rPr>
              <a:t>         </a:t>
            </a:r>
            <a:endParaRPr lang="es-CO" sz="12800" b="1" dirty="0">
              <a:latin typeface="Calibri" panose="020F0502020204030204" pitchFamily="34" charset="0"/>
            </a:endParaRPr>
          </a:p>
          <a:p>
            <a:pPr>
              <a:buFont typeface="Wingdings" panose="05000000000000000000" pitchFamily="2" charset="2"/>
              <a:buChar char="Ø"/>
            </a:pPr>
            <a:r>
              <a:rPr lang="es-CO" sz="12800" dirty="0">
                <a:latin typeface="Calibri" panose="020F0502020204030204" pitchFamily="34" charset="0"/>
              </a:rPr>
              <a:t>Honorarios                      </a:t>
            </a:r>
            <a:r>
              <a:rPr lang="es-CO" sz="12800" dirty="0" smtClean="0">
                <a:latin typeface="Calibri" panose="020F0502020204030204" pitchFamily="34" charset="0"/>
              </a:rPr>
              <a:t>         2.700.000</a:t>
            </a:r>
            <a:endParaRPr lang="es-CO" sz="12800" dirty="0">
              <a:latin typeface="Calibri" panose="020F0502020204030204" pitchFamily="34" charset="0"/>
            </a:endParaRPr>
          </a:p>
          <a:p>
            <a:pPr>
              <a:buFont typeface="Wingdings" panose="05000000000000000000" pitchFamily="2" charset="2"/>
              <a:buChar char="Ø"/>
            </a:pPr>
            <a:r>
              <a:rPr lang="es-CO" sz="12800" dirty="0" smtClean="0">
                <a:latin typeface="Calibri" panose="020F0502020204030204" pitchFamily="34" charset="0"/>
              </a:rPr>
              <a:t>Enseres </a:t>
            </a:r>
            <a:r>
              <a:rPr lang="es-CO" sz="12800" dirty="0">
                <a:latin typeface="Calibri" panose="020F0502020204030204" pitchFamily="34" charset="0"/>
              </a:rPr>
              <a:t>y equipo             </a:t>
            </a:r>
            <a:r>
              <a:rPr lang="es-CO" sz="12800" dirty="0" smtClean="0">
                <a:latin typeface="Calibri" panose="020F0502020204030204" pitchFamily="34" charset="0"/>
              </a:rPr>
              <a:t>        1.950.000       </a:t>
            </a:r>
            <a:endParaRPr lang="es-CO" sz="12800" dirty="0">
              <a:latin typeface="Calibri" panose="020F0502020204030204" pitchFamily="34" charset="0"/>
            </a:endParaRPr>
          </a:p>
          <a:p>
            <a:pPr>
              <a:buFont typeface="Wingdings" panose="05000000000000000000" pitchFamily="2" charset="2"/>
              <a:buChar char="Ø"/>
            </a:pPr>
            <a:r>
              <a:rPr lang="es-CO" sz="12800" dirty="0">
                <a:latin typeface="Calibri" panose="020F0502020204030204" pitchFamily="34" charset="0"/>
              </a:rPr>
              <a:t>de oficina</a:t>
            </a:r>
          </a:p>
          <a:p>
            <a:pPr>
              <a:buFont typeface="Wingdings" panose="05000000000000000000" pitchFamily="2" charset="2"/>
              <a:buChar char="Ø"/>
            </a:pPr>
            <a:r>
              <a:rPr lang="es-CO" sz="12800" dirty="0">
                <a:latin typeface="Calibri" panose="020F0502020204030204" pitchFamily="34" charset="0"/>
              </a:rPr>
              <a:t> materiales y suministros  </a:t>
            </a:r>
            <a:r>
              <a:rPr lang="es-CO" sz="12800" dirty="0" smtClean="0">
                <a:latin typeface="Calibri" panose="020F0502020204030204" pitchFamily="34" charset="0"/>
              </a:rPr>
              <a:t>      5.918.097</a:t>
            </a:r>
            <a:endParaRPr lang="es-CO" sz="12800" dirty="0">
              <a:latin typeface="Calibri" panose="020F0502020204030204" pitchFamily="34" charset="0"/>
            </a:endParaRPr>
          </a:p>
          <a:p>
            <a:pPr>
              <a:buFont typeface="Wingdings" panose="05000000000000000000" pitchFamily="2" charset="2"/>
              <a:buChar char="Ø"/>
            </a:pPr>
            <a:r>
              <a:rPr lang="es-CO" sz="12800" dirty="0">
                <a:latin typeface="Calibri" panose="020F0502020204030204" pitchFamily="34" charset="0"/>
              </a:rPr>
              <a:t>mantenimiento                    </a:t>
            </a:r>
            <a:r>
              <a:rPr lang="es-CO" sz="12800" dirty="0" smtClean="0">
                <a:latin typeface="Calibri" panose="020F0502020204030204" pitchFamily="34" charset="0"/>
              </a:rPr>
              <a:t>   12.100.000       </a:t>
            </a:r>
          </a:p>
          <a:p>
            <a:pPr>
              <a:buFont typeface="Wingdings" panose="05000000000000000000" pitchFamily="2" charset="2"/>
              <a:buChar char="Ø"/>
            </a:pPr>
            <a:r>
              <a:rPr lang="es-CO" sz="12800" dirty="0" smtClean="0">
                <a:latin typeface="Calibri" panose="020F0502020204030204" pitchFamily="34" charset="0"/>
              </a:rPr>
              <a:t>Comunicación y transporte  </a:t>
            </a:r>
            <a:r>
              <a:rPr lang="es-CO" sz="12800" dirty="0">
                <a:latin typeface="Calibri" panose="020F0502020204030204" pitchFamily="34" charset="0"/>
              </a:rPr>
              <a:t> </a:t>
            </a:r>
            <a:r>
              <a:rPr lang="es-CO" sz="12800" dirty="0" smtClean="0">
                <a:latin typeface="Calibri" panose="020F0502020204030204" pitchFamily="34" charset="0"/>
              </a:rPr>
              <a:t>     300.000</a:t>
            </a:r>
          </a:p>
          <a:p>
            <a:pPr>
              <a:buFont typeface="Wingdings" panose="05000000000000000000" pitchFamily="2" charset="2"/>
              <a:buChar char="Ø"/>
            </a:pPr>
            <a:r>
              <a:rPr lang="es-CO" sz="12800" dirty="0" smtClean="0">
                <a:latin typeface="Calibri" panose="020F0502020204030204" pitchFamily="34" charset="0"/>
              </a:rPr>
              <a:t>Impresos y publicaciones           600.000</a:t>
            </a:r>
            <a:endParaRPr lang="es-CO" sz="12800" dirty="0">
              <a:latin typeface="Calibri" panose="020F0502020204030204" pitchFamily="34" charset="0"/>
            </a:endParaRPr>
          </a:p>
          <a:p>
            <a:pPr marL="0" indent="0">
              <a:buNone/>
            </a:pPr>
            <a:endParaRPr lang="es-CO" sz="3200" dirty="0"/>
          </a:p>
          <a:p>
            <a:pPr marL="0" indent="0">
              <a:buNone/>
            </a:pPr>
            <a:endParaRPr lang="es-CO" sz="3200" dirty="0"/>
          </a:p>
          <a:p>
            <a:pPr marL="0" indent="0">
              <a:buNone/>
            </a:pPr>
            <a:endParaRPr lang="es-CO" sz="3200" dirty="0"/>
          </a:p>
          <a:p>
            <a:pPr marL="0" indent="0">
              <a:buNone/>
            </a:pPr>
            <a:endParaRPr lang="es-CO" sz="3200" dirty="0"/>
          </a:p>
          <a:p>
            <a:pPr marL="0" indent="0">
              <a:buNone/>
            </a:pPr>
            <a:endParaRPr lang="es-CO" sz="3200" dirty="0"/>
          </a:p>
          <a:p>
            <a:pPr marL="0" indent="0">
              <a:buNone/>
            </a:pPr>
            <a:r>
              <a:rPr lang="es-CO" sz="3200" dirty="0"/>
              <a:t> </a:t>
            </a:r>
          </a:p>
          <a:p>
            <a:endParaRPr lang="es-CO" sz="3200" dirty="0">
              <a:latin typeface="Calibri" panose="020F0502020204030204" pitchFamily="34" charset="0"/>
            </a:endParaRPr>
          </a:p>
        </p:txBody>
      </p:sp>
    </p:spTree>
    <p:extLst>
      <p:ext uri="{BB962C8B-B14F-4D97-AF65-F5344CB8AC3E}">
        <p14:creationId xmlns:p14="http://schemas.microsoft.com/office/powerpoint/2010/main" val="1937287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09601" y="609600"/>
            <a:ext cx="8229601" cy="1320800"/>
          </a:xfrm>
        </p:spPr>
        <p:txBody>
          <a:bodyPr>
            <a:normAutofit/>
          </a:bodyPr>
          <a:lstStyle/>
          <a:p>
            <a:r>
              <a:rPr lang="es-CO" b="1" dirty="0">
                <a:solidFill>
                  <a:srgbClr val="00B050"/>
                </a:solidFill>
                <a:latin typeface="Calibri" panose="020F0502020204030204" pitchFamily="34" charset="0"/>
              </a:rPr>
              <a:t>GESTION ADMINISTRATIVA – </a:t>
            </a:r>
            <a:r>
              <a:rPr lang="es-CO" b="1" dirty="0" smtClean="0">
                <a:solidFill>
                  <a:srgbClr val="00B050"/>
                </a:solidFill>
                <a:latin typeface="Calibri" panose="020F0502020204030204" pitchFamily="34" charset="0"/>
              </a:rPr>
              <a:t>FINANCIERA</a:t>
            </a:r>
            <a:br>
              <a:rPr lang="es-CO" b="1" dirty="0" smtClean="0">
                <a:solidFill>
                  <a:srgbClr val="00B050"/>
                </a:solidFill>
                <a:latin typeface="Calibri" panose="020F0502020204030204" pitchFamily="34" charset="0"/>
              </a:rPr>
            </a:br>
            <a:r>
              <a:rPr lang="es-CO" b="1" dirty="0" smtClean="0">
                <a:solidFill>
                  <a:srgbClr val="00B050"/>
                </a:solidFill>
                <a:latin typeface="Calibri" panose="020F0502020204030204" pitchFamily="34" charset="0"/>
              </a:rPr>
              <a:t>             INVERSIÓN DE LOS RECURSOS</a:t>
            </a:r>
            <a:endParaRPr lang="es-CO" dirty="0"/>
          </a:p>
        </p:txBody>
      </p:sp>
      <p:sp>
        <p:nvSpPr>
          <p:cNvPr id="3" name="Marcador de contenido 2"/>
          <p:cNvSpPr>
            <a:spLocks noGrp="1"/>
          </p:cNvSpPr>
          <p:nvPr>
            <p:ph idx="1"/>
          </p:nvPr>
        </p:nvSpPr>
        <p:spPr>
          <a:xfrm>
            <a:off x="228602" y="2160590"/>
            <a:ext cx="8610599" cy="4087810"/>
          </a:xfrm>
        </p:spPr>
        <p:txBody>
          <a:bodyPr>
            <a:normAutofit fontScale="25000" lnSpcReduction="20000"/>
          </a:bodyPr>
          <a:lstStyle/>
          <a:p>
            <a:pPr marL="0" indent="0">
              <a:buNone/>
            </a:pPr>
            <a:r>
              <a:rPr lang="es-CO" sz="12800" b="1" dirty="0">
                <a:latin typeface="Calibri" panose="020F0502020204030204" pitchFamily="34" charset="0"/>
              </a:rPr>
              <a:t>      RUBRO           </a:t>
            </a:r>
            <a:r>
              <a:rPr lang="es-CO" sz="12800" dirty="0">
                <a:latin typeface="Calibri" panose="020F0502020204030204" pitchFamily="34" charset="0"/>
              </a:rPr>
              <a:t>          </a:t>
            </a:r>
            <a:r>
              <a:rPr lang="es-CO" sz="12800" b="1" dirty="0">
                <a:latin typeface="Calibri" panose="020F0502020204030204" pitchFamily="34" charset="0"/>
              </a:rPr>
              <a:t>VR. EJECUTADO</a:t>
            </a:r>
            <a:r>
              <a:rPr lang="es-CO" sz="12800" dirty="0">
                <a:latin typeface="Calibri" panose="020F0502020204030204" pitchFamily="34" charset="0"/>
              </a:rPr>
              <a:t>        </a:t>
            </a:r>
            <a:r>
              <a:rPr lang="es-CO" sz="12800" dirty="0" smtClean="0">
                <a:latin typeface="Calibri" panose="020F0502020204030204" pitchFamily="34" charset="0"/>
              </a:rPr>
              <a:t>      </a:t>
            </a:r>
            <a:endParaRPr lang="es-CO" sz="12800" dirty="0">
              <a:latin typeface="Calibri" panose="020F0502020204030204" pitchFamily="34" charset="0"/>
            </a:endParaRPr>
          </a:p>
          <a:p>
            <a:pPr>
              <a:buFont typeface="Wingdings" panose="05000000000000000000" pitchFamily="2" charset="2"/>
              <a:buChar char="Ø"/>
            </a:pPr>
            <a:r>
              <a:rPr lang="es-CO" sz="12800" dirty="0">
                <a:latin typeface="Calibri" panose="020F0502020204030204" pitchFamily="34" charset="0"/>
              </a:rPr>
              <a:t>Seguros                                      </a:t>
            </a:r>
            <a:r>
              <a:rPr lang="es-CO" sz="12800" dirty="0" smtClean="0">
                <a:latin typeface="Calibri" panose="020F0502020204030204" pitchFamily="34" charset="0"/>
              </a:rPr>
              <a:t>241.570           </a:t>
            </a:r>
            <a:endParaRPr lang="es-CO" sz="12800" dirty="0">
              <a:latin typeface="Calibri" panose="020F0502020204030204" pitchFamily="34" charset="0"/>
            </a:endParaRPr>
          </a:p>
          <a:p>
            <a:pPr>
              <a:buFont typeface="Wingdings" panose="05000000000000000000" pitchFamily="2" charset="2"/>
              <a:buChar char="Ø"/>
            </a:pPr>
            <a:r>
              <a:rPr lang="es-CO" sz="12800" dirty="0">
                <a:latin typeface="Calibri" panose="020F0502020204030204" pitchFamily="34" charset="0"/>
              </a:rPr>
              <a:t>Gastos financieros                  </a:t>
            </a:r>
            <a:r>
              <a:rPr lang="es-CO" sz="12800" dirty="0" smtClean="0">
                <a:latin typeface="Calibri" panose="020F0502020204030204" pitchFamily="34" charset="0"/>
              </a:rPr>
              <a:t>             </a:t>
            </a:r>
            <a:r>
              <a:rPr lang="es-CO" sz="12800" dirty="0">
                <a:latin typeface="Calibri" panose="020F0502020204030204" pitchFamily="34" charset="0"/>
              </a:rPr>
              <a:t>0</a:t>
            </a:r>
            <a:r>
              <a:rPr lang="es-CO" sz="12800" dirty="0" smtClean="0">
                <a:latin typeface="Calibri" panose="020F0502020204030204" pitchFamily="34" charset="0"/>
              </a:rPr>
              <a:t>          </a:t>
            </a:r>
            <a:endParaRPr lang="es-CO" sz="12800" dirty="0">
              <a:latin typeface="Calibri" panose="020F0502020204030204" pitchFamily="34" charset="0"/>
            </a:endParaRPr>
          </a:p>
          <a:p>
            <a:pPr>
              <a:buFont typeface="Wingdings" panose="05000000000000000000" pitchFamily="2" charset="2"/>
              <a:buChar char="Ø"/>
            </a:pPr>
            <a:r>
              <a:rPr lang="es-CO" sz="12800" dirty="0" smtClean="0">
                <a:latin typeface="Calibri" panose="020F0502020204030204" pitchFamily="34" charset="0"/>
              </a:rPr>
              <a:t>Dotaciones pedagógicas     6.439.381       </a:t>
            </a:r>
          </a:p>
          <a:p>
            <a:pPr>
              <a:buFont typeface="Wingdings" panose="05000000000000000000" pitchFamily="2" charset="2"/>
              <a:buChar char="Ø"/>
            </a:pPr>
            <a:r>
              <a:rPr lang="es-CO" sz="12800" dirty="0">
                <a:latin typeface="Calibri" panose="020F0502020204030204" pitchFamily="34" charset="0"/>
              </a:rPr>
              <a:t>Adecuación de </a:t>
            </a:r>
          </a:p>
          <a:p>
            <a:pPr marL="0" indent="0">
              <a:buNone/>
            </a:pPr>
            <a:r>
              <a:rPr lang="es-CO" sz="12800" dirty="0">
                <a:latin typeface="Calibri" panose="020F0502020204030204" pitchFamily="34" charset="0"/>
              </a:rPr>
              <a:t>     infraestructura                    </a:t>
            </a:r>
            <a:r>
              <a:rPr lang="es-CO" sz="12800" dirty="0" smtClean="0">
                <a:latin typeface="Calibri" panose="020F0502020204030204" pitchFamily="34" charset="0"/>
              </a:rPr>
              <a:t> 4.469.000       </a:t>
            </a:r>
            <a:endParaRPr lang="es-CO" sz="12800" dirty="0">
              <a:latin typeface="Calibri" panose="020F0502020204030204" pitchFamily="34" charset="0"/>
            </a:endParaRPr>
          </a:p>
          <a:p>
            <a:pPr marL="0" indent="0">
              <a:buNone/>
            </a:pPr>
            <a:r>
              <a:rPr lang="es-CO" sz="12800" dirty="0">
                <a:latin typeface="Calibri" panose="020F0502020204030204" pitchFamily="34" charset="0"/>
              </a:rPr>
              <a:t>    </a:t>
            </a:r>
            <a:r>
              <a:rPr lang="es-CO" sz="12800" dirty="0">
                <a:solidFill>
                  <a:srgbClr val="00B050"/>
                </a:solidFill>
                <a:latin typeface="Calibri" panose="020F0502020204030204" pitchFamily="34" charset="0"/>
              </a:rPr>
              <a:t> </a:t>
            </a:r>
            <a:r>
              <a:rPr lang="es-CO" sz="12800" dirty="0">
                <a:solidFill>
                  <a:srgbClr val="FF0000"/>
                </a:solidFill>
                <a:latin typeface="Calibri" panose="020F0502020204030204" pitchFamily="34" charset="0"/>
              </a:rPr>
              <a:t>              </a:t>
            </a:r>
          </a:p>
          <a:p>
            <a:pPr marL="0" indent="0">
              <a:buNone/>
            </a:pPr>
            <a:endParaRPr lang="es-CO" sz="3200" dirty="0"/>
          </a:p>
          <a:p>
            <a:pPr marL="0" indent="0">
              <a:buNone/>
            </a:pPr>
            <a:endParaRPr lang="es-CO" sz="3200" dirty="0"/>
          </a:p>
          <a:p>
            <a:pPr marL="0" indent="0">
              <a:buNone/>
            </a:pPr>
            <a:endParaRPr lang="es-CO" sz="3200" dirty="0"/>
          </a:p>
          <a:p>
            <a:pPr marL="0" indent="0">
              <a:buNone/>
            </a:pPr>
            <a:endParaRPr lang="es-CO" sz="3200" dirty="0"/>
          </a:p>
          <a:p>
            <a:pPr marL="0" indent="0">
              <a:buNone/>
            </a:pPr>
            <a:endParaRPr lang="es-CO" sz="3200" dirty="0"/>
          </a:p>
          <a:p>
            <a:pPr marL="0" indent="0">
              <a:buNone/>
            </a:pPr>
            <a:r>
              <a:rPr lang="es-CO" sz="3200" dirty="0"/>
              <a:t> </a:t>
            </a:r>
          </a:p>
          <a:p>
            <a:endParaRPr lang="es-CO" sz="3200" dirty="0">
              <a:latin typeface="Calibri" panose="020F0502020204030204" pitchFamily="34" charset="0"/>
            </a:endParaRPr>
          </a:p>
        </p:txBody>
      </p:sp>
    </p:spTree>
    <p:extLst>
      <p:ext uri="{BB962C8B-B14F-4D97-AF65-F5344CB8AC3E}">
        <p14:creationId xmlns:p14="http://schemas.microsoft.com/office/powerpoint/2010/main" val="14833965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28603" y="609600"/>
            <a:ext cx="8610600" cy="1320800"/>
          </a:xfrm>
        </p:spPr>
        <p:txBody>
          <a:bodyPr>
            <a:noAutofit/>
          </a:bodyPr>
          <a:lstStyle/>
          <a:p>
            <a:r>
              <a:rPr lang="es-CO" sz="3200" b="1" dirty="0">
                <a:solidFill>
                  <a:srgbClr val="00B050"/>
                </a:solidFill>
                <a:latin typeface="Arial" panose="020B0604020202020204" pitchFamily="34" charset="0"/>
                <a:cs typeface="Arial" panose="020B0604020202020204" pitchFamily="34" charset="0"/>
              </a:rPr>
              <a:t>GESTION ADMINISTRATIVA – </a:t>
            </a:r>
            <a:r>
              <a:rPr lang="es-CO" sz="3200" b="1" dirty="0" smtClean="0">
                <a:solidFill>
                  <a:srgbClr val="00B050"/>
                </a:solidFill>
                <a:latin typeface="Arial" panose="020B0604020202020204" pitchFamily="34" charset="0"/>
                <a:cs typeface="Arial" panose="020B0604020202020204" pitchFamily="34" charset="0"/>
              </a:rPr>
              <a:t>FINANCIERA</a:t>
            </a:r>
            <a:br>
              <a:rPr lang="es-CO" sz="3200" b="1" dirty="0" smtClean="0">
                <a:solidFill>
                  <a:srgbClr val="00B050"/>
                </a:solidFill>
                <a:latin typeface="Arial" panose="020B0604020202020204" pitchFamily="34" charset="0"/>
                <a:cs typeface="Arial" panose="020B0604020202020204" pitchFamily="34" charset="0"/>
              </a:rPr>
            </a:br>
            <a:r>
              <a:rPr lang="es-CO" sz="3200" b="1" dirty="0" smtClean="0">
                <a:solidFill>
                  <a:srgbClr val="00B050"/>
                </a:solidFill>
                <a:latin typeface="Arial" panose="020B0604020202020204" pitchFamily="34" charset="0"/>
                <a:cs typeface="Arial" panose="020B0604020202020204" pitchFamily="34" charset="0"/>
              </a:rPr>
              <a:t>             INVERSIÓN DE LOS RECURSOS</a:t>
            </a:r>
            <a:endParaRPr lang="es-CO" sz="32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228603" y="1930400"/>
            <a:ext cx="8610598" cy="4110965"/>
          </a:xfrm>
        </p:spPr>
        <p:txBody>
          <a:bodyPr>
            <a:normAutofit fontScale="25000" lnSpcReduction="20000"/>
          </a:bodyPr>
          <a:lstStyle/>
          <a:p>
            <a:pPr marL="0" indent="0">
              <a:buNone/>
            </a:pPr>
            <a:r>
              <a:rPr lang="es-CO" sz="12800" b="1" dirty="0">
                <a:latin typeface="Calibri" panose="020F0502020204030204" pitchFamily="34" charset="0"/>
              </a:rPr>
              <a:t>      RUBRO           </a:t>
            </a:r>
            <a:r>
              <a:rPr lang="es-CO" sz="12800" dirty="0">
                <a:latin typeface="Calibri" panose="020F0502020204030204" pitchFamily="34" charset="0"/>
              </a:rPr>
              <a:t>          </a:t>
            </a:r>
            <a:r>
              <a:rPr lang="es-CO" sz="12800" b="1" dirty="0">
                <a:latin typeface="Calibri" panose="020F0502020204030204" pitchFamily="34" charset="0"/>
              </a:rPr>
              <a:t>VR. EJECUTADO</a:t>
            </a:r>
            <a:r>
              <a:rPr lang="es-CO" sz="12800" dirty="0">
                <a:latin typeface="Calibri" panose="020F0502020204030204" pitchFamily="34" charset="0"/>
              </a:rPr>
              <a:t>         </a:t>
            </a:r>
            <a:r>
              <a:rPr lang="es-CO" sz="12800" dirty="0" smtClean="0">
                <a:latin typeface="Calibri" panose="020F0502020204030204" pitchFamily="34" charset="0"/>
              </a:rPr>
              <a:t>   </a:t>
            </a:r>
            <a:endParaRPr lang="es-CO" sz="12800" dirty="0">
              <a:latin typeface="Calibri" panose="020F0502020204030204" pitchFamily="34" charset="0"/>
            </a:endParaRPr>
          </a:p>
          <a:p>
            <a:pPr>
              <a:buFont typeface="Wingdings" panose="05000000000000000000" pitchFamily="2" charset="2"/>
              <a:buChar char="Ø"/>
            </a:pPr>
            <a:r>
              <a:rPr lang="es-CO" sz="12800" dirty="0">
                <a:latin typeface="Calibri" panose="020F0502020204030204" pitchFamily="34" charset="0"/>
              </a:rPr>
              <a:t>Realización de                                                 actividades culturales                                                 y deportivas                     </a:t>
            </a:r>
            <a:r>
              <a:rPr lang="es-CO" sz="12800" dirty="0" smtClean="0">
                <a:latin typeface="Calibri" panose="020F0502020204030204" pitchFamily="34" charset="0"/>
              </a:rPr>
              <a:t>          8.090.000       </a:t>
            </a:r>
            <a:endParaRPr lang="es-CO" sz="12800" dirty="0">
              <a:latin typeface="Calibri" panose="020F0502020204030204" pitchFamily="34" charset="0"/>
            </a:endParaRPr>
          </a:p>
          <a:p>
            <a:pPr marL="0" indent="0">
              <a:buNone/>
            </a:pPr>
            <a:r>
              <a:rPr lang="es-CO" sz="12800" dirty="0">
                <a:latin typeface="Calibri" panose="020F0502020204030204" pitchFamily="34" charset="0"/>
              </a:rPr>
              <a:t>  </a:t>
            </a:r>
            <a:r>
              <a:rPr lang="es-CO" sz="12800" dirty="0" smtClean="0">
                <a:latin typeface="Calibri" panose="020F0502020204030204" pitchFamily="34" charset="0"/>
              </a:rPr>
              <a:t>Trámite titulo de bachiller   </a:t>
            </a:r>
            <a:r>
              <a:rPr lang="es-CO" sz="12800" u="sng" dirty="0" smtClean="0">
                <a:latin typeface="Calibri" panose="020F0502020204030204" pitchFamily="34" charset="0"/>
              </a:rPr>
              <a:t>    2.000.000        </a:t>
            </a:r>
            <a:endParaRPr lang="es-CO" sz="12800" u="sng" dirty="0">
              <a:latin typeface="Calibri" panose="020F0502020204030204" pitchFamily="34" charset="0"/>
            </a:endParaRPr>
          </a:p>
          <a:p>
            <a:pPr marL="0" indent="0">
              <a:buNone/>
            </a:pPr>
            <a:r>
              <a:rPr lang="es-CO" sz="12800" b="1" dirty="0">
                <a:latin typeface="Calibri" panose="020F0502020204030204" pitchFamily="34" charset="0"/>
              </a:rPr>
              <a:t>TOTAL                             </a:t>
            </a:r>
            <a:r>
              <a:rPr lang="es-CO" sz="12800" b="1" dirty="0" smtClean="0">
                <a:latin typeface="Calibri" panose="020F0502020204030204" pitchFamily="34" charset="0"/>
              </a:rPr>
              <a:t>             44.808.048    </a:t>
            </a:r>
            <a:r>
              <a:rPr lang="es-CO" sz="12800" dirty="0" smtClean="0">
                <a:latin typeface="Calibri" panose="020F0502020204030204" pitchFamily="34" charset="0"/>
              </a:rPr>
              <a:t>               </a:t>
            </a:r>
            <a:endParaRPr lang="es-CO" sz="12800" dirty="0">
              <a:latin typeface="Calibri" panose="020F0502020204030204" pitchFamily="34" charset="0"/>
            </a:endParaRPr>
          </a:p>
          <a:p>
            <a:pPr marL="0" indent="0">
              <a:buNone/>
            </a:pPr>
            <a:endParaRPr lang="es-CO" sz="3200" dirty="0"/>
          </a:p>
          <a:p>
            <a:pPr marL="0" indent="0">
              <a:buNone/>
            </a:pPr>
            <a:endParaRPr lang="es-CO" sz="3200" dirty="0"/>
          </a:p>
          <a:p>
            <a:pPr marL="0" indent="0">
              <a:buNone/>
            </a:pPr>
            <a:endParaRPr lang="es-CO" sz="3200" dirty="0"/>
          </a:p>
          <a:p>
            <a:pPr marL="0" indent="0">
              <a:buNone/>
            </a:pPr>
            <a:endParaRPr lang="es-CO" sz="3200" dirty="0"/>
          </a:p>
          <a:p>
            <a:pPr marL="0" indent="0">
              <a:buNone/>
            </a:pPr>
            <a:endParaRPr lang="es-CO" sz="3200" dirty="0"/>
          </a:p>
          <a:p>
            <a:pPr marL="0" indent="0">
              <a:buNone/>
            </a:pPr>
            <a:r>
              <a:rPr lang="es-CO" sz="3200" dirty="0"/>
              <a:t> </a:t>
            </a:r>
          </a:p>
          <a:p>
            <a:endParaRPr lang="es-CO" sz="3200" dirty="0">
              <a:latin typeface="Calibri" panose="020F0502020204030204" pitchFamily="34" charset="0"/>
            </a:endParaRPr>
          </a:p>
        </p:txBody>
      </p:sp>
    </p:spTree>
    <p:extLst>
      <p:ext uri="{BB962C8B-B14F-4D97-AF65-F5344CB8AC3E}">
        <p14:creationId xmlns:p14="http://schemas.microsoft.com/office/powerpoint/2010/main" val="38506935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431544" y="28828"/>
            <a:ext cx="5645656" cy="443198"/>
          </a:xfrm>
          <a:prstGeom prst="rect">
            <a:avLst/>
          </a:prstGeom>
        </p:spPr>
        <p:txBody>
          <a:bodyPr vert="horz" wrap="square" lIns="0" tIns="0" rIns="0" bIns="0" rtlCol="0" anchor="t">
            <a:spAutoFit/>
          </a:bodyPr>
          <a:lstStyle/>
          <a:p>
            <a:pPr marL="12700"/>
            <a:r>
              <a:rPr lang="es-CO" sz="3200" b="1" spc="-5" dirty="0" smtClean="0">
                <a:solidFill>
                  <a:srgbClr val="00B050"/>
                </a:solidFill>
                <a:latin typeface="Arial" panose="020B0604020202020204" pitchFamily="34" charset="0"/>
                <a:cs typeface="Arial" panose="020B0604020202020204" pitchFamily="34" charset="0"/>
              </a:rPr>
              <a:t>GESTIÓN</a:t>
            </a:r>
            <a:r>
              <a:rPr lang="es-CO" sz="3200" b="1" spc="-95" dirty="0" smtClean="0">
                <a:solidFill>
                  <a:srgbClr val="00B050"/>
                </a:solidFill>
                <a:latin typeface="Arial" panose="020B0604020202020204" pitchFamily="34" charset="0"/>
                <a:cs typeface="Arial" panose="020B0604020202020204" pitchFamily="34" charset="0"/>
              </a:rPr>
              <a:t> </a:t>
            </a:r>
            <a:r>
              <a:rPr lang="es-CO" sz="3200" b="1" spc="-5" dirty="0" smtClean="0">
                <a:solidFill>
                  <a:srgbClr val="00B050"/>
                </a:solidFill>
                <a:latin typeface="Arial" panose="020B0604020202020204" pitchFamily="34" charset="0"/>
                <a:cs typeface="Arial" panose="020B0604020202020204" pitchFamily="34" charset="0"/>
              </a:rPr>
              <a:t>COMUNITARIA</a:t>
            </a:r>
            <a:endParaRPr lang="es-CO" sz="3200" b="1" spc="-5" dirty="0">
              <a:solidFill>
                <a:srgbClr val="00B050"/>
              </a:solidFill>
              <a:latin typeface="Arial" panose="020B0604020202020204" pitchFamily="34" charset="0"/>
              <a:cs typeface="Arial" panose="020B0604020202020204" pitchFamily="34" charset="0"/>
            </a:endParaRPr>
          </a:p>
        </p:txBody>
      </p:sp>
      <p:sp>
        <p:nvSpPr>
          <p:cNvPr id="6" name="object 6"/>
          <p:cNvSpPr/>
          <p:nvPr/>
        </p:nvSpPr>
        <p:spPr>
          <a:xfrm>
            <a:off x="1979676" y="5105399"/>
            <a:ext cx="4895850" cy="1752597"/>
          </a:xfrm>
          <a:prstGeom prst="rect">
            <a:avLst/>
          </a:prstGeom>
          <a:blipFill>
            <a:blip r:embed="rId3" cstate="print"/>
            <a:stretch>
              <a:fillRect/>
            </a:stretch>
          </a:blipFill>
        </p:spPr>
        <p:txBody>
          <a:bodyPr wrap="square" lIns="0" tIns="0" rIns="0" bIns="0" rtlCol="0"/>
          <a:lstStyle/>
          <a:p>
            <a:endParaRPr/>
          </a:p>
        </p:txBody>
      </p:sp>
      <p:sp>
        <p:nvSpPr>
          <p:cNvPr id="7" name="Rectángulo 6"/>
          <p:cNvSpPr/>
          <p:nvPr/>
        </p:nvSpPr>
        <p:spPr>
          <a:xfrm>
            <a:off x="0" y="762000"/>
            <a:ext cx="9144000" cy="6986528"/>
          </a:xfrm>
          <a:prstGeom prst="rect">
            <a:avLst/>
          </a:prstGeom>
        </p:spPr>
        <p:txBody>
          <a:bodyPr wrap="square">
            <a:spAutoFit/>
          </a:bodyPr>
          <a:lstStyle/>
          <a:p>
            <a:pPr algn="just"/>
            <a:r>
              <a:rPr lang="es-CO" sz="3200" dirty="0">
                <a:latin typeface="Arial" panose="020B0604020202020204" pitchFamily="34" charset="0"/>
                <a:cs typeface="Arial" panose="020B0604020202020204" pitchFamily="34" charset="0"/>
              </a:rPr>
              <a:t>Se encarga de las relaciones de la institución con la comunidad; así como de la participación y la convivencia, la atención educativa a grupos poblacionales con necesidades especiales bajo una perspectiva de inclusión, y la prevención de diferentes tipos de riesgos. A continuación, las actividades del Segundo semestre año </a:t>
            </a:r>
            <a:r>
              <a:rPr lang="es-CO" sz="3200" dirty="0" smtClean="0">
                <a:latin typeface="Arial" panose="020B0604020202020204" pitchFamily="34" charset="0"/>
                <a:cs typeface="Arial" panose="020B0604020202020204" pitchFamily="34" charset="0"/>
              </a:rPr>
              <a:t>2017.</a:t>
            </a:r>
          </a:p>
          <a:p>
            <a:pPr algn="just"/>
            <a:r>
              <a:rPr lang="es-CO" sz="3200" b="1" dirty="0">
                <a:solidFill>
                  <a:srgbClr val="00B050"/>
                </a:solidFill>
              </a:rPr>
              <a:t>Proyectos Sociales y </a:t>
            </a:r>
            <a:r>
              <a:rPr lang="es-CO" sz="3200" b="1" dirty="0" smtClean="0">
                <a:solidFill>
                  <a:srgbClr val="00B050"/>
                </a:solidFill>
              </a:rPr>
              <a:t>Comunitarios.</a:t>
            </a:r>
          </a:p>
          <a:p>
            <a:pPr marL="457200" indent="-457200" algn="just">
              <a:buFont typeface="Wingdings" panose="05000000000000000000" pitchFamily="2" charset="2"/>
              <a:buChar char="Ø"/>
            </a:pPr>
            <a:r>
              <a:rPr lang="es-CO" sz="3200" dirty="0"/>
              <a:t>Se logró sensibilizar a la comunidad estudiantil sobre la conservación del medio ambiente, por medio de capacitación, reuniones, y campañas preventivas.</a:t>
            </a:r>
          </a:p>
          <a:p>
            <a:pPr algn="just"/>
            <a:endParaRPr lang="es-CO" sz="3200" b="1" dirty="0">
              <a:solidFill>
                <a:srgbClr val="00B050"/>
              </a:solidFill>
            </a:endParaRPr>
          </a:p>
          <a:p>
            <a:pPr algn="just"/>
            <a:endParaRPr lang="es-CO" sz="3200" dirty="0">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ángulo 3"/>
          <p:cNvSpPr/>
          <p:nvPr/>
        </p:nvSpPr>
        <p:spPr>
          <a:xfrm>
            <a:off x="0" y="152401"/>
            <a:ext cx="9144000" cy="9127883"/>
          </a:xfrm>
          <a:prstGeom prst="rect">
            <a:avLst/>
          </a:prstGeom>
        </p:spPr>
        <p:txBody>
          <a:bodyPr wrap="square">
            <a:spAutoFit/>
          </a:bodyPr>
          <a:lstStyle/>
          <a:p>
            <a:pPr marL="457200" indent="-457200">
              <a:buFont typeface="Wingdings" panose="05000000000000000000" pitchFamily="2" charset="2"/>
              <a:buChar char="Ø"/>
            </a:pPr>
            <a:r>
              <a:rPr lang="es-CO" sz="3200" dirty="0"/>
              <a:t>Se desarrollaron actividades de planeación para el desarrollo de las actividades curriculares y extracurriculares para  al año  2017.</a:t>
            </a:r>
          </a:p>
          <a:p>
            <a:pPr marL="457200" indent="-457200">
              <a:buFont typeface="Wingdings" panose="05000000000000000000" pitchFamily="2" charset="2"/>
              <a:buChar char="Ø"/>
            </a:pPr>
            <a:r>
              <a:rPr lang="es-CO" sz="3200" dirty="0"/>
              <a:t>Charlas sobre el manual de convivencia</a:t>
            </a:r>
            <a:r>
              <a:rPr lang="es-CO" sz="3200" dirty="0" smtClean="0"/>
              <a:t>.</a:t>
            </a:r>
          </a:p>
          <a:p>
            <a:pPr lvl="0" algn="just">
              <a:lnSpc>
                <a:spcPct val="107000"/>
              </a:lnSpc>
              <a:spcAft>
                <a:spcPts val="800"/>
              </a:spcAft>
            </a:pPr>
            <a:r>
              <a:rPr lang="es-CO" sz="3200" b="1" dirty="0">
                <a:solidFill>
                  <a:srgbClr val="00B050"/>
                </a:solidFill>
                <a:latin typeface="Arial" panose="020B0604020202020204" pitchFamily="34" charset="0"/>
                <a:ea typeface="Calibri" panose="020F0502020204030204" pitchFamily="34" charset="0"/>
                <a:cs typeface="Arial" panose="020B0604020202020204" pitchFamily="34" charset="0"/>
              </a:rPr>
              <a:t>Prioridades</a:t>
            </a:r>
          </a:p>
          <a:p>
            <a:pPr marL="457200" lvl="0" indent="-457200">
              <a:buFont typeface="Wingdings" panose="05000000000000000000" pitchFamily="2" charset="2"/>
              <a:buChar char="Ø"/>
            </a:pPr>
            <a:r>
              <a:rPr lang="es-CO" sz="3200" dirty="0"/>
              <a:t>Priorizar la celebración de la semana cultural para octubre</a:t>
            </a:r>
          </a:p>
          <a:p>
            <a:pPr marL="457200" indent="-457200">
              <a:buFont typeface="Wingdings" panose="05000000000000000000" pitchFamily="2" charset="2"/>
              <a:buChar char="Ø"/>
            </a:pPr>
            <a:r>
              <a:rPr lang="es-CO" sz="3200" dirty="0"/>
              <a:t>Desarrollar algunos talleres relaciones con temas de  escuela de  padres, en compañía con las autoridades municipales.</a:t>
            </a:r>
          </a:p>
          <a:p>
            <a:pPr marL="457200" indent="-457200">
              <a:buFont typeface="Wingdings" panose="05000000000000000000" pitchFamily="2" charset="2"/>
              <a:buChar char="Ø"/>
            </a:pPr>
            <a:endParaRPr lang="es-CO" sz="3200" dirty="0"/>
          </a:p>
          <a:p>
            <a:pPr lvl="0"/>
            <a:endParaRPr lang="es-CO" sz="3200" dirty="0" smtClean="0">
              <a:latin typeface="Arial" panose="020B0604020202020204" pitchFamily="34" charset="0"/>
              <a:cs typeface="Arial" panose="020B0604020202020204" pitchFamily="34" charset="0"/>
            </a:endParaRPr>
          </a:p>
          <a:p>
            <a:pPr marL="457200" lvl="0" indent="-457200">
              <a:buFont typeface="Wingdings" panose="05000000000000000000" pitchFamily="2" charset="2"/>
              <a:buChar char="Ø"/>
            </a:pPr>
            <a:endParaRPr lang="es-CO" sz="3200" dirty="0">
              <a:latin typeface="Arial" panose="020B0604020202020204" pitchFamily="34" charset="0"/>
              <a:cs typeface="Arial" panose="020B0604020202020204" pitchFamily="34" charset="0"/>
            </a:endParaRPr>
          </a:p>
          <a:p>
            <a:pPr algn="just"/>
            <a:endParaRPr lang="es-CO" sz="3200" dirty="0"/>
          </a:p>
          <a:p>
            <a:pPr lvl="0" algn="just"/>
            <a:endParaRPr lang="es-CO" sz="3200" dirty="0">
              <a:latin typeface="Arial" panose="020B0604020202020204" pitchFamily="34" charset="0"/>
              <a:cs typeface="Arial" panose="020B0604020202020204" pitchFamily="34" charset="0"/>
            </a:endParaRPr>
          </a:p>
          <a:p>
            <a:endParaRPr lang="es-CO" sz="3200" b="1" dirty="0">
              <a:solidFill>
                <a:srgbClr val="00B050"/>
              </a:solidFill>
              <a:latin typeface="Arial" panose="020B0604020202020204" pitchFamily="34" charset="0"/>
              <a:cs typeface="Arial" panose="020B0604020202020204" pitchFamily="34" charset="0"/>
            </a:endParaRPr>
          </a:p>
          <a:p>
            <a:pPr marL="457200" lvl="0" indent="-457200">
              <a:buFont typeface="Wingdings" panose="05000000000000000000" pitchFamily="2" charset="2"/>
              <a:buChar char="Ø"/>
            </a:pPr>
            <a:endParaRPr lang="es-CO" sz="3200" dirty="0" smtClean="0">
              <a:latin typeface="Arial" panose="020B0604020202020204" pitchFamily="34" charset="0"/>
              <a:cs typeface="Arial" panose="020B0604020202020204" pitchFamily="34" charset="0"/>
            </a:endParaRPr>
          </a:p>
          <a:p>
            <a:pPr lvl="0" algn="just">
              <a:lnSpc>
                <a:spcPct val="107000"/>
              </a:lnSpc>
              <a:spcAft>
                <a:spcPts val="800"/>
              </a:spcAft>
            </a:pPr>
            <a:endParaRPr lang="es-CO" sz="32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646636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ángulo 3"/>
          <p:cNvSpPr/>
          <p:nvPr/>
        </p:nvSpPr>
        <p:spPr>
          <a:xfrm>
            <a:off x="0" y="152401"/>
            <a:ext cx="9144000" cy="10960565"/>
          </a:xfrm>
          <a:prstGeom prst="rect">
            <a:avLst/>
          </a:prstGeom>
        </p:spPr>
        <p:txBody>
          <a:bodyPr wrap="square">
            <a:spAutoFit/>
          </a:bodyPr>
          <a:lstStyle/>
          <a:p>
            <a:pPr marL="457200" indent="-457200">
              <a:buFont typeface="Wingdings" panose="05000000000000000000" pitchFamily="2" charset="2"/>
              <a:buChar char="Ø"/>
            </a:pPr>
            <a:r>
              <a:rPr lang="es-CO" sz="3200" dirty="0"/>
              <a:t>Se desarrollaron actividades de planeación para el desarrollo de las actividades curriculares y extracurriculares para  al año  2017.</a:t>
            </a:r>
          </a:p>
          <a:p>
            <a:pPr marL="457200" indent="-457200">
              <a:buFont typeface="Wingdings" panose="05000000000000000000" pitchFamily="2" charset="2"/>
              <a:buChar char="Ø"/>
            </a:pPr>
            <a:r>
              <a:rPr lang="es-CO" sz="3200" dirty="0"/>
              <a:t>Charlas sobre el manual de convivencia</a:t>
            </a:r>
            <a:r>
              <a:rPr lang="es-CO" sz="3200" dirty="0" smtClean="0"/>
              <a:t>.</a:t>
            </a:r>
          </a:p>
          <a:p>
            <a:pPr marL="457200" indent="-457200">
              <a:buFont typeface="Wingdings" panose="05000000000000000000" pitchFamily="2" charset="2"/>
              <a:buChar char="Ø"/>
            </a:pPr>
            <a:r>
              <a:rPr lang="es-CO" sz="3200" dirty="0"/>
              <a:t>Celebración de la Semana Cultural y deportiva </a:t>
            </a:r>
            <a:r>
              <a:rPr lang="es-CO" sz="3200" dirty="0" smtClean="0"/>
              <a:t>INEDEGUI</a:t>
            </a:r>
          </a:p>
          <a:p>
            <a:endParaRPr lang="es-CO" sz="3200" dirty="0"/>
          </a:p>
          <a:p>
            <a:r>
              <a:rPr lang="es-CO" sz="3200" b="1" dirty="0" smtClean="0">
                <a:solidFill>
                  <a:srgbClr val="00B050"/>
                </a:solidFill>
                <a:latin typeface="Arial" panose="020B0604020202020204" pitchFamily="34" charset="0"/>
                <a:cs typeface="Arial" panose="020B0604020202020204" pitchFamily="34" charset="0"/>
              </a:rPr>
              <a:t>Junta </a:t>
            </a:r>
            <a:r>
              <a:rPr lang="es-CO" sz="3200" b="1" dirty="0">
                <a:solidFill>
                  <a:srgbClr val="00B050"/>
                </a:solidFill>
                <a:latin typeface="Arial" panose="020B0604020202020204" pitchFamily="34" charset="0"/>
                <a:cs typeface="Arial" panose="020B0604020202020204" pitchFamily="34" charset="0"/>
              </a:rPr>
              <a:t>de padres de familia - Escuela de </a:t>
            </a:r>
            <a:r>
              <a:rPr lang="es-CO" sz="3200" b="1" dirty="0" smtClean="0">
                <a:solidFill>
                  <a:srgbClr val="00B050"/>
                </a:solidFill>
                <a:latin typeface="Arial" panose="020B0604020202020204" pitchFamily="34" charset="0"/>
                <a:cs typeface="Arial" panose="020B0604020202020204" pitchFamily="34" charset="0"/>
              </a:rPr>
              <a:t>padres</a:t>
            </a:r>
          </a:p>
          <a:p>
            <a:pPr marL="457200" indent="-457200" algn="just">
              <a:buFont typeface="Wingdings" panose="05000000000000000000" pitchFamily="2" charset="2"/>
              <a:buChar char="Ø"/>
            </a:pPr>
            <a:r>
              <a:rPr lang="es-CO" sz="3200" dirty="0">
                <a:latin typeface="Arial" panose="020B0604020202020204" pitchFamily="34" charset="0"/>
                <a:cs typeface="Arial" panose="020B0604020202020204" pitchFamily="34" charset="0"/>
              </a:rPr>
              <a:t>La Institución conformó la Junta de padres de familia, convocados a asamblea para su elección y se logró una participación activa en el acompañamiento </a:t>
            </a:r>
            <a:r>
              <a:rPr lang="es-CO" sz="3200" dirty="0" smtClean="0">
                <a:latin typeface="Arial" panose="020B0604020202020204" pitchFamily="34" charset="0"/>
                <a:cs typeface="Arial" panose="020B0604020202020204" pitchFamily="34" charset="0"/>
              </a:rPr>
              <a:t>de </a:t>
            </a:r>
            <a:r>
              <a:rPr lang="es-CO" sz="3200" dirty="0">
                <a:latin typeface="Arial" panose="020B0604020202020204" pitchFamily="34" charset="0"/>
                <a:cs typeface="Arial" panose="020B0604020202020204" pitchFamily="34" charset="0"/>
              </a:rPr>
              <a:t>procesos </a:t>
            </a:r>
          </a:p>
          <a:p>
            <a:pPr lvl="0" algn="just"/>
            <a:endParaRPr lang="es-CO" sz="3200" dirty="0" smtClean="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s-CO" sz="3200" dirty="0">
                <a:latin typeface="Arial" panose="020B0604020202020204" pitchFamily="34" charset="0"/>
                <a:cs typeface="Arial" panose="020B0604020202020204" pitchFamily="34" charset="0"/>
              </a:rPr>
              <a:t>La institución cuenta con escuela de padres</a:t>
            </a:r>
            <a:r>
              <a:rPr lang="es-CO" sz="3200" dirty="0" smtClean="0">
                <a:latin typeface="Arial" panose="020B0604020202020204" pitchFamily="34" charset="0"/>
                <a:cs typeface="Arial" panose="020B0604020202020204" pitchFamily="34" charset="0"/>
              </a:rPr>
              <a:t>.</a:t>
            </a:r>
          </a:p>
          <a:p>
            <a:pPr marL="457200" indent="-457200" algn="just">
              <a:buFont typeface="Wingdings" panose="05000000000000000000" pitchFamily="2" charset="2"/>
              <a:buChar char="Ø"/>
            </a:pPr>
            <a:r>
              <a:rPr lang="es-CO" sz="3200" dirty="0">
                <a:latin typeface="Arial" panose="020B0604020202020204" pitchFamily="34" charset="0"/>
                <a:cs typeface="Arial" panose="020B0604020202020204" pitchFamily="34" charset="0"/>
              </a:rPr>
              <a:t>Se realizaron Asambleas  con la Junta de padres de familia.</a:t>
            </a:r>
          </a:p>
          <a:p>
            <a:pPr algn="just"/>
            <a:endParaRPr lang="es-CO" sz="3200" dirty="0"/>
          </a:p>
          <a:p>
            <a:pPr lvl="0" algn="just"/>
            <a:endParaRPr lang="es-CO" sz="3200" dirty="0">
              <a:latin typeface="Arial" panose="020B0604020202020204" pitchFamily="34" charset="0"/>
              <a:cs typeface="Arial" panose="020B0604020202020204" pitchFamily="34" charset="0"/>
            </a:endParaRPr>
          </a:p>
          <a:p>
            <a:endParaRPr lang="es-CO" sz="3200" b="1" dirty="0">
              <a:solidFill>
                <a:srgbClr val="00B050"/>
              </a:solidFill>
              <a:latin typeface="Arial" panose="020B0604020202020204" pitchFamily="34" charset="0"/>
              <a:cs typeface="Arial" panose="020B0604020202020204" pitchFamily="34" charset="0"/>
            </a:endParaRPr>
          </a:p>
          <a:p>
            <a:pPr marL="457200" lvl="0" indent="-457200">
              <a:buFont typeface="Wingdings" panose="05000000000000000000" pitchFamily="2" charset="2"/>
              <a:buChar char="Ø"/>
            </a:pPr>
            <a:endParaRPr lang="es-CO" sz="3200" dirty="0" smtClean="0">
              <a:latin typeface="Arial" panose="020B0604020202020204" pitchFamily="34" charset="0"/>
              <a:cs typeface="Arial" panose="020B0604020202020204" pitchFamily="34" charset="0"/>
            </a:endParaRPr>
          </a:p>
          <a:p>
            <a:pPr lvl="0" algn="just">
              <a:lnSpc>
                <a:spcPct val="107000"/>
              </a:lnSpc>
              <a:spcAft>
                <a:spcPts val="800"/>
              </a:spcAft>
            </a:pPr>
            <a:endParaRPr lang="es-CO" sz="32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681474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ángulo 3"/>
          <p:cNvSpPr/>
          <p:nvPr/>
        </p:nvSpPr>
        <p:spPr>
          <a:xfrm>
            <a:off x="0" y="152401"/>
            <a:ext cx="9144000" cy="4558812"/>
          </a:xfrm>
          <a:prstGeom prst="rect">
            <a:avLst/>
          </a:prstGeom>
        </p:spPr>
        <p:txBody>
          <a:bodyPr wrap="square">
            <a:spAutoFit/>
          </a:bodyPr>
          <a:lstStyle/>
          <a:p>
            <a:r>
              <a:rPr lang="es-CO" sz="3200" dirty="0" smtClean="0">
                <a:latin typeface="Arial" panose="020B0604020202020204" pitchFamily="34" charset="0"/>
                <a:cs typeface="Arial" panose="020B0604020202020204" pitchFamily="34" charset="0"/>
              </a:rPr>
              <a:t> </a:t>
            </a:r>
            <a:r>
              <a:rPr lang="es-CO" sz="3200" dirty="0">
                <a:latin typeface="Arial" panose="020B0604020202020204" pitchFamily="34" charset="0"/>
                <a:cs typeface="Arial" panose="020B0604020202020204" pitchFamily="34" charset="0"/>
              </a:rPr>
              <a:t>institucionales</a:t>
            </a:r>
            <a:r>
              <a:rPr lang="es-CO" sz="3200" dirty="0" smtClean="0">
                <a:latin typeface="Arial" panose="020B0604020202020204" pitchFamily="34" charset="0"/>
                <a:cs typeface="Arial" panose="020B0604020202020204" pitchFamily="34" charset="0"/>
              </a:rPr>
              <a:t>.</a:t>
            </a:r>
          </a:p>
          <a:p>
            <a:pPr marL="457200" indent="-457200" algn="just">
              <a:buFont typeface="Wingdings" panose="05000000000000000000" pitchFamily="2" charset="2"/>
              <a:buChar char="Ø"/>
            </a:pPr>
            <a:r>
              <a:rPr lang="es-CO" sz="3200" dirty="0">
                <a:latin typeface="Arial" panose="020B0604020202020204" pitchFamily="34" charset="0"/>
                <a:cs typeface="Arial" panose="020B0604020202020204" pitchFamily="34" charset="0"/>
              </a:rPr>
              <a:t>La institución cuenta con escuela de padres</a:t>
            </a:r>
            <a:r>
              <a:rPr lang="es-CO" sz="3200" dirty="0" smtClean="0">
                <a:latin typeface="Arial" panose="020B0604020202020204" pitchFamily="34" charset="0"/>
                <a:cs typeface="Arial" panose="020B0604020202020204" pitchFamily="34" charset="0"/>
              </a:rPr>
              <a:t>.</a:t>
            </a:r>
          </a:p>
          <a:p>
            <a:pPr marL="457200" indent="-457200" algn="just">
              <a:buFont typeface="Wingdings" panose="05000000000000000000" pitchFamily="2" charset="2"/>
              <a:buChar char="Ø"/>
            </a:pPr>
            <a:r>
              <a:rPr lang="es-CO" sz="3200" dirty="0">
                <a:latin typeface="Arial" panose="020B0604020202020204" pitchFamily="34" charset="0"/>
                <a:cs typeface="Arial" panose="020B0604020202020204" pitchFamily="34" charset="0"/>
              </a:rPr>
              <a:t>Se realizaron Asambleas  con la Junta de padres de familia.</a:t>
            </a:r>
          </a:p>
          <a:p>
            <a:pPr algn="just"/>
            <a:endParaRPr lang="es-CO" sz="3200" dirty="0"/>
          </a:p>
          <a:p>
            <a:pPr lvl="0" algn="just"/>
            <a:endParaRPr lang="es-CO" sz="3200" dirty="0">
              <a:latin typeface="Arial" panose="020B0604020202020204" pitchFamily="34" charset="0"/>
              <a:cs typeface="Arial" panose="020B0604020202020204" pitchFamily="34" charset="0"/>
            </a:endParaRPr>
          </a:p>
          <a:p>
            <a:endParaRPr lang="es-CO" sz="3200" b="1" dirty="0">
              <a:solidFill>
                <a:srgbClr val="00B050"/>
              </a:solidFill>
              <a:latin typeface="Arial" panose="020B0604020202020204" pitchFamily="34" charset="0"/>
              <a:cs typeface="Arial" panose="020B0604020202020204" pitchFamily="34" charset="0"/>
            </a:endParaRPr>
          </a:p>
          <a:p>
            <a:pPr marL="457200" lvl="0" indent="-457200">
              <a:buFont typeface="Wingdings" panose="05000000000000000000" pitchFamily="2" charset="2"/>
              <a:buChar char="Ø"/>
            </a:pPr>
            <a:endParaRPr lang="es-CO" sz="3200" dirty="0" smtClean="0">
              <a:latin typeface="Arial" panose="020B0604020202020204" pitchFamily="34" charset="0"/>
              <a:cs typeface="Arial" panose="020B0604020202020204" pitchFamily="34" charset="0"/>
            </a:endParaRPr>
          </a:p>
          <a:p>
            <a:pPr lvl="0" algn="just">
              <a:lnSpc>
                <a:spcPct val="107000"/>
              </a:lnSpc>
              <a:spcAft>
                <a:spcPts val="800"/>
              </a:spcAft>
            </a:pPr>
            <a:endParaRPr lang="es-CO" sz="32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969569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ángulo 3"/>
          <p:cNvSpPr/>
          <p:nvPr/>
        </p:nvSpPr>
        <p:spPr>
          <a:xfrm>
            <a:off x="0" y="152401"/>
            <a:ext cx="9144000" cy="8990795"/>
          </a:xfrm>
          <a:prstGeom prst="rect">
            <a:avLst/>
          </a:prstGeom>
        </p:spPr>
        <p:txBody>
          <a:bodyPr wrap="square">
            <a:spAutoFit/>
          </a:bodyPr>
          <a:lstStyle/>
          <a:p>
            <a:pPr algn="just"/>
            <a:r>
              <a:rPr lang="es-CO" sz="3200" b="1" dirty="0">
                <a:solidFill>
                  <a:srgbClr val="00B050"/>
                </a:solidFill>
                <a:latin typeface="Arial" panose="020B0604020202020204" pitchFamily="34" charset="0"/>
                <a:cs typeface="Arial" panose="020B0604020202020204" pitchFamily="34" charset="0"/>
              </a:rPr>
              <a:t>Proyectos de articulación con programas para el trabajo y desarrollo humano y con instituciones educativas de educación superior</a:t>
            </a:r>
            <a:r>
              <a:rPr lang="es-CO" sz="3200" b="1" dirty="0" smtClean="0">
                <a:solidFill>
                  <a:srgbClr val="00B050"/>
                </a:solidFill>
                <a:latin typeface="Arial" panose="020B0604020202020204" pitchFamily="34" charset="0"/>
                <a:cs typeface="Arial" panose="020B0604020202020204" pitchFamily="34" charset="0"/>
              </a:rPr>
              <a:t>.</a:t>
            </a:r>
          </a:p>
          <a:p>
            <a:pPr marL="457200" lvl="0" indent="-457200" algn="just">
              <a:buFont typeface="Wingdings" panose="05000000000000000000" pitchFamily="2" charset="2"/>
              <a:buChar char="Ø"/>
            </a:pPr>
            <a:r>
              <a:rPr lang="es-CO" sz="3200" dirty="0">
                <a:latin typeface="Arial" panose="020B0604020202020204" pitchFamily="34" charset="0"/>
                <a:cs typeface="Arial" panose="020B0604020202020204" pitchFamily="34" charset="0"/>
              </a:rPr>
              <a:t>Desarrollar una propuesta de articular la media técnica con el SENA </a:t>
            </a:r>
          </a:p>
          <a:p>
            <a:pPr marL="457200" lvl="0" indent="-457200" algn="just">
              <a:buFont typeface="Wingdings" panose="05000000000000000000" pitchFamily="2" charset="2"/>
              <a:buChar char="Ø"/>
            </a:pPr>
            <a:r>
              <a:rPr lang="es-CO" sz="3200" dirty="0">
                <a:latin typeface="Arial" panose="020B0604020202020204" pitchFamily="34" charset="0"/>
                <a:cs typeface="Arial" panose="020B0604020202020204" pitchFamily="34" charset="0"/>
              </a:rPr>
              <a:t>Inclusión de Estudiantes en el Programa de Ingeniería de sistemas con promedio mayor a 240 en prueba saber 11 en la Universidad CUN</a:t>
            </a:r>
          </a:p>
          <a:p>
            <a:pPr marL="457200" lvl="0" indent="-457200" algn="just">
              <a:buFont typeface="Wingdings" panose="05000000000000000000" pitchFamily="2" charset="2"/>
              <a:buChar char="Ø"/>
            </a:pPr>
            <a:r>
              <a:rPr lang="es-CO" sz="3200" dirty="0">
                <a:latin typeface="Arial" panose="020B0604020202020204" pitchFamily="34" charset="0"/>
                <a:cs typeface="Arial" panose="020B0604020202020204" pitchFamily="34" charset="0"/>
              </a:rPr>
              <a:t>Inclusión de Estudiantes en el Programa de Contaduría Pública con promedio mayor a 250 en prueba saber 11 en la universidad CUN</a:t>
            </a:r>
          </a:p>
          <a:p>
            <a:pPr algn="just"/>
            <a:endParaRPr lang="es-CO" sz="3200" b="1" dirty="0">
              <a:solidFill>
                <a:srgbClr val="00B050"/>
              </a:solidFill>
              <a:latin typeface="Arial" panose="020B0604020202020204" pitchFamily="34" charset="0"/>
              <a:cs typeface="Arial" panose="020B0604020202020204" pitchFamily="34" charset="0"/>
            </a:endParaRPr>
          </a:p>
          <a:p>
            <a:pPr lvl="0" algn="just"/>
            <a:endParaRPr lang="es-CO" sz="3200" dirty="0">
              <a:latin typeface="Arial" panose="020B0604020202020204" pitchFamily="34" charset="0"/>
              <a:cs typeface="Arial" panose="020B0604020202020204" pitchFamily="34" charset="0"/>
            </a:endParaRPr>
          </a:p>
          <a:p>
            <a:endParaRPr lang="es-CO" sz="3200" b="1" dirty="0">
              <a:solidFill>
                <a:srgbClr val="00B050"/>
              </a:solidFill>
              <a:latin typeface="Arial" panose="020B0604020202020204" pitchFamily="34" charset="0"/>
              <a:cs typeface="Arial" panose="020B0604020202020204" pitchFamily="34" charset="0"/>
            </a:endParaRPr>
          </a:p>
          <a:p>
            <a:pPr lvl="0"/>
            <a:endParaRPr lang="es-CO" sz="3200" dirty="0" smtClean="0">
              <a:latin typeface="Arial" panose="020B0604020202020204" pitchFamily="34" charset="0"/>
              <a:cs typeface="Arial" panose="020B0604020202020204" pitchFamily="34" charset="0"/>
            </a:endParaRPr>
          </a:p>
          <a:p>
            <a:pPr lvl="0" algn="just">
              <a:lnSpc>
                <a:spcPct val="107000"/>
              </a:lnSpc>
              <a:spcAft>
                <a:spcPts val="800"/>
              </a:spcAft>
            </a:pPr>
            <a:endParaRPr lang="es-CO" sz="32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256367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ángulo 3"/>
          <p:cNvSpPr/>
          <p:nvPr/>
        </p:nvSpPr>
        <p:spPr>
          <a:xfrm>
            <a:off x="0" y="152401"/>
            <a:ext cx="9144000" cy="2589042"/>
          </a:xfrm>
          <a:prstGeom prst="rect">
            <a:avLst/>
          </a:prstGeom>
        </p:spPr>
        <p:txBody>
          <a:bodyPr wrap="square">
            <a:spAutoFit/>
          </a:bodyPr>
          <a:lstStyle/>
          <a:p>
            <a:pPr algn="just"/>
            <a:endParaRPr lang="es-CO" sz="3200" b="1" dirty="0">
              <a:solidFill>
                <a:srgbClr val="00B050"/>
              </a:solidFill>
              <a:latin typeface="Arial" panose="020B0604020202020204" pitchFamily="34" charset="0"/>
              <a:cs typeface="Arial" panose="020B0604020202020204" pitchFamily="34" charset="0"/>
            </a:endParaRPr>
          </a:p>
          <a:p>
            <a:pPr lvl="0" algn="just"/>
            <a:endParaRPr lang="es-CO" sz="3200" dirty="0">
              <a:latin typeface="Arial" panose="020B0604020202020204" pitchFamily="34" charset="0"/>
              <a:cs typeface="Arial" panose="020B0604020202020204" pitchFamily="34" charset="0"/>
            </a:endParaRPr>
          </a:p>
          <a:p>
            <a:endParaRPr lang="es-CO" sz="3200" b="1" dirty="0">
              <a:solidFill>
                <a:srgbClr val="00B050"/>
              </a:solidFill>
              <a:latin typeface="Arial" panose="020B0604020202020204" pitchFamily="34" charset="0"/>
              <a:cs typeface="Arial" panose="020B0604020202020204" pitchFamily="34" charset="0"/>
            </a:endParaRPr>
          </a:p>
          <a:p>
            <a:pPr lvl="0"/>
            <a:endParaRPr lang="es-CO" sz="3200" dirty="0" smtClean="0">
              <a:latin typeface="Arial" panose="020B0604020202020204" pitchFamily="34" charset="0"/>
              <a:cs typeface="Arial" panose="020B0604020202020204" pitchFamily="34" charset="0"/>
            </a:endParaRPr>
          </a:p>
          <a:p>
            <a:pPr lvl="0" algn="just">
              <a:lnSpc>
                <a:spcPct val="107000"/>
              </a:lnSpc>
              <a:spcAft>
                <a:spcPts val="800"/>
              </a:spcAft>
            </a:pPr>
            <a:endParaRPr lang="es-CO" sz="32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Rectángulo 1"/>
          <p:cNvSpPr/>
          <p:nvPr/>
        </p:nvSpPr>
        <p:spPr>
          <a:xfrm>
            <a:off x="152400" y="0"/>
            <a:ext cx="8991600" cy="7096430"/>
          </a:xfrm>
          <a:prstGeom prst="rect">
            <a:avLst/>
          </a:prstGeom>
        </p:spPr>
        <p:txBody>
          <a:bodyPr wrap="square">
            <a:spAutoFit/>
          </a:bodyPr>
          <a:lstStyle/>
          <a:p>
            <a:pPr lvl="0" algn="ctr">
              <a:lnSpc>
                <a:spcPct val="107000"/>
              </a:lnSpc>
              <a:spcBef>
                <a:spcPts val="1200"/>
              </a:spcBef>
              <a:spcAft>
                <a:spcPts val="0"/>
              </a:spcAft>
            </a:pPr>
            <a:r>
              <a:rPr lang="es-CO" sz="3200" b="1" kern="0" dirty="0">
                <a:solidFill>
                  <a:srgbClr val="00B050"/>
                </a:solidFill>
                <a:latin typeface="Arial" panose="020B0604020202020204" pitchFamily="34" charset="0"/>
                <a:ea typeface="Times New Roman" panose="02020603050405020304" pitchFamily="18" charset="0"/>
                <a:cs typeface="Arial" panose="020B0604020202020204" pitchFamily="34" charset="0"/>
              </a:rPr>
              <a:t>NECESIDADES DE ASISTENCIA </a:t>
            </a:r>
            <a:r>
              <a:rPr lang="es-CO" sz="3200" b="1" kern="0"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TECNICA</a:t>
            </a:r>
          </a:p>
          <a:p>
            <a:pPr lvl="0" algn="just">
              <a:lnSpc>
                <a:spcPct val="107000"/>
              </a:lnSpc>
              <a:spcBef>
                <a:spcPts val="1200"/>
              </a:spcBef>
              <a:spcAft>
                <a:spcPts val="0"/>
              </a:spcAft>
            </a:pPr>
            <a:r>
              <a:rPr lang="es-CO" sz="3200" dirty="0">
                <a:latin typeface="Arial" panose="020B0604020202020204" pitchFamily="34" charset="0"/>
                <a:cs typeface="Arial" panose="020B0604020202020204" pitchFamily="34" charset="0"/>
              </a:rPr>
              <a:t>Los docentes de la  institución educativa el Guineo municipio de canalete  están  preocupados  frente a la garantía de brindar una educación de calidad, donde podamos formar mejores seres humanos, ciudadanos con valores éticos, respetuosos  que ejercen los derechos humanos, que cumplan con sus deberes y convivan en paz. Por eso creemos que es importante que nuestros docentes y personal administrativo se capaciten y que los nuevos aprendizajes de conocimientos se adquieran,  sean aplicables y trasmitidos a </a:t>
            </a:r>
            <a:r>
              <a:rPr lang="es-CO" sz="3200" dirty="0" smtClean="0">
                <a:latin typeface="Arial" panose="020B0604020202020204" pitchFamily="34" charset="0"/>
                <a:cs typeface="Arial" panose="020B0604020202020204" pitchFamily="34" charset="0"/>
              </a:rPr>
              <a:t>toda</a:t>
            </a:r>
            <a:endParaRPr lang="es-CO" sz="3200" b="1" kern="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91512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493014"/>
            <a:ext cx="7696199" cy="624466"/>
          </a:xfrm>
          <a:prstGeom prst="rect">
            <a:avLst/>
          </a:prstGeom>
        </p:spPr>
        <p:txBody>
          <a:bodyPr vert="horz" wrap="square" lIns="0" tIns="49657" rIns="0" bIns="0" rtlCol="0" anchor="t">
            <a:spAutoFit/>
          </a:bodyPr>
          <a:lstStyle/>
          <a:p>
            <a:pPr marL="307975">
              <a:lnSpc>
                <a:spcPts val="4960"/>
              </a:lnSpc>
            </a:pPr>
            <a:r>
              <a:rPr sz="3200" b="1" spc="-5" dirty="0">
                <a:solidFill>
                  <a:srgbClr val="00B050"/>
                </a:solidFill>
                <a:latin typeface="Arial" panose="020B0604020202020204" pitchFamily="34" charset="0"/>
                <a:cs typeface="Arial" panose="020B0604020202020204" pitchFamily="34" charset="0"/>
              </a:rPr>
              <a:t>¿QUÉ </a:t>
            </a:r>
            <a:r>
              <a:rPr sz="3200" b="1" spc="-20" dirty="0">
                <a:solidFill>
                  <a:srgbClr val="00B050"/>
                </a:solidFill>
                <a:latin typeface="Arial" panose="020B0604020202020204" pitchFamily="34" charset="0"/>
                <a:cs typeface="Arial" panose="020B0604020202020204" pitchFamily="34" charset="0"/>
              </a:rPr>
              <a:t>ES </a:t>
            </a:r>
            <a:r>
              <a:rPr sz="3200" b="1" dirty="0">
                <a:solidFill>
                  <a:srgbClr val="00B050"/>
                </a:solidFill>
                <a:latin typeface="Arial" panose="020B0604020202020204" pitchFamily="34" charset="0"/>
                <a:cs typeface="Arial" panose="020B0604020202020204" pitchFamily="34" charset="0"/>
              </a:rPr>
              <a:t>RENDICIÓN DE</a:t>
            </a:r>
            <a:r>
              <a:rPr sz="3200" b="1" spc="15" dirty="0">
                <a:solidFill>
                  <a:srgbClr val="00B050"/>
                </a:solidFill>
                <a:latin typeface="Arial" panose="020B0604020202020204" pitchFamily="34" charset="0"/>
                <a:cs typeface="Arial" panose="020B0604020202020204" pitchFamily="34" charset="0"/>
              </a:rPr>
              <a:t> </a:t>
            </a:r>
            <a:r>
              <a:rPr sz="3200" b="1" spc="-45" dirty="0">
                <a:solidFill>
                  <a:srgbClr val="00B050"/>
                </a:solidFill>
                <a:latin typeface="Arial" panose="020B0604020202020204" pitchFamily="34" charset="0"/>
                <a:cs typeface="Arial" panose="020B0604020202020204" pitchFamily="34" charset="0"/>
              </a:rPr>
              <a:t>CUENTAS?</a:t>
            </a:r>
          </a:p>
        </p:txBody>
      </p:sp>
      <p:sp>
        <p:nvSpPr>
          <p:cNvPr id="3" name="object 3"/>
          <p:cNvSpPr txBox="1"/>
          <p:nvPr/>
        </p:nvSpPr>
        <p:spPr>
          <a:xfrm>
            <a:off x="457200" y="1153413"/>
            <a:ext cx="8686800" cy="5518562"/>
          </a:xfrm>
          <a:prstGeom prst="rect">
            <a:avLst/>
          </a:prstGeom>
        </p:spPr>
        <p:txBody>
          <a:bodyPr vert="horz" wrap="square" lIns="0" tIns="3175" rIns="0" bIns="0" rtlCol="0">
            <a:spAutoFit/>
          </a:bodyPr>
          <a:lstStyle/>
          <a:p>
            <a:pPr marL="355600" marR="5080" indent="-342900" algn="just">
              <a:lnSpc>
                <a:spcPct val="80000"/>
              </a:lnSpc>
              <a:spcBef>
                <a:spcPts val="25"/>
              </a:spcBef>
              <a:buFont typeface="Arial"/>
              <a:buChar char="•"/>
              <a:tabLst>
                <a:tab pos="355600" algn="l"/>
              </a:tabLst>
            </a:pPr>
            <a:r>
              <a:rPr sz="3200" spc="-5" dirty="0">
                <a:latin typeface="Arial" panose="020B0604020202020204" pitchFamily="34" charset="0"/>
                <a:cs typeface="Arial" panose="020B0604020202020204" pitchFamily="34" charset="0"/>
              </a:rPr>
              <a:t>“La </a:t>
            </a:r>
            <a:r>
              <a:rPr sz="3200" spc="-10" dirty="0">
                <a:latin typeface="Arial" panose="020B0604020202020204" pitchFamily="34" charset="0"/>
                <a:cs typeface="Arial" panose="020B0604020202020204" pitchFamily="34" charset="0"/>
              </a:rPr>
              <a:t>rendición </a:t>
            </a:r>
            <a:r>
              <a:rPr sz="3200" spc="-5" dirty="0">
                <a:latin typeface="Arial" panose="020B0604020202020204" pitchFamily="34" charset="0"/>
                <a:cs typeface="Arial" panose="020B0604020202020204" pitchFamily="34" charset="0"/>
              </a:rPr>
              <a:t>de </a:t>
            </a:r>
            <a:r>
              <a:rPr sz="3200" spc="-15" dirty="0">
                <a:latin typeface="Arial" panose="020B0604020202020204" pitchFamily="34" charset="0"/>
                <a:cs typeface="Arial" panose="020B0604020202020204" pitchFamily="34" charset="0"/>
              </a:rPr>
              <a:t>cuentas </a:t>
            </a:r>
            <a:r>
              <a:rPr sz="3200" spc="-5" dirty="0">
                <a:latin typeface="Arial" panose="020B0604020202020204" pitchFamily="34" charset="0"/>
                <a:cs typeface="Arial" panose="020B0604020202020204" pitchFamily="34" charset="0"/>
              </a:rPr>
              <a:t>es el </a:t>
            </a:r>
            <a:r>
              <a:rPr sz="3200" spc="-15" dirty="0">
                <a:latin typeface="Arial" panose="020B0604020202020204" pitchFamily="34" charset="0"/>
                <a:cs typeface="Arial" panose="020B0604020202020204" pitchFamily="34" charset="0"/>
              </a:rPr>
              <a:t>proceso </a:t>
            </a:r>
            <a:r>
              <a:rPr sz="3200" spc="-5" dirty="0">
                <a:latin typeface="Arial" panose="020B0604020202020204" pitchFamily="34" charset="0"/>
                <a:cs typeface="Arial" panose="020B0604020202020204" pitchFamily="34" charset="0"/>
              </a:rPr>
              <a:t>en el cual  </a:t>
            </a:r>
            <a:r>
              <a:rPr sz="3200" dirty="0">
                <a:latin typeface="Arial" panose="020B0604020202020204" pitchFamily="34" charset="0"/>
                <a:cs typeface="Arial" panose="020B0604020202020204" pitchFamily="34" charset="0"/>
              </a:rPr>
              <a:t>las </a:t>
            </a:r>
            <a:r>
              <a:rPr sz="3200" spc="-10" dirty="0">
                <a:latin typeface="Arial" panose="020B0604020202020204" pitchFamily="34" charset="0"/>
                <a:cs typeface="Arial" panose="020B0604020202020204" pitchFamily="34" charset="0"/>
              </a:rPr>
              <a:t>administraciones públicas </a:t>
            </a:r>
            <a:r>
              <a:rPr sz="3200" spc="-5" dirty="0">
                <a:latin typeface="Arial" panose="020B0604020202020204" pitchFamily="34" charset="0"/>
                <a:cs typeface="Arial" panose="020B0604020202020204" pitchFamily="34" charset="0"/>
              </a:rPr>
              <a:t>del </a:t>
            </a:r>
            <a:r>
              <a:rPr sz="3200" spc="-15" dirty="0">
                <a:latin typeface="Arial" panose="020B0604020202020204" pitchFamily="34" charset="0"/>
                <a:cs typeface="Arial" panose="020B0604020202020204" pitchFamily="34" charset="0"/>
              </a:rPr>
              <a:t>orden </a:t>
            </a:r>
            <a:r>
              <a:rPr sz="3200" dirty="0">
                <a:latin typeface="Arial" panose="020B0604020202020204" pitchFamily="34" charset="0"/>
                <a:cs typeface="Arial" panose="020B0604020202020204" pitchFamily="34" charset="0"/>
              </a:rPr>
              <a:t>Nacional  y </a:t>
            </a:r>
            <a:r>
              <a:rPr sz="3200" spc="-30" dirty="0">
                <a:latin typeface="Arial" panose="020B0604020202020204" pitchFamily="34" charset="0"/>
                <a:cs typeface="Arial" panose="020B0604020202020204" pitchFamily="34" charset="0"/>
              </a:rPr>
              <a:t>Territorial </a:t>
            </a:r>
            <a:r>
              <a:rPr sz="3200" dirty="0">
                <a:latin typeface="Arial" panose="020B0604020202020204" pitchFamily="34" charset="0"/>
                <a:cs typeface="Arial" panose="020B0604020202020204" pitchFamily="34" charset="0"/>
              </a:rPr>
              <a:t>y los </a:t>
            </a:r>
            <a:r>
              <a:rPr sz="3200" spc="-5" dirty="0">
                <a:latin typeface="Arial" panose="020B0604020202020204" pitchFamily="34" charset="0"/>
                <a:cs typeface="Arial" panose="020B0604020202020204" pitchFamily="34" charset="0"/>
              </a:rPr>
              <a:t>servidores </a:t>
            </a:r>
            <a:r>
              <a:rPr sz="3200" spc="-10" dirty="0">
                <a:latin typeface="Arial" panose="020B0604020202020204" pitchFamily="34" charset="0"/>
                <a:cs typeface="Arial" panose="020B0604020202020204" pitchFamily="34" charset="0"/>
              </a:rPr>
              <a:t>públicos comunican,  </a:t>
            </a:r>
            <a:r>
              <a:rPr sz="3200" spc="-15" dirty="0">
                <a:latin typeface="Arial" panose="020B0604020202020204" pitchFamily="34" charset="0"/>
                <a:cs typeface="Arial" panose="020B0604020202020204" pitchFamily="34" charset="0"/>
              </a:rPr>
              <a:t>explican </a:t>
            </a:r>
            <a:r>
              <a:rPr sz="3200" dirty="0">
                <a:latin typeface="Arial" panose="020B0604020202020204" pitchFamily="34" charset="0"/>
                <a:cs typeface="Arial" panose="020B0604020202020204" pitchFamily="34" charset="0"/>
              </a:rPr>
              <a:t>y </a:t>
            </a:r>
            <a:r>
              <a:rPr sz="3200" spc="-15" dirty="0">
                <a:latin typeface="Arial" panose="020B0604020202020204" pitchFamily="34" charset="0"/>
                <a:cs typeface="Arial" panose="020B0604020202020204" pitchFamily="34" charset="0"/>
              </a:rPr>
              <a:t>argumentan </a:t>
            </a:r>
            <a:r>
              <a:rPr sz="3200" spc="-5" dirty="0">
                <a:latin typeface="Arial" panose="020B0604020202020204" pitchFamily="34" charset="0"/>
                <a:cs typeface="Arial" panose="020B0604020202020204" pitchFamily="34" charset="0"/>
              </a:rPr>
              <a:t>sus acciones </a:t>
            </a:r>
            <a:r>
              <a:rPr sz="3200" dirty="0">
                <a:latin typeface="Arial" panose="020B0604020202020204" pitchFamily="34" charset="0"/>
                <a:cs typeface="Arial" panose="020B0604020202020204" pitchFamily="34" charset="0"/>
              </a:rPr>
              <a:t>a </a:t>
            </a:r>
            <a:r>
              <a:rPr sz="3200" spc="-5" dirty="0">
                <a:latin typeface="Arial" panose="020B0604020202020204" pitchFamily="34" charset="0"/>
                <a:cs typeface="Arial" panose="020B0604020202020204" pitchFamily="34" charset="0"/>
              </a:rPr>
              <a:t>la  sociedad” (MEN, </a:t>
            </a:r>
            <a:r>
              <a:rPr sz="3200" dirty="0">
                <a:latin typeface="Arial" panose="020B0604020202020204" pitchFamily="34" charset="0"/>
                <a:cs typeface="Arial" panose="020B0604020202020204" pitchFamily="34" charset="0"/>
              </a:rPr>
              <a:t>2007). </a:t>
            </a:r>
            <a:r>
              <a:rPr sz="3200" spc="-5" dirty="0">
                <a:latin typeface="Arial" panose="020B0604020202020204" pitchFamily="34" charset="0"/>
                <a:cs typeface="Arial" panose="020B0604020202020204" pitchFamily="34" charset="0"/>
              </a:rPr>
              <a:t>La </a:t>
            </a:r>
            <a:r>
              <a:rPr sz="3200" spc="-20" dirty="0" err="1" smtClean="0">
                <a:latin typeface="Arial" panose="020B0604020202020204" pitchFamily="34" charset="0"/>
                <a:cs typeface="Arial" panose="020B0604020202020204" pitchFamily="34" charset="0"/>
              </a:rPr>
              <a:t>conforma</a:t>
            </a:r>
            <a:r>
              <a:rPr lang="es-CO" sz="3200" spc="-20" dirty="0">
                <a:latin typeface="Arial" panose="020B0604020202020204" pitchFamily="34" charset="0"/>
                <a:cs typeface="Arial" panose="020B0604020202020204" pitchFamily="34" charset="0"/>
              </a:rPr>
              <a:t>n</a:t>
            </a:r>
            <a:r>
              <a:rPr sz="3200" spc="-20" dirty="0" smtClean="0">
                <a:latin typeface="Arial" panose="020B0604020202020204" pitchFamily="34" charset="0"/>
                <a:cs typeface="Arial" panose="020B0604020202020204" pitchFamily="34" charset="0"/>
              </a:rPr>
              <a:t> </a:t>
            </a:r>
            <a:r>
              <a:rPr sz="3200" spc="-5" dirty="0">
                <a:latin typeface="Arial" panose="020B0604020202020204" pitchFamily="34" charset="0"/>
                <a:cs typeface="Arial" panose="020B0604020202020204" pitchFamily="34" charset="0"/>
              </a:rPr>
              <a:t>el </a:t>
            </a:r>
            <a:r>
              <a:rPr sz="3200" spc="-15" dirty="0">
                <a:latin typeface="Arial" panose="020B0604020202020204" pitchFamily="34" charset="0"/>
                <a:cs typeface="Arial" panose="020B0604020202020204" pitchFamily="34" charset="0"/>
              </a:rPr>
              <a:t>conjunto  </a:t>
            </a:r>
            <a:r>
              <a:rPr sz="3200" spc="-5" dirty="0">
                <a:latin typeface="Arial" panose="020B0604020202020204" pitchFamily="34" charset="0"/>
                <a:cs typeface="Arial" panose="020B0604020202020204" pitchFamily="34" charset="0"/>
              </a:rPr>
              <a:t>de acciones planificadas </a:t>
            </a:r>
            <a:r>
              <a:rPr sz="3200" dirty="0">
                <a:latin typeface="Arial" panose="020B0604020202020204" pitchFamily="34" charset="0"/>
                <a:cs typeface="Arial" panose="020B0604020202020204" pitchFamily="34" charset="0"/>
              </a:rPr>
              <a:t>y </a:t>
            </a:r>
            <a:r>
              <a:rPr sz="3200" spc="-5" dirty="0">
                <a:latin typeface="Arial" panose="020B0604020202020204" pitchFamily="34" charset="0"/>
                <a:cs typeface="Arial" panose="020B0604020202020204" pitchFamily="34" charset="0"/>
              </a:rPr>
              <a:t>su </a:t>
            </a:r>
            <a:r>
              <a:rPr sz="3200" spc="-20" dirty="0">
                <a:latin typeface="Arial" panose="020B0604020202020204" pitchFamily="34" charset="0"/>
                <a:cs typeface="Arial" panose="020B0604020202020204" pitchFamily="34" charset="0"/>
              </a:rPr>
              <a:t>puesta </a:t>
            </a:r>
            <a:r>
              <a:rPr sz="3200" spc="-5" dirty="0">
                <a:latin typeface="Arial" panose="020B0604020202020204" pitchFamily="34" charset="0"/>
                <a:cs typeface="Arial" panose="020B0604020202020204" pitchFamily="34" charset="0"/>
              </a:rPr>
              <a:t>en </a:t>
            </a:r>
            <a:r>
              <a:rPr sz="3200" spc="-10" dirty="0">
                <a:latin typeface="Arial" panose="020B0604020202020204" pitchFamily="34" charset="0"/>
                <a:cs typeface="Arial" panose="020B0604020202020204" pitchFamily="34" charset="0"/>
              </a:rPr>
              <a:t>marcha  </a:t>
            </a:r>
            <a:r>
              <a:rPr sz="3200" spc="-5" dirty="0">
                <a:latin typeface="Arial" panose="020B0604020202020204" pitchFamily="34" charset="0"/>
                <a:cs typeface="Arial" panose="020B0604020202020204" pitchFamily="34" charset="0"/>
              </a:rPr>
              <a:t>por </a:t>
            </a:r>
            <a:r>
              <a:rPr sz="3200" dirty="0">
                <a:latin typeface="Arial" panose="020B0604020202020204" pitchFamily="34" charset="0"/>
                <a:cs typeface="Arial" panose="020B0604020202020204" pitchFamily="34" charset="0"/>
              </a:rPr>
              <a:t>las </a:t>
            </a:r>
            <a:r>
              <a:rPr sz="3200" spc="-10" dirty="0">
                <a:latin typeface="Arial" panose="020B0604020202020204" pitchFamily="34" charset="0"/>
                <a:cs typeface="Arial" panose="020B0604020202020204" pitchFamily="34" charset="0"/>
              </a:rPr>
              <a:t>instituciones </a:t>
            </a:r>
            <a:r>
              <a:rPr sz="3200" spc="-5" dirty="0">
                <a:latin typeface="Arial" panose="020B0604020202020204" pitchFamily="34" charset="0"/>
                <a:cs typeface="Arial" panose="020B0604020202020204" pitchFamily="34" charset="0"/>
              </a:rPr>
              <a:t>del </a:t>
            </a:r>
            <a:r>
              <a:rPr sz="3200" spc="-20" dirty="0">
                <a:latin typeface="Arial" panose="020B0604020202020204" pitchFamily="34" charset="0"/>
                <a:cs typeface="Arial" panose="020B0604020202020204" pitchFamily="34" charset="0"/>
              </a:rPr>
              <a:t>Estado </a:t>
            </a:r>
            <a:r>
              <a:rPr sz="3200" spc="-10" dirty="0">
                <a:latin typeface="Arial" panose="020B0604020202020204" pitchFamily="34" charset="0"/>
                <a:cs typeface="Arial" panose="020B0604020202020204" pitchFamily="34" charset="0"/>
              </a:rPr>
              <a:t>con </a:t>
            </a:r>
            <a:r>
              <a:rPr sz="3200" spc="-5" dirty="0">
                <a:latin typeface="Arial" panose="020B0604020202020204" pitchFamily="34" charset="0"/>
                <a:cs typeface="Arial" panose="020B0604020202020204" pitchFamily="34" charset="0"/>
              </a:rPr>
              <a:t>el </a:t>
            </a:r>
            <a:r>
              <a:rPr sz="3200" spc="-15" dirty="0">
                <a:latin typeface="Arial" panose="020B0604020202020204" pitchFamily="34" charset="0"/>
                <a:cs typeface="Arial" panose="020B0604020202020204" pitchFamily="34" charset="0"/>
              </a:rPr>
              <a:t>objeto </a:t>
            </a:r>
            <a:r>
              <a:rPr sz="3200" spc="-5" dirty="0">
                <a:latin typeface="Arial" panose="020B0604020202020204" pitchFamily="34" charset="0"/>
                <a:cs typeface="Arial" panose="020B0604020202020204" pitchFamily="34" charset="0"/>
              </a:rPr>
              <a:t>de  </a:t>
            </a:r>
            <a:r>
              <a:rPr sz="3200" spc="-15" dirty="0">
                <a:latin typeface="Arial" panose="020B0604020202020204" pitchFamily="34" charset="0"/>
                <a:cs typeface="Arial" panose="020B0604020202020204" pitchFamily="34" charset="0"/>
              </a:rPr>
              <a:t>informar </a:t>
            </a:r>
            <a:r>
              <a:rPr sz="3200" dirty="0">
                <a:latin typeface="Arial" panose="020B0604020202020204" pitchFamily="34" charset="0"/>
                <a:cs typeface="Arial" panose="020B0604020202020204" pitchFamily="34" charset="0"/>
              </a:rPr>
              <a:t>a </a:t>
            </a:r>
            <a:r>
              <a:rPr sz="3200" spc="-5" dirty="0">
                <a:latin typeface="Arial" panose="020B0604020202020204" pitchFamily="34" charset="0"/>
                <a:cs typeface="Arial" panose="020B0604020202020204" pitchFamily="34" charset="0"/>
              </a:rPr>
              <a:t>la sociedad </a:t>
            </a:r>
            <a:r>
              <a:rPr sz="3200" spc="-20" dirty="0">
                <a:latin typeface="Arial" panose="020B0604020202020204" pitchFamily="34" charset="0"/>
                <a:cs typeface="Arial" panose="020B0604020202020204" pitchFamily="34" charset="0"/>
              </a:rPr>
              <a:t>acerca </a:t>
            </a:r>
            <a:r>
              <a:rPr sz="3200" spc="-5" dirty="0">
                <a:latin typeface="Arial" panose="020B0604020202020204" pitchFamily="34" charset="0"/>
                <a:cs typeface="Arial" panose="020B0604020202020204" pitchFamily="34" charset="0"/>
              </a:rPr>
              <a:t>de </a:t>
            </a:r>
            <a:r>
              <a:rPr sz="3200" dirty="0">
                <a:latin typeface="Arial" panose="020B0604020202020204" pitchFamily="34" charset="0"/>
                <a:cs typeface="Arial" panose="020B0604020202020204" pitchFamily="34" charset="0"/>
              </a:rPr>
              <a:t>las </a:t>
            </a:r>
            <a:r>
              <a:rPr sz="3200" spc="-5" dirty="0">
                <a:latin typeface="Arial" panose="020B0604020202020204" pitchFamily="34" charset="0"/>
                <a:cs typeface="Arial" panose="020B0604020202020204" pitchFamily="34" charset="0"/>
              </a:rPr>
              <a:t>acciones </a:t>
            </a:r>
            <a:r>
              <a:rPr sz="3200" dirty="0">
                <a:latin typeface="Arial" panose="020B0604020202020204" pitchFamily="34" charset="0"/>
                <a:cs typeface="Arial" panose="020B0604020202020204" pitchFamily="34" charset="0"/>
              </a:rPr>
              <a:t>y  </a:t>
            </a:r>
            <a:r>
              <a:rPr sz="3200" spc="-10" dirty="0">
                <a:latin typeface="Arial" panose="020B0604020202020204" pitchFamily="34" charset="0"/>
                <a:cs typeface="Arial" panose="020B0604020202020204" pitchFamily="34" charset="0"/>
              </a:rPr>
              <a:t>resultados </a:t>
            </a:r>
            <a:r>
              <a:rPr sz="3200" spc="-15" dirty="0">
                <a:latin typeface="Arial" panose="020B0604020202020204" pitchFamily="34" charset="0"/>
                <a:cs typeface="Arial" panose="020B0604020202020204" pitchFamily="34" charset="0"/>
              </a:rPr>
              <a:t>producto </a:t>
            </a:r>
            <a:r>
              <a:rPr sz="3200" spc="-5" dirty="0">
                <a:latin typeface="Arial" panose="020B0604020202020204" pitchFamily="34" charset="0"/>
                <a:cs typeface="Arial" panose="020B0604020202020204" pitchFamily="34" charset="0"/>
              </a:rPr>
              <a:t>de </a:t>
            </a:r>
            <a:r>
              <a:rPr sz="3200" dirty="0">
                <a:latin typeface="Arial" panose="020B0604020202020204" pitchFamily="34" charset="0"/>
                <a:cs typeface="Arial" panose="020B0604020202020204" pitchFamily="34" charset="0"/>
              </a:rPr>
              <a:t>su </a:t>
            </a:r>
            <a:r>
              <a:rPr sz="3200" spc="-10" dirty="0">
                <a:latin typeface="Arial" panose="020B0604020202020204" pitchFamily="34" charset="0"/>
                <a:cs typeface="Arial" panose="020B0604020202020204" pitchFamily="34" charset="0"/>
              </a:rPr>
              <a:t>gestión </a:t>
            </a:r>
            <a:r>
              <a:rPr sz="3200" dirty="0">
                <a:latin typeface="Arial" panose="020B0604020202020204" pitchFamily="34" charset="0"/>
                <a:cs typeface="Arial" panose="020B0604020202020204" pitchFamily="34" charset="0"/>
              </a:rPr>
              <a:t>y </a:t>
            </a:r>
            <a:r>
              <a:rPr sz="3200" spc="-10" dirty="0">
                <a:latin typeface="Arial" panose="020B0604020202020204" pitchFamily="34" charset="0"/>
                <a:cs typeface="Arial" panose="020B0604020202020204" pitchFamily="34" charset="0"/>
              </a:rPr>
              <a:t>permite  recibir </a:t>
            </a:r>
            <a:r>
              <a:rPr sz="3200" spc="-5" dirty="0">
                <a:latin typeface="Arial" panose="020B0604020202020204" pitchFamily="34" charset="0"/>
                <a:cs typeface="Arial" panose="020B0604020202020204" pitchFamily="34" charset="0"/>
              </a:rPr>
              <a:t>aportes de </a:t>
            </a:r>
            <a:r>
              <a:rPr sz="3200" dirty="0">
                <a:latin typeface="Arial" panose="020B0604020202020204" pitchFamily="34" charset="0"/>
                <a:cs typeface="Arial" panose="020B0604020202020204" pitchFamily="34" charset="0"/>
              </a:rPr>
              <a:t>los </a:t>
            </a:r>
            <a:r>
              <a:rPr sz="3200" spc="-5" dirty="0">
                <a:latin typeface="Arial" panose="020B0604020202020204" pitchFamily="34" charset="0"/>
                <a:cs typeface="Arial" panose="020B0604020202020204" pitchFamily="34" charset="0"/>
              </a:rPr>
              <a:t>ciudadanos </a:t>
            </a:r>
            <a:r>
              <a:rPr sz="3200" spc="-20" dirty="0">
                <a:latin typeface="Arial" panose="020B0604020202020204" pitchFamily="34" charset="0"/>
                <a:cs typeface="Arial" panose="020B0604020202020204" pitchFamily="34" charset="0"/>
              </a:rPr>
              <a:t>para </a:t>
            </a:r>
            <a:r>
              <a:rPr sz="3200" spc="-15" dirty="0">
                <a:latin typeface="Arial" panose="020B0604020202020204" pitchFamily="34" charset="0"/>
                <a:cs typeface="Arial" panose="020B0604020202020204" pitchFamily="34" charset="0"/>
              </a:rPr>
              <a:t>mejorar </a:t>
            </a:r>
            <a:r>
              <a:rPr sz="3200" dirty="0" err="1">
                <a:latin typeface="Arial" panose="020B0604020202020204" pitchFamily="34" charset="0"/>
                <a:cs typeface="Arial" panose="020B0604020202020204" pitchFamily="34" charset="0"/>
              </a:rPr>
              <a:t>su</a:t>
            </a:r>
            <a:r>
              <a:rPr sz="3200" dirty="0">
                <a:latin typeface="Arial" panose="020B0604020202020204" pitchFamily="34" charset="0"/>
                <a:cs typeface="Arial" panose="020B0604020202020204" pitchFamily="34" charset="0"/>
              </a:rPr>
              <a:t>  </a:t>
            </a:r>
            <a:r>
              <a:rPr lang="es-CO" sz="3200" spc="-5" dirty="0" smtClean="0">
                <a:latin typeface="Arial" panose="020B0604020202020204" pitchFamily="34" charset="0"/>
                <a:cs typeface="Arial" panose="020B0604020202020204" pitchFamily="34" charset="0"/>
              </a:rPr>
              <a:t>desarrollo</a:t>
            </a:r>
            <a:r>
              <a:rPr sz="3200" spc="-5" dirty="0" smtClean="0">
                <a:latin typeface="Arial" panose="020B0604020202020204" pitchFamily="34" charset="0"/>
                <a:cs typeface="Arial" panose="020B0604020202020204" pitchFamily="34" charset="0"/>
              </a:rPr>
              <a:t>.</a:t>
            </a:r>
            <a:r>
              <a:rPr lang="es-CO" sz="3200" spc="-5" dirty="0" smtClean="0">
                <a:latin typeface="Arial" panose="020B0604020202020204" pitchFamily="34" charset="0"/>
                <a:cs typeface="Arial" panose="020B0604020202020204" pitchFamily="34" charset="0"/>
              </a:rPr>
              <a:t> </a:t>
            </a:r>
            <a:r>
              <a:rPr lang="es-CO" sz="3200" spc="-5" dirty="0">
                <a:latin typeface="Arial" panose="020B0604020202020204" pitchFamily="34" charset="0"/>
                <a:cs typeface="Arial" panose="020B0604020202020204" pitchFamily="34" charset="0"/>
              </a:rPr>
              <a:t>En </a:t>
            </a:r>
            <a:r>
              <a:rPr lang="es-CO" sz="3200" spc="-20" dirty="0">
                <a:latin typeface="Arial" panose="020B0604020202020204" pitchFamily="34" charset="0"/>
                <a:cs typeface="Arial" panose="020B0604020202020204" pitchFamily="34" charset="0"/>
              </a:rPr>
              <a:t>este </a:t>
            </a:r>
            <a:r>
              <a:rPr lang="es-CO" sz="3200" spc="-15" dirty="0">
                <a:latin typeface="Arial" panose="020B0604020202020204" pitchFamily="34" charset="0"/>
                <a:cs typeface="Arial" panose="020B0604020202020204" pitchFamily="34" charset="0"/>
              </a:rPr>
              <a:t>sentido, </a:t>
            </a:r>
            <a:r>
              <a:rPr lang="es-CO" sz="3200" dirty="0">
                <a:latin typeface="Arial" panose="020B0604020202020204" pitchFamily="34" charset="0"/>
                <a:cs typeface="Arial" panose="020B0604020202020204" pitchFamily="34" charset="0"/>
              </a:rPr>
              <a:t>la </a:t>
            </a:r>
            <a:r>
              <a:rPr lang="es-CO" sz="3200" spc="-5" dirty="0">
                <a:latin typeface="Arial" panose="020B0604020202020204" pitchFamily="34" charset="0"/>
                <a:cs typeface="Arial" panose="020B0604020202020204" pitchFamily="34" charset="0"/>
              </a:rPr>
              <a:t>rendición de </a:t>
            </a:r>
            <a:r>
              <a:rPr lang="es-CO" sz="3200" spc="-10" dirty="0">
                <a:latin typeface="Arial" panose="020B0604020202020204" pitchFamily="34" charset="0"/>
                <a:cs typeface="Arial" panose="020B0604020202020204" pitchFamily="34" charset="0"/>
              </a:rPr>
              <a:t>cuentas </a:t>
            </a:r>
            <a:r>
              <a:rPr lang="es-CO" sz="3200" dirty="0">
                <a:latin typeface="Arial" panose="020B0604020202020204" pitchFamily="34" charset="0"/>
                <a:cs typeface="Arial" panose="020B0604020202020204" pitchFamily="34" charset="0"/>
              </a:rPr>
              <a:t>es </a:t>
            </a:r>
            <a:r>
              <a:rPr lang="es-CO" sz="3200" spc="-5" dirty="0">
                <a:latin typeface="Arial" panose="020B0604020202020204" pitchFamily="34" charset="0"/>
                <a:cs typeface="Arial" panose="020B0604020202020204" pitchFamily="34" charset="0"/>
              </a:rPr>
              <a:t>un  </a:t>
            </a:r>
            <a:r>
              <a:rPr lang="es-CO" sz="3200" spc="-10" dirty="0">
                <a:latin typeface="Arial" panose="020B0604020202020204" pitchFamily="34" charset="0"/>
                <a:cs typeface="Arial" panose="020B0604020202020204" pitchFamily="34" charset="0"/>
              </a:rPr>
              <a:t>proceso </a:t>
            </a:r>
            <a:r>
              <a:rPr lang="es-CO" sz="3200" dirty="0">
                <a:latin typeface="Arial" panose="020B0604020202020204" pitchFamily="34" charset="0"/>
                <a:cs typeface="Arial" panose="020B0604020202020204" pitchFamily="34" charset="0"/>
              </a:rPr>
              <a:t>de </a:t>
            </a:r>
            <a:r>
              <a:rPr lang="es-CO" sz="3200" spc="-25" dirty="0">
                <a:latin typeface="Arial" panose="020B0604020202020204" pitchFamily="34" charset="0"/>
                <a:cs typeface="Arial" panose="020B0604020202020204" pitchFamily="34" charset="0"/>
              </a:rPr>
              <a:t>“doble </a:t>
            </a:r>
            <a:r>
              <a:rPr lang="es-CO" sz="3200" spc="-5" dirty="0">
                <a:latin typeface="Arial" panose="020B0604020202020204" pitchFamily="34" charset="0"/>
                <a:cs typeface="Arial" panose="020B0604020202020204" pitchFamily="34" charset="0"/>
              </a:rPr>
              <a:t>vía” </a:t>
            </a:r>
            <a:r>
              <a:rPr lang="es-CO" sz="3200" dirty="0">
                <a:latin typeface="Arial" panose="020B0604020202020204" pitchFamily="34" charset="0"/>
                <a:cs typeface="Arial" panose="020B0604020202020204" pitchFamily="34" charset="0"/>
              </a:rPr>
              <a:t>en el cual los  </a:t>
            </a:r>
            <a:r>
              <a:rPr lang="es-CO" sz="3200" spc="-5" dirty="0">
                <a:latin typeface="Arial" panose="020B0604020202020204" pitchFamily="34" charset="0"/>
                <a:cs typeface="Arial" panose="020B0604020202020204" pitchFamily="34" charset="0"/>
              </a:rPr>
              <a:t>servidores del </a:t>
            </a:r>
            <a:r>
              <a:rPr lang="es-CO" sz="3200" spc="-15" dirty="0">
                <a:latin typeface="Arial" panose="020B0604020202020204" pitchFamily="34" charset="0"/>
                <a:cs typeface="Arial" panose="020B0604020202020204" pitchFamily="34" charset="0"/>
              </a:rPr>
              <a:t>Estado </a:t>
            </a:r>
            <a:r>
              <a:rPr lang="es-CO" sz="3200" dirty="0">
                <a:latin typeface="Arial" panose="020B0604020202020204" pitchFamily="34" charset="0"/>
                <a:cs typeface="Arial" panose="020B0604020202020204" pitchFamily="34" charset="0"/>
              </a:rPr>
              <a:t>tienen la</a:t>
            </a:r>
            <a:endParaRPr sz="3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ángulo 3"/>
          <p:cNvSpPr/>
          <p:nvPr/>
        </p:nvSpPr>
        <p:spPr>
          <a:xfrm>
            <a:off x="0" y="152401"/>
            <a:ext cx="9144000" cy="2589042"/>
          </a:xfrm>
          <a:prstGeom prst="rect">
            <a:avLst/>
          </a:prstGeom>
        </p:spPr>
        <p:txBody>
          <a:bodyPr wrap="square">
            <a:spAutoFit/>
          </a:bodyPr>
          <a:lstStyle/>
          <a:p>
            <a:pPr algn="just"/>
            <a:endParaRPr lang="es-CO" sz="3200" b="1" dirty="0">
              <a:solidFill>
                <a:srgbClr val="00B050"/>
              </a:solidFill>
              <a:latin typeface="Arial" panose="020B0604020202020204" pitchFamily="34" charset="0"/>
              <a:cs typeface="Arial" panose="020B0604020202020204" pitchFamily="34" charset="0"/>
            </a:endParaRPr>
          </a:p>
          <a:p>
            <a:pPr lvl="0" algn="just"/>
            <a:endParaRPr lang="es-CO" sz="3200" dirty="0">
              <a:latin typeface="Arial" panose="020B0604020202020204" pitchFamily="34" charset="0"/>
              <a:cs typeface="Arial" panose="020B0604020202020204" pitchFamily="34" charset="0"/>
            </a:endParaRPr>
          </a:p>
          <a:p>
            <a:endParaRPr lang="es-CO" sz="3200" b="1" dirty="0">
              <a:solidFill>
                <a:srgbClr val="00B050"/>
              </a:solidFill>
              <a:latin typeface="Arial" panose="020B0604020202020204" pitchFamily="34" charset="0"/>
              <a:cs typeface="Arial" panose="020B0604020202020204" pitchFamily="34" charset="0"/>
            </a:endParaRPr>
          </a:p>
          <a:p>
            <a:pPr lvl="0"/>
            <a:endParaRPr lang="es-CO" sz="3200" dirty="0" smtClean="0">
              <a:latin typeface="Arial" panose="020B0604020202020204" pitchFamily="34" charset="0"/>
              <a:cs typeface="Arial" panose="020B0604020202020204" pitchFamily="34" charset="0"/>
            </a:endParaRPr>
          </a:p>
          <a:p>
            <a:pPr lvl="0" algn="just">
              <a:lnSpc>
                <a:spcPct val="107000"/>
              </a:lnSpc>
              <a:spcAft>
                <a:spcPts val="800"/>
              </a:spcAft>
            </a:pPr>
            <a:endParaRPr lang="es-CO" sz="32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ángulo 2"/>
          <p:cNvSpPr/>
          <p:nvPr/>
        </p:nvSpPr>
        <p:spPr>
          <a:xfrm>
            <a:off x="0" y="0"/>
            <a:ext cx="9143999" cy="7971413"/>
          </a:xfrm>
          <a:prstGeom prst="rect">
            <a:avLst/>
          </a:prstGeom>
        </p:spPr>
        <p:txBody>
          <a:bodyPr wrap="square">
            <a:spAutoFit/>
          </a:bodyPr>
          <a:lstStyle/>
          <a:p>
            <a:r>
              <a:rPr lang="es-CO" sz="3200" dirty="0">
                <a:latin typeface="Arial" panose="020B0604020202020204" pitchFamily="34" charset="0"/>
                <a:ea typeface="Calibri" panose="020F0502020204030204" pitchFamily="34" charset="0"/>
                <a:cs typeface="Arial" panose="020B0604020202020204" pitchFamily="34" charset="0"/>
              </a:rPr>
              <a:t>la comunidad educativa</a:t>
            </a:r>
            <a:r>
              <a:rPr lang="es-CO" sz="3200" dirty="0" smtClean="0">
                <a:latin typeface="Arial" panose="020B0604020202020204" pitchFamily="34" charset="0"/>
                <a:ea typeface="Calibri" panose="020F0502020204030204" pitchFamily="34" charset="0"/>
                <a:cs typeface="Arial" panose="020B0604020202020204" pitchFamily="34" charset="0"/>
              </a:rPr>
              <a:t>.</a:t>
            </a:r>
          </a:p>
          <a:p>
            <a:endParaRPr lang="es-CO" sz="3200" dirty="0">
              <a:latin typeface="Arial" panose="020B0604020202020204" pitchFamily="34" charset="0"/>
              <a:cs typeface="Arial" panose="020B0604020202020204" pitchFamily="34" charset="0"/>
            </a:endParaRPr>
          </a:p>
          <a:p>
            <a:pPr algn="just"/>
            <a:r>
              <a:rPr lang="es-CO" sz="3200" dirty="0">
                <a:latin typeface="Arial" panose="020B0604020202020204" pitchFamily="34" charset="0"/>
                <a:cs typeface="Arial" panose="020B0604020202020204" pitchFamily="34" charset="0"/>
              </a:rPr>
              <a:t>Por lo tanto, consideramos que sería muy apropiado y de gran ayuda dar apoyo en las siguientes actividades: </a:t>
            </a:r>
            <a:endParaRPr lang="es-CO" sz="3200" dirty="0" smtClean="0">
              <a:latin typeface="Arial" panose="020B0604020202020204" pitchFamily="34" charset="0"/>
              <a:cs typeface="Arial" panose="020B0604020202020204" pitchFamily="34" charset="0"/>
            </a:endParaRPr>
          </a:p>
          <a:p>
            <a:pPr marL="457200" lvl="0" indent="-457200">
              <a:buFont typeface="Wingdings" panose="05000000000000000000" pitchFamily="2" charset="2"/>
              <a:buChar char="Ø"/>
            </a:pPr>
            <a:r>
              <a:rPr lang="es-CO" sz="3200" dirty="0"/>
              <a:t>Capacitación en el proceso de cualificación </a:t>
            </a:r>
            <a:r>
              <a:rPr lang="es-CO" sz="3200" dirty="0" smtClean="0"/>
              <a:t>docente</a:t>
            </a:r>
          </a:p>
          <a:p>
            <a:pPr marL="457200" lvl="0" indent="-457200">
              <a:buFont typeface="Wingdings" panose="05000000000000000000" pitchFamily="2" charset="2"/>
              <a:buChar char="Ø"/>
            </a:pPr>
            <a:r>
              <a:rPr lang="es-CO" sz="3200" dirty="0"/>
              <a:t>Capacitación en área administrativa y </a:t>
            </a:r>
            <a:r>
              <a:rPr lang="es-CO" sz="3200" dirty="0" smtClean="0"/>
              <a:t>directivas</a:t>
            </a:r>
          </a:p>
          <a:p>
            <a:pPr marL="457200" indent="-457200">
              <a:buFont typeface="Wingdings" panose="05000000000000000000" pitchFamily="2" charset="2"/>
              <a:buChar char="Ø"/>
            </a:pPr>
            <a:r>
              <a:rPr lang="es-CO" sz="3200" dirty="0" smtClean="0"/>
              <a:t> Capacitación</a:t>
            </a:r>
            <a:r>
              <a:rPr lang="es-CO" sz="3200" dirty="0"/>
              <a:t>, talleres y seminarios para escuela de padres </a:t>
            </a:r>
            <a:endParaRPr lang="es-CO" sz="3200" dirty="0" smtClean="0"/>
          </a:p>
          <a:p>
            <a:pPr marL="457200" indent="-457200">
              <a:buFont typeface="Wingdings" panose="05000000000000000000" pitchFamily="2" charset="2"/>
              <a:buChar char="Ø"/>
            </a:pPr>
            <a:r>
              <a:rPr lang="es-CO" sz="3200" dirty="0"/>
              <a:t>Capacitación orientación Psicológica para la comunidad educativa</a:t>
            </a:r>
          </a:p>
          <a:p>
            <a:pPr marL="457200" indent="-457200">
              <a:buFont typeface="Wingdings" panose="05000000000000000000" pitchFamily="2" charset="2"/>
              <a:buChar char="Ø"/>
            </a:pPr>
            <a:r>
              <a:rPr lang="es-CO" sz="3200" dirty="0"/>
              <a:t>Capacitaciones al gobierno escolar sobre liderazgo.</a:t>
            </a:r>
          </a:p>
          <a:p>
            <a:endParaRPr lang="es-CO" sz="3200" dirty="0"/>
          </a:p>
          <a:p>
            <a:pPr marL="457200" lvl="0" indent="-457200">
              <a:buFont typeface="Wingdings" panose="05000000000000000000" pitchFamily="2" charset="2"/>
              <a:buChar char="Ø"/>
            </a:pPr>
            <a:endParaRPr lang="es-CO" sz="3200" dirty="0"/>
          </a:p>
          <a:p>
            <a:pPr algn="just"/>
            <a:endParaRPr lang="es-CO" sz="3200" dirty="0">
              <a:latin typeface="Arial" panose="020B0604020202020204" pitchFamily="34" charset="0"/>
              <a:cs typeface="Arial" panose="020B0604020202020204" pitchFamily="34" charset="0"/>
            </a:endParaRPr>
          </a:p>
          <a:p>
            <a:endParaRPr lang="es-CO"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26442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57869"/>
            <a:ext cx="3657600" cy="274320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046" y="365126"/>
            <a:ext cx="4381954" cy="2743200"/>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3352800"/>
            <a:ext cx="3657600" cy="3124200"/>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0046" y="3352800"/>
            <a:ext cx="4381954" cy="3124200"/>
          </a:xfrm>
          <a:prstGeom prst="rect">
            <a:avLst/>
          </a:prstGeom>
        </p:spPr>
      </p:pic>
    </p:spTree>
    <p:extLst>
      <p:ext uri="{BB962C8B-B14F-4D97-AF65-F5344CB8AC3E}">
        <p14:creationId xmlns:p14="http://schemas.microsoft.com/office/powerpoint/2010/main" val="24729381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65126"/>
            <a:ext cx="3657600" cy="2987674"/>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318" y="365126"/>
            <a:ext cx="4303032" cy="2987674"/>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3505200"/>
            <a:ext cx="7448550" cy="3124200"/>
          </a:xfrm>
          <a:prstGeom prst="rect">
            <a:avLst/>
          </a:prstGeom>
        </p:spPr>
      </p:pic>
    </p:spTree>
    <p:extLst>
      <p:ext uri="{BB962C8B-B14F-4D97-AF65-F5344CB8AC3E}">
        <p14:creationId xmlns:p14="http://schemas.microsoft.com/office/powerpoint/2010/main" val="23095431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65126"/>
            <a:ext cx="4038600" cy="4587874"/>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1447800"/>
            <a:ext cx="4267200" cy="4876800"/>
          </a:xfrm>
          <a:prstGeom prst="rect">
            <a:avLst/>
          </a:prstGeom>
        </p:spPr>
      </p:pic>
    </p:spTree>
    <p:extLst>
      <p:ext uri="{BB962C8B-B14F-4D97-AF65-F5344CB8AC3E}">
        <p14:creationId xmlns:p14="http://schemas.microsoft.com/office/powerpoint/2010/main" val="21384210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38199" y="0"/>
            <a:ext cx="7467601" cy="443198"/>
          </a:xfrm>
          <a:prstGeom prst="rect">
            <a:avLst/>
          </a:prstGeom>
        </p:spPr>
        <p:txBody>
          <a:bodyPr vert="horz" wrap="square" lIns="0" tIns="0" rIns="0" bIns="0" rtlCol="0" anchor="t">
            <a:spAutoFit/>
          </a:bodyPr>
          <a:lstStyle/>
          <a:p>
            <a:pPr marL="35560"/>
            <a:r>
              <a:rPr sz="3200" b="1" spc="-20" dirty="0">
                <a:solidFill>
                  <a:srgbClr val="00B050"/>
                </a:solidFill>
                <a:latin typeface="Arial" panose="020B0604020202020204" pitchFamily="34" charset="0"/>
                <a:cs typeface="Arial" panose="020B0604020202020204" pitchFamily="34" charset="0"/>
              </a:rPr>
              <a:t>Informe</a:t>
            </a:r>
            <a:r>
              <a:rPr sz="3200" b="1" spc="-65" dirty="0">
                <a:solidFill>
                  <a:srgbClr val="00B050"/>
                </a:solidFill>
                <a:latin typeface="Arial" panose="020B0604020202020204" pitchFamily="34" charset="0"/>
                <a:cs typeface="Arial" panose="020B0604020202020204" pitchFamily="34" charset="0"/>
              </a:rPr>
              <a:t> </a:t>
            </a:r>
            <a:r>
              <a:rPr sz="3200" b="1" spc="-25" dirty="0">
                <a:solidFill>
                  <a:srgbClr val="00B050"/>
                </a:solidFill>
                <a:latin typeface="Arial" panose="020B0604020202020204" pitchFamily="34" charset="0"/>
                <a:cs typeface="Arial" panose="020B0604020202020204" pitchFamily="34" charset="0"/>
              </a:rPr>
              <a:t>gráfico</a:t>
            </a:r>
          </a:p>
        </p:txBody>
      </p:sp>
      <p:sp>
        <p:nvSpPr>
          <p:cNvPr id="8" name="CuadroTexto 7"/>
          <p:cNvSpPr txBox="1"/>
          <p:nvPr/>
        </p:nvSpPr>
        <p:spPr>
          <a:xfrm>
            <a:off x="762000" y="443198"/>
            <a:ext cx="6705600" cy="3046988"/>
          </a:xfrm>
          <a:prstGeom prst="rect">
            <a:avLst/>
          </a:prstGeom>
          <a:noFill/>
        </p:spPr>
        <p:txBody>
          <a:bodyPr wrap="square" rtlCol="0">
            <a:spAutoFit/>
          </a:bodyPr>
          <a:lstStyle/>
          <a:p>
            <a:r>
              <a:rPr lang="es-CO" sz="3200" b="1" dirty="0">
                <a:latin typeface="Arial" panose="020B0604020202020204" pitchFamily="34" charset="0"/>
                <a:cs typeface="Arial" panose="020B0604020202020204" pitchFamily="34" charset="0"/>
              </a:rPr>
              <a:t>REUNION DE PADRES DE </a:t>
            </a:r>
            <a:r>
              <a:rPr lang="es-CO" sz="3200" b="1" dirty="0" smtClean="0">
                <a:latin typeface="Arial" panose="020B0604020202020204" pitchFamily="34" charset="0"/>
                <a:cs typeface="Arial" panose="020B0604020202020204" pitchFamily="34" charset="0"/>
              </a:rPr>
              <a:t>FAMILIA</a:t>
            </a:r>
          </a:p>
          <a:p>
            <a:endParaRPr lang="es-CO" sz="3200" b="1" dirty="0" smtClean="0">
              <a:latin typeface="Arial" panose="020B0604020202020204" pitchFamily="34" charset="0"/>
              <a:cs typeface="Arial" panose="020B0604020202020204" pitchFamily="34" charset="0"/>
            </a:endParaRPr>
          </a:p>
          <a:p>
            <a:endParaRPr lang="es-CO" sz="3200" b="1" dirty="0">
              <a:latin typeface="Arial" panose="020B0604020202020204" pitchFamily="34" charset="0"/>
              <a:cs typeface="Arial" panose="020B0604020202020204" pitchFamily="34" charset="0"/>
            </a:endParaRPr>
          </a:p>
          <a:p>
            <a:endParaRPr lang="es-CO" sz="3200" b="1" dirty="0" smtClean="0">
              <a:latin typeface="Arial" panose="020B0604020202020204" pitchFamily="34" charset="0"/>
              <a:cs typeface="Arial" panose="020B0604020202020204" pitchFamily="34" charset="0"/>
            </a:endParaRPr>
          </a:p>
          <a:p>
            <a:r>
              <a:rPr lang="es-CO" sz="3200" b="1" dirty="0">
                <a:latin typeface="Arial" panose="020B0604020202020204" pitchFamily="34" charset="0"/>
                <a:cs typeface="Arial" panose="020B0604020202020204" pitchFamily="34" charset="0"/>
              </a:rPr>
              <a:t> </a:t>
            </a:r>
            <a:endParaRPr lang="es-CO" sz="3200" b="1" dirty="0">
              <a:solidFill>
                <a:srgbClr val="0070C0"/>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9144000" cy="5257800"/>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38199" y="0"/>
            <a:ext cx="7467601" cy="443198"/>
          </a:xfrm>
          <a:prstGeom prst="rect">
            <a:avLst/>
          </a:prstGeom>
        </p:spPr>
        <p:txBody>
          <a:bodyPr vert="horz" wrap="square" lIns="0" tIns="0" rIns="0" bIns="0" rtlCol="0" anchor="t">
            <a:spAutoFit/>
          </a:bodyPr>
          <a:lstStyle/>
          <a:p>
            <a:pPr marL="35560"/>
            <a:r>
              <a:rPr sz="3200" b="1" spc="-20" dirty="0">
                <a:solidFill>
                  <a:srgbClr val="00B050"/>
                </a:solidFill>
                <a:latin typeface="Arial" panose="020B0604020202020204" pitchFamily="34" charset="0"/>
                <a:cs typeface="Arial" panose="020B0604020202020204" pitchFamily="34" charset="0"/>
              </a:rPr>
              <a:t>Informe</a:t>
            </a:r>
            <a:r>
              <a:rPr sz="3200" b="1" spc="-65" dirty="0">
                <a:solidFill>
                  <a:srgbClr val="00B050"/>
                </a:solidFill>
                <a:latin typeface="Arial" panose="020B0604020202020204" pitchFamily="34" charset="0"/>
                <a:cs typeface="Arial" panose="020B0604020202020204" pitchFamily="34" charset="0"/>
              </a:rPr>
              <a:t> </a:t>
            </a:r>
            <a:r>
              <a:rPr sz="3200" b="1" spc="-25" dirty="0">
                <a:solidFill>
                  <a:srgbClr val="00B050"/>
                </a:solidFill>
                <a:latin typeface="Arial" panose="020B0604020202020204" pitchFamily="34" charset="0"/>
                <a:cs typeface="Arial" panose="020B0604020202020204" pitchFamily="34" charset="0"/>
              </a:rPr>
              <a:t>gráfico</a:t>
            </a:r>
          </a:p>
        </p:txBody>
      </p:sp>
      <p:sp>
        <p:nvSpPr>
          <p:cNvPr id="8" name="CuadroTexto 7"/>
          <p:cNvSpPr txBox="1"/>
          <p:nvPr/>
        </p:nvSpPr>
        <p:spPr>
          <a:xfrm>
            <a:off x="762000" y="443198"/>
            <a:ext cx="6705600" cy="3046988"/>
          </a:xfrm>
          <a:prstGeom prst="rect">
            <a:avLst/>
          </a:prstGeom>
          <a:noFill/>
        </p:spPr>
        <p:txBody>
          <a:bodyPr wrap="square" rtlCol="0">
            <a:spAutoFit/>
          </a:bodyPr>
          <a:lstStyle/>
          <a:p>
            <a:r>
              <a:rPr lang="es-CO" sz="3200" b="1" dirty="0">
                <a:latin typeface="Arial" panose="020B0604020202020204" pitchFamily="34" charset="0"/>
                <a:cs typeface="Arial" panose="020B0604020202020204" pitchFamily="34" charset="0"/>
              </a:rPr>
              <a:t>REUNION DE PADRES DE </a:t>
            </a:r>
            <a:r>
              <a:rPr lang="es-CO" sz="3200" b="1" dirty="0" smtClean="0">
                <a:latin typeface="Arial" panose="020B0604020202020204" pitchFamily="34" charset="0"/>
                <a:cs typeface="Arial" panose="020B0604020202020204" pitchFamily="34" charset="0"/>
              </a:rPr>
              <a:t>FAMILIA</a:t>
            </a:r>
          </a:p>
          <a:p>
            <a:endParaRPr lang="es-CO" sz="3200" b="1" dirty="0" smtClean="0">
              <a:latin typeface="Arial" panose="020B0604020202020204" pitchFamily="34" charset="0"/>
              <a:cs typeface="Arial" panose="020B0604020202020204" pitchFamily="34" charset="0"/>
            </a:endParaRPr>
          </a:p>
          <a:p>
            <a:endParaRPr lang="es-CO" sz="3200" b="1" dirty="0">
              <a:latin typeface="Arial" panose="020B0604020202020204" pitchFamily="34" charset="0"/>
              <a:cs typeface="Arial" panose="020B0604020202020204" pitchFamily="34" charset="0"/>
            </a:endParaRPr>
          </a:p>
          <a:p>
            <a:endParaRPr lang="es-CO" sz="3200" b="1" dirty="0" smtClean="0">
              <a:latin typeface="Arial" panose="020B0604020202020204" pitchFamily="34" charset="0"/>
              <a:cs typeface="Arial" panose="020B0604020202020204" pitchFamily="34" charset="0"/>
            </a:endParaRPr>
          </a:p>
          <a:p>
            <a:r>
              <a:rPr lang="es-CO" sz="3200" b="1" dirty="0">
                <a:latin typeface="Arial" panose="020B0604020202020204" pitchFamily="34" charset="0"/>
                <a:cs typeface="Arial" panose="020B0604020202020204" pitchFamily="34" charset="0"/>
              </a:rPr>
              <a:t> </a:t>
            </a:r>
            <a:endParaRPr lang="es-CO" sz="3200" b="1" dirty="0">
              <a:solidFill>
                <a:srgbClr val="0070C0"/>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6000750"/>
          </a:xfrm>
          <a:prstGeom prst="rect">
            <a:avLst/>
          </a:prstGeom>
        </p:spPr>
      </p:pic>
    </p:spTree>
    <p:extLst>
      <p:ext uri="{BB962C8B-B14F-4D97-AF65-F5344CB8AC3E}">
        <p14:creationId xmlns:p14="http://schemas.microsoft.com/office/powerpoint/2010/main" val="29499800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152400"/>
            <a:ext cx="3886201" cy="443198"/>
          </a:xfrm>
          <a:prstGeom prst="rect">
            <a:avLst/>
          </a:prstGeom>
        </p:spPr>
        <p:txBody>
          <a:bodyPr vert="horz" wrap="square" lIns="0" tIns="0" rIns="0" bIns="0" rtlCol="0" anchor="t">
            <a:spAutoFit/>
          </a:bodyPr>
          <a:lstStyle/>
          <a:p>
            <a:pPr marL="35560"/>
            <a:r>
              <a:rPr sz="3200" b="1" spc="-20" dirty="0">
                <a:solidFill>
                  <a:srgbClr val="00B050"/>
                </a:solidFill>
                <a:latin typeface="Arial" panose="020B0604020202020204" pitchFamily="34" charset="0"/>
                <a:cs typeface="Arial" panose="020B0604020202020204" pitchFamily="34" charset="0"/>
              </a:rPr>
              <a:t>Informe</a:t>
            </a:r>
            <a:r>
              <a:rPr sz="3200" b="1" spc="-65" dirty="0">
                <a:solidFill>
                  <a:srgbClr val="00B050"/>
                </a:solidFill>
                <a:latin typeface="Arial" panose="020B0604020202020204" pitchFamily="34" charset="0"/>
                <a:cs typeface="Arial" panose="020B0604020202020204" pitchFamily="34" charset="0"/>
              </a:rPr>
              <a:t> </a:t>
            </a:r>
            <a:r>
              <a:rPr sz="3200" b="1" spc="-25" dirty="0">
                <a:solidFill>
                  <a:srgbClr val="00B050"/>
                </a:solidFill>
                <a:latin typeface="Arial" panose="020B0604020202020204" pitchFamily="34" charset="0"/>
                <a:cs typeface="Arial" panose="020B0604020202020204" pitchFamily="34" charset="0"/>
              </a:rPr>
              <a:t>gráfico</a:t>
            </a:r>
          </a:p>
        </p:txBody>
      </p:sp>
      <p:sp>
        <p:nvSpPr>
          <p:cNvPr id="7" name="CuadroTexto 6"/>
          <p:cNvSpPr txBox="1"/>
          <p:nvPr/>
        </p:nvSpPr>
        <p:spPr>
          <a:xfrm>
            <a:off x="762000" y="595598"/>
            <a:ext cx="7315200" cy="584775"/>
          </a:xfrm>
          <a:prstGeom prst="rect">
            <a:avLst/>
          </a:prstGeom>
          <a:noFill/>
        </p:spPr>
        <p:txBody>
          <a:bodyPr wrap="square" rtlCol="0">
            <a:spAutoFit/>
          </a:bodyPr>
          <a:lstStyle/>
          <a:p>
            <a:r>
              <a:rPr lang="es-CO" sz="3200" b="1" dirty="0" smtClean="0">
                <a:latin typeface="Arial" panose="020B0604020202020204" pitchFamily="34" charset="0"/>
                <a:cs typeface="Arial" panose="020B0604020202020204" pitchFamily="34" charset="0"/>
              </a:rPr>
              <a:t>Actividades académicas</a:t>
            </a:r>
            <a:endParaRPr lang="es-CO" sz="3200"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3696"/>
            <a:ext cx="9144000" cy="5334304"/>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12803" y="609600"/>
            <a:ext cx="3835398" cy="457048"/>
          </a:xfrm>
          <a:prstGeom prst="rect">
            <a:avLst/>
          </a:prstGeom>
        </p:spPr>
        <p:txBody>
          <a:bodyPr vert="horz" wrap="square" lIns="0" tIns="0" rIns="0" bIns="0" rtlCol="0" anchor="t">
            <a:spAutoFit/>
          </a:bodyPr>
          <a:lstStyle/>
          <a:p>
            <a:pPr marL="35560"/>
            <a:r>
              <a:rPr sz="3200" b="1" spc="-20" dirty="0">
                <a:solidFill>
                  <a:srgbClr val="00B050"/>
                </a:solidFill>
                <a:latin typeface="Arial" panose="020B0604020202020204" pitchFamily="34" charset="0"/>
                <a:cs typeface="Arial" panose="020B0604020202020204" pitchFamily="34" charset="0"/>
              </a:rPr>
              <a:t>Informe</a:t>
            </a:r>
            <a:r>
              <a:rPr sz="3200" b="1" spc="-65" dirty="0">
                <a:solidFill>
                  <a:srgbClr val="00B050"/>
                </a:solidFill>
                <a:latin typeface="Arial" panose="020B0604020202020204" pitchFamily="34" charset="0"/>
                <a:cs typeface="Arial" panose="020B0604020202020204" pitchFamily="34" charset="0"/>
              </a:rPr>
              <a:t> </a:t>
            </a:r>
            <a:r>
              <a:rPr sz="3200" b="1" spc="-25" dirty="0">
                <a:solidFill>
                  <a:srgbClr val="00B050"/>
                </a:solidFill>
                <a:latin typeface="Arial" panose="020B0604020202020204" pitchFamily="34" charset="0"/>
                <a:cs typeface="Arial" panose="020B0604020202020204" pitchFamily="34" charset="0"/>
              </a:rPr>
              <a:t>gráfico</a:t>
            </a:r>
          </a:p>
        </p:txBody>
      </p:sp>
      <p:sp>
        <p:nvSpPr>
          <p:cNvPr id="7" name="CuadroTexto 6"/>
          <p:cNvSpPr txBox="1"/>
          <p:nvPr/>
        </p:nvSpPr>
        <p:spPr>
          <a:xfrm>
            <a:off x="1371600" y="1066648"/>
            <a:ext cx="6705600" cy="584775"/>
          </a:xfrm>
          <a:prstGeom prst="rect">
            <a:avLst/>
          </a:prstGeom>
          <a:noFill/>
        </p:spPr>
        <p:txBody>
          <a:bodyPr wrap="square" rtlCol="0">
            <a:spAutoFit/>
          </a:bodyPr>
          <a:lstStyle/>
          <a:p>
            <a:r>
              <a:rPr lang="es-CO" sz="3200" b="1" dirty="0" smtClean="0">
                <a:latin typeface="Arial" panose="020B0604020202020204" pitchFamily="34" charset="0"/>
                <a:cs typeface="Arial" panose="020B0604020202020204" pitchFamily="34" charset="0"/>
              </a:rPr>
              <a:t>Actividades académicas</a:t>
            </a:r>
            <a:endParaRPr lang="es-CO" sz="32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423"/>
            <a:ext cx="9144000" cy="5206577"/>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1422"/>
            <a:ext cx="9144000" cy="5206577"/>
          </a:xfrm>
          <a:prstGeom prst="rect">
            <a:avLst/>
          </a:prstGeom>
        </p:spPr>
      </p:pic>
    </p:spTree>
    <p:extLst>
      <p:ext uri="{BB962C8B-B14F-4D97-AF65-F5344CB8AC3E}">
        <p14:creationId xmlns:p14="http://schemas.microsoft.com/office/powerpoint/2010/main" val="5292224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0"/>
            <a:ext cx="3886201" cy="443198"/>
          </a:xfrm>
          <a:prstGeom prst="rect">
            <a:avLst/>
          </a:prstGeom>
        </p:spPr>
        <p:txBody>
          <a:bodyPr vert="horz" wrap="square" lIns="0" tIns="0" rIns="0" bIns="0" rtlCol="0" anchor="t">
            <a:spAutoFit/>
          </a:bodyPr>
          <a:lstStyle/>
          <a:p>
            <a:pPr marL="35560"/>
            <a:r>
              <a:rPr sz="3200" b="1" spc="-20" dirty="0">
                <a:solidFill>
                  <a:srgbClr val="00B050"/>
                </a:solidFill>
                <a:latin typeface="Arial" panose="020B0604020202020204" pitchFamily="34" charset="0"/>
                <a:cs typeface="Arial" panose="020B0604020202020204" pitchFamily="34" charset="0"/>
              </a:rPr>
              <a:t>Informe</a:t>
            </a:r>
            <a:r>
              <a:rPr sz="3200" b="1" spc="-65" dirty="0">
                <a:solidFill>
                  <a:srgbClr val="00B050"/>
                </a:solidFill>
                <a:latin typeface="Arial" panose="020B0604020202020204" pitchFamily="34" charset="0"/>
                <a:cs typeface="Arial" panose="020B0604020202020204" pitchFamily="34" charset="0"/>
              </a:rPr>
              <a:t> </a:t>
            </a:r>
            <a:r>
              <a:rPr sz="3200" b="1" spc="-25" dirty="0">
                <a:solidFill>
                  <a:srgbClr val="00B050"/>
                </a:solidFill>
                <a:latin typeface="Arial" panose="020B0604020202020204" pitchFamily="34" charset="0"/>
                <a:cs typeface="Arial" panose="020B0604020202020204" pitchFamily="34" charset="0"/>
              </a:rPr>
              <a:t>gráfico</a:t>
            </a:r>
          </a:p>
        </p:txBody>
      </p:sp>
      <p:sp>
        <p:nvSpPr>
          <p:cNvPr id="7" name="CuadroTexto 6"/>
          <p:cNvSpPr txBox="1"/>
          <p:nvPr/>
        </p:nvSpPr>
        <p:spPr>
          <a:xfrm>
            <a:off x="1295400" y="443198"/>
            <a:ext cx="6781800" cy="1077218"/>
          </a:xfrm>
          <a:prstGeom prst="rect">
            <a:avLst/>
          </a:prstGeom>
          <a:noFill/>
        </p:spPr>
        <p:txBody>
          <a:bodyPr wrap="square" rtlCol="0">
            <a:spAutoFit/>
          </a:bodyPr>
          <a:lstStyle/>
          <a:p>
            <a:r>
              <a:rPr lang="es-CO" sz="3200" b="1" dirty="0" smtClean="0">
                <a:latin typeface="Arial" panose="020B0604020202020204" pitchFamily="34" charset="0"/>
                <a:cs typeface="Arial" panose="020B0604020202020204" pitchFamily="34" charset="0"/>
              </a:rPr>
              <a:t>Actividades académicas y </a:t>
            </a:r>
            <a:r>
              <a:rPr lang="es-CO" sz="3200" b="1" dirty="0" err="1" smtClean="0">
                <a:latin typeface="Arial" panose="020B0604020202020204" pitchFamily="34" charset="0"/>
                <a:cs typeface="Arial" panose="020B0604020202020204" pitchFamily="34" charset="0"/>
              </a:rPr>
              <a:t>recrativas</a:t>
            </a:r>
            <a:endParaRPr lang="es-CO" sz="3200" b="1"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422"/>
            <a:ext cx="9144000" cy="4977978"/>
          </a:xfrm>
          <a:prstGeom prst="rect">
            <a:avLst/>
          </a:prstGeom>
        </p:spPr>
      </p:pic>
    </p:spTree>
    <p:extLst>
      <p:ext uri="{BB962C8B-B14F-4D97-AF65-F5344CB8AC3E}">
        <p14:creationId xmlns:p14="http://schemas.microsoft.com/office/powerpoint/2010/main" val="36654468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0"/>
            <a:ext cx="3886201" cy="443198"/>
          </a:xfrm>
          <a:prstGeom prst="rect">
            <a:avLst/>
          </a:prstGeom>
        </p:spPr>
        <p:txBody>
          <a:bodyPr vert="horz" wrap="square" lIns="0" tIns="0" rIns="0" bIns="0" rtlCol="0" anchor="t">
            <a:spAutoFit/>
          </a:bodyPr>
          <a:lstStyle/>
          <a:p>
            <a:pPr marL="35560"/>
            <a:r>
              <a:rPr sz="3200" b="1" spc="-20" dirty="0">
                <a:solidFill>
                  <a:srgbClr val="00B050"/>
                </a:solidFill>
                <a:latin typeface="Arial" panose="020B0604020202020204" pitchFamily="34" charset="0"/>
                <a:cs typeface="Arial" panose="020B0604020202020204" pitchFamily="34" charset="0"/>
              </a:rPr>
              <a:t>Informe</a:t>
            </a:r>
            <a:r>
              <a:rPr sz="3200" b="1" spc="-65" dirty="0">
                <a:solidFill>
                  <a:srgbClr val="00B050"/>
                </a:solidFill>
                <a:latin typeface="Arial" panose="020B0604020202020204" pitchFamily="34" charset="0"/>
                <a:cs typeface="Arial" panose="020B0604020202020204" pitchFamily="34" charset="0"/>
              </a:rPr>
              <a:t> </a:t>
            </a:r>
            <a:r>
              <a:rPr sz="3200" b="1" spc="-25" dirty="0">
                <a:solidFill>
                  <a:srgbClr val="00B050"/>
                </a:solidFill>
                <a:latin typeface="Arial" panose="020B0604020202020204" pitchFamily="34" charset="0"/>
                <a:cs typeface="Arial" panose="020B0604020202020204" pitchFamily="34" charset="0"/>
              </a:rPr>
              <a:t>gráfico</a:t>
            </a:r>
          </a:p>
        </p:txBody>
      </p:sp>
      <p:sp>
        <p:nvSpPr>
          <p:cNvPr id="7" name="CuadroTexto 6"/>
          <p:cNvSpPr txBox="1"/>
          <p:nvPr/>
        </p:nvSpPr>
        <p:spPr>
          <a:xfrm>
            <a:off x="1295400" y="443198"/>
            <a:ext cx="6781800" cy="584775"/>
          </a:xfrm>
          <a:prstGeom prst="rect">
            <a:avLst/>
          </a:prstGeom>
          <a:noFill/>
        </p:spPr>
        <p:txBody>
          <a:bodyPr wrap="square" rtlCol="0">
            <a:spAutoFit/>
          </a:bodyPr>
          <a:lstStyle/>
          <a:p>
            <a:r>
              <a:rPr lang="es-CO" sz="3200" b="1" dirty="0" smtClean="0">
                <a:latin typeface="Arial" panose="020B0604020202020204" pitchFamily="34" charset="0"/>
                <a:cs typeface="Arial" panose="020B0604020202020204" pitchFamily="34" charset="0"/>
              </a:rPr>
              <a:t>La ciencia está presente</a:t>
            </a:r>
            <a:endParaRPr lang="es-CO" sz="32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spTree>
    <p:extLst>
      <p:ext uri="{BB962C8B-B14F-4D97-AF65-F5344CB8AC3E}">
        <p14:creationId xmlns:p14="http://schemas.microsoft.com/office/powerpoint/2010/main" val="38633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p:nvPr/>
        </p:nvSpPr>
        <p:spPr>
          <a:xfrm>
            <a:off x="329590" y="569848"/>
            <a:ext cx="8357210" cy="2462213"/>
          </a:xfrm>
          <a:prstGeom prst="rect">
            <a:avLst/>
          </a:prstGeom>
        </p:spPr>
        <p:txBody>
          <a:bodyPr vert="horz" wrap="square" lIns="0" tIns="0" rIns="0" bIns="0" rtlCol="0">
            <a:spAutoFit/>
          </a:bodyPr>
          <a:lstStyle/>
          <a:p>
            <a:pPr marL="355600" marR="5080" indent="-342900" algn="just"/>
            <a:r>
              <a:rPr lang="es-CO" sz="3200" spc="-10" dirty="0" smtClean="0">
                <a:latin typeface="Arial" panose="020B0604020202020204" pitchFamily="34" charset="0"/>
                <a:cs typeface="Arial" panose="020B0604020202020204" pitchFamily="34" charset="0"/>
              </a:rPr>
              <a:t>   obligación </a:t>
            </a:r>
            <a:r>
              <a:rPr lang="es-CO" sz="3200" spc="-5" dirty="0">
                <a:latin typeface="Arial" panose="020B0604020202020204" pitchFamily="34" charset="0"/>
                <a:cs typeface="Arial" panose="020B0604020202020204" pitchFamily="34" charset="0"/>
              </a:rPr>
              <a:t>de </a:t>
            </a:r>
            <a:r>
              <a:rPr sz="3200" spc="-15" dirty="0" err="1">
                <a:latin typeface="Arial" panose="020B0604020202020204" pitchFamily="34" charset="0"/>
                <a:cs typeface="Arial" panose="020B0604020202020204" pitchFamily="34" charset="0"/>
              </a:rPr>
              <a:t>informar</a:t>
            </a:r>
            <a:r>
              <a:rPr sz="3200" spc="-1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y </a:t>
            </a:r>
            <a:r>
              <a:rPr sz="3200" spc="-5" dirty="0">
                <a:latin typeface="Arial" panose="020B0604020202020204" pitchFamily="34" charset="0"/>
                <a:cs typeface="Arial" panose="020B0604020202020204" pitchFamily="34" charset="0"/>
              </a:rPr>
              <a:t>responder </a:t>
            </a:r>
            <a:r>
              <a:rPr sz="3200" spc="-5" dirty="0" err="1">
                <a:latin typeface="Arial" panose="020B0604020202020204" pitchFamily="34" charset="0"/>
                <a:cs typeface="Arial" panose="020B0604020202020204" pitchFamily="34" charset="0"/>
              </a:rPr>
              <a:t>por</a:t>
            </a:r>
            <a:r>
              <a:rPr sz="3200" spc="-5"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su</a:t>
            </a:r>
            <a:r>
              <a:rPr lang="es-CO" sz="3200" dirty="0">
                <a:latin typeface="Arial" panose="020B0604020202020204" pitchFamily="34" charset="0"/>
                <a:cs typeface="Arial" panose="020B0604020202020204" pitchFamily="34" charset="0"/>
              </a:rPr>
              <a:t> </a:t>
            </a:r>
            <a:r>
              <a:rPr sz="3200" spc="-10" dirty="0" err="1">
                <a:latin typeface="Arial" panose="020B0604020202020204" pitchFamily="34" charset="0"/>
                <a:cs typeface="Arial" panose="020B0604020202020204" pitchFamily="34" charset="0"/>
              </a:rPr>
              <a:t>gestión</a:t>
            </a:r>
            <a:r>
              <a:rPr sz="3200" spc="-1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y la  </a:t>
            </a:r>
            <a:r>
              <a:rPr sz="3200" spc="-5" dirty="0">
                <a:latin typeface="Arial" panose="020B0604020202020204" pitchFamily="34" charset="0"/>
                <a:cs typeface="Arial" panose="020B0604020202020204" pitchFamily="34" charset="0"/>
              </a:rPr>
              <a:t>ciudadanía tiene </a:t>
            </a:r>
            <a:r>
              <a:rPr sz="3200" dirty="0">
                <a:latin typeface="Arial" panose="020B0604020202020204" pitchFamily="34" charset="0"/>
                <a:cs typeface="Arial" panose="020B0604020202020204" pitchFamily="34" charset="0"/>
              </a:rPr>
              <a:t>el </a:t>
            </a:r>
            <a:r>
              <a:rPr sz="3200" spc="-5" dirty="0">
                <a:latin typeface="Arial" panose="020B0604020202020204" pitchFamily="34" charset="0"/>
                <a:cs typeface="Arial" panose="020B0604020202020204" pitchFamily="34" charset="0"/>
              </a:rPr>
              <a:t>derecho </a:t>
            </a:r>
            <a:r>
              <a:rPr sz="3200" dirty="0">
                <a:latin typeface="Arial" panose="020B0604020202020204" pitchFamily="34" charset="0"/>
                <a:cs typeface="Arial" panose="020B0604020202020204" pitchFamily="34" charset="0"/>
              </a:rPr>
              <a:t>a </a:t>
            </a:r>
            <a:r>
              <a:rPr sz="3200" spc="-5" dirty="0">
                <a:latin typeface="Arial" panose="020B0604020202020204" pitchFamily="34" charset="0"/>
                <a:cs typeface="Arial" panose="020B0604020202020204" pitchFamily="34" charset="0"/>
              </a:rPr>
              <a:t>ser </a:t>
            </a:r>
            <a:r>
              <a:rPr sz="3200" spc="-15" dirty="0">
                <a:latin typeface="Arial" panose="020B0604020202020204" pitchFamily="34" charset="0"/>
                <a:cs typeface="Arial" panose="020B0604020202020204" pitchFamily="34" charset="0"/>
              </a:rPr>
              <a:t>informada </a:t>
            </a:r>
            <a:r>
              <a:rPr sz="3200" dirty="0">
                <a:latin typeface="Arial" panose="020B0604020202020204" pitchFamily="34" charset="0"/>
                <a:cs typeface="Arial" panose="020B0604020202020204" pitchFamily="34" charset="0"/>
              </a:rPr>
              <a:t>y  </a:t>
            </a:r>
            <a:r>
              <a:rPr sz="3200" spc="-5" dirty="0">
                <a:latin typeface="Arial" panose="020B0604020202020204" pitchFamily="34" charset="0"/>
                <a:cs typeface="Arial" panose="020B0604020202020204" pitchFamily="34" charset="0"/>
              </a:rPr>
              <a:t>pedir </a:t>
            </a:r>
            <a:r>
              <a:rPr sz="3200" spc="-10" dirty="0">
                <a:latin typeface="Arial" panose="020B0604020202020204" pitchFamily="34" charset="0"/>
                <a:cs typeface="Arial" panose="020B0604020202020204" pitchFamily="34" charset="0"/>
              </a:rPr>
              <a:t>explicaciones </a:t>
            </a:r>
            <a:r>
              <a:rPr sz="3200" spc="-15" dirty="0">
                <a:latin typeface="Arial" panose="020B0604020202020204" pitchFamily="34" charset="0"/>
                <a:cs typeface="Arial" panose="020B0604020202020204" pitchFamily="34" charset="0"/>
              </a:rPr>
              <a:t>sobre </a:t>
            </a:r>
            <a:r>
              <a:rPr sz="3200" dirty="0">
                <a:latin typeface="Arial" panose="020B0604020202020204" pitchFamily="34" charset="0"/>
                <a:cs typeface="Arial" panose="020B0604020202020204" pitchFamily="34" charset="0"/>
              </a:rPr>
              <a:t>las acciones  </a:t>
            </a:r>
            <a:r>
              <a:rPr sz="3200" spc="-5" dirty="0">
                <a:latin typeface="Arial" panose="020B0604020202020204" pitchFamily="34" charset="0"/>
                <a:cs typeface="Arial" panose="020B0604020202020204" pitchFamily="34" charset="0"/>
              </a:rPr>
              <a:t>adelantadas por </a:t>
            </a:r>
            <a:r>
              <a:rPr sz="3200" spc="-10" dirty="0">
                <a:latin typeface="Arial" panose="020B0604020202020204" pitchFamily="34" charset="0"/>
                <a:cs typeface="Arial" panose="020B0604020202020204" pitchFamily="34" charset="0"/>
              </a:rPr>
              <a:t>la</a:t>
            </a:r>
            <a:r>
              <a:rPr sz="3200" spc="5" dirty="0">
                <a:latin typeface="Arial" panose="020B0604020202020204" pitchFamily="34" charset="0"/>
                <a:cs typeface="Arial" panose="020B0604020202020204" pitchFamily="34" charset="0"/>
              </a:rPr>
              <a:t> </a:t>
            </a:r>
            <a:r>
              <a:rPr sz="3200" spc="-10" dirty="0">
                <a:latin typeface="Arial" panose="020B0604020202020204" pitchFamily="34" charset="0"/>
                <a:cs typeface="Arial" panose="020B0604020202020204" pitchFamily="34" charset="0"/>
              </a:rPr>
              <a:t>administración</a:t>
            </a:r>
            <a:endParaRPr sz="3200" dirty="0">
              <a:latin typeface="Arial" panose="020B0604020202020204" pitchFamily="34" charset="0"/>
              <a:cs typeface="Arial" panose="020B0604020202020204" pitchFamily="34" charset="0"/>
            </a:endParaRPr>
          </a:p>
        </p:txBody>
      </p:sp>
      <p:pic>
        <p:nvPicPr>
          <p:cNvPr id="5" name="Imagen 4" descr="http://cafodca.org/uploads/fotos/RdC.640x480.jpg"/>
          <p:cNvPicPr/>
          <p:nvPr/>
        </p:nvPicPr>
        <p:blipFill>
          <a:blip r:embed="rId2">
            <a:extLst>
              <a:ext uri="{28A0092B-C50C-407E-A947-70E740481C1C}">
                <a14:useLocalDpi xmlns:a14="http://schemas.microsoft.com/office/drawing/2010/main" val="0"/>
              </a:ext>
            </a:extLst>
          </a:blip>
          <a:srcRect/>
          <a:stretch>
            <a:fillRect/>
          </a:stretch>
        </p:blipFill>
        <p:spPr bwMode="auto">
          <a:xfrm>
            <a:off x="329590" y="3276600"/>
            <a:ext cx="8357210" cy="3429000"/>
          </a:xfrm>
          <a:prstGeom prst="rect">
            <a:avLst/>
          </a:prstGeom>
          <a:noFill/>
          <a:ln>
            <a:noFill/>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ctr">
              <a:buNone/>
            </a:pPr>
            <a:r>
              <a:rPr lang="es-CO" sz="4800" b="1" dirty="0" smtClean="0">
                <a:solidFill>
                  <a:srgbClr val="00B050"/>
                </a:solidFill>
                <a:latin typeface="Arial" panose="020B0604020202020204" pitchFamily="34" charset="0"/>
                <a:cs typeface="Arial" panose="020B0604020202020204" pitchFamily="34" charset="0"/>
              </a:rPr>
              <a:t>                                              </a:t>
            </a:r>
            <a:r>
              <a:rPr lang="es-CO" sz="7200" b="1" dirty="0" smtClean="0">
                <a:solidFill>
                  <a:srgbClr val="00B050"/>
                </a:solidFill>
                <a:latin typeface="Arial" panose="020B0604020202020204" pitchFamily="34" charset="0"/>
                <a:cs typeface="Arial" panose="020B0604020202020204" pitchFamily="34" charset="0"/>
              </a:rPr>
              <a:t>GRACIAS</a:t>
            </a:r>
            <a:r>
              <a:rPr lang="es-CO" sz="4800" b="1" dirty="0" smtClean="0">
                <a:solidFill>
                  <a:srgbClr val="00B050"/>
                </a:solidFill>
                <a:latin typeface="Arial" panose="020B0604020202020204" pitchFamily="34" charset="0"/>
                <a:cs typeface="Arial" panose="020B0604020202020204" pitchFamily="34" charset="0"/>
              </a:rPr>
              <a:t>.</a:t>
            </a:r>
            <a:endParaRPr lang="es-CO" sz="48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7069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280540" y="203963"/>
            <a:ext cx="7634859" cy="984885"/>
          </a:xfrm>
          <a:prstGeom prst="rect">
            <a:avLst/>
          </a:prstGeom>
        </p:spPr>
        <p:txBody>
          <a:bodyPr vert="horz" wrap="square" lIns="0" tIns="0" rIns="0" bIns="0" rtlCol="0" anchor="t">
            <a:spAutoFit/>
          </a:bodyPr>
          <a:lstStyle/>
          <a:p>
            <a:pPr algn="ctr">
              <a:lnSpc>
                <a:spcPct val="100000"/>
              </a:lnSpc>
            </a:pPr>
            <a:r>
              <a:rPr lang="es-CO" sz="3200" b="1" spc="-35" dirty="0" smtClean="0">
                <a:solidFill>
                  <a:srgbClr val="00B050"/>
                </a:solidFill>
                <a:latin typeface="Arial" panose="020B0604020202020204" pitchFamily="34" charset="0"/>
                <a:cs typeface="Arial" panose="020B0604020202020204" pitchFamily="34" charset="0"/>
              </a:rPr>
              <a:t>REFERENTES </a:t>
            </a:r>
            <a:r>
              <a:rPr lang="es-CO" sz="3200" b="1" spc="-25" dirty="0" smtClean="0">
                <a:solidFill>
                  <a:srgbClr val="00B050"/>
                </a:solidFill>
                <a:latin typeface="Arial" panose="020B0604020202020204" pitchFamily="34" charset="0"/>
                <a:cs typeface="Arial" panose="020B0604020202020204" pitchFamily="34" charset="0"/>
              </a:rPr>
              <a:t>PARA </a:t>
            </a:r>
            <a:r>
              <a:rPr lang="es-CO" sz="3200" b="1" spc="-5" dirty="0" smtClean="0">
                <a:solidFill>
                  <a:srgbClr val="00B050"/>
                </a:solidFill>
                <a:latin typeface="Arial" panose="020B0604020202020204" pitchFamily="34" charset="0"/>
                <a:cs typeface="Arial" panose="020B0604020202020204" pitchFamily="34" charset="0"/>
              </a:rPr>
              <a:t>LA </a:t>
            </a:r>
            <a:r>
              <a:rPr lang="es-CO" sz="3200" b="1" spc="-10" dirty="0" smtClean="0">
                <a:solidFill>
                  <a:srgbClr val="00B050"/>
                </a:solidFill>
                <a:latin typeface="Arial" panose="020B0604020202020204" pitchFamily="34" charset="0"/>
                <a:cs typeface="Arial" panose="020B0604020202020204" pitchFamily="34" charset="0"/>
              </a:rPr>
              <a:t>RENDICIÓN</a:t>
            </a:r>
            <a:r>
              <a:rPr lang="es-CO" sz="3200" b="1" spc="75" dirty="0" smtClean="0">
                <a:solidFill>
                  <a:srgbClr val="00B050"/>
                </a:solidFill>
                <a:latin typeface="Arial" panose="020B0604020202020204" pitchFamily="34" charset="0"/>
                <a:cs typeface="Arial" panose="020B0604020202020204" pitchFamily="34" charset="0"/>
              </a:rPr>
              <a:t> </a:t>
            </a:r>
            <a:r>
              <a:rPr lang="es-CO" sz="3200" b="1" spc="-5" dirty="0" smtClean="0">
                <a:solidFill>
                  <a:srgbClr val="00B050"/>
                </a:solidFill>
                <a:latin typeface="Arial" panose="020B0604020202020204" pitchFamily="34" charset="0"/>
                <a:cs typeface="Arial" panose="020B0604020202020204" pitchFamily="34" charset="0"/>
              </a:rPr>
              <a:t>DE</a:t>
            </a:r>
            <a:r>
              <a:rPr lang="es-CO" sz="3200" dirty="0" smtClean="0">
                <a:solidFill>
                  <a:srgbClr val="00B050"/>
                </a:solidFill>
                <a:latin typeface="Arial" panose="020B0604020202020204" pitchFamily="34" charset="0"/>
                <a:cs typeface="Arial" panose="020B0604020202020204" pitchFamily="34" charset="0"/>
              </a:rPr>
              <a:t/>
            </a:r>
            <a:br>
              <a:rPr lang="es-CO" sz="3200" dirty="0" smtClean="0">
                <a:solidFill>
                  <a:srgbClr val="00B050"/>
                </a:solidFill>
                <a:latin typeface="Arial" panose="020B0604020202020204" pitchFamily="34" charset="0"/>
                <a:cs typeface="Arial" panose="020B0604020202020204" pitchFamily="34" charset="0"/>
              </a:rPr>
            </a:br>
            <a:r>
              <a:rPr lang="es-CO" sz="3200" b="1" spc="-15" dirty="0" smtClean="0">
                <a:solidFill>
                  <a:srgbClr val="00B050"/>
                </a:solidFill>
                <a:latin typeface="Arial" panose="020B0604020202020204" pitchFamily="34" charset="0"/>
                <a:cs typeface="Arial" panose="020B0604020202020204" pitchFamily="34" charset="0"/>
              </a:rPr>
              <a:t>CUENTAS:</a:t>
            </a:r>
            <a:endParaRPr lang="es-CO" sz="3200" dirty="0">
              <a:solidFill>
                <a:srgbClr val="00B050"/>
              </a:solidFill>
              <a:latin typeface="Arial" panose="020B0604020202020204" pitchFamily="34" charset="0"/>
              <a:cs typeface="Arial" panose="020B0604020202020204" pitchFamily="34" charset="0"/>
            </a:endParaRPr>
          </a:p>
        </p:txBody>
      </p:sp>
      <p:sp>
        <p:nvSpPr>
          <p:cNvPr id="3" name="object 3"/>
          <p:cNvSpPr txBox="1"/>
          <p:nvPr/>
        </p:nvSpPr>
        <p:spPr>
          <a:xfrm>
            <a:off x="1" y="1447800"/>
            <a:ext cx="9144000" cy="5360442"/>
          </a:xfrm>
          <a:prstGeom prst="rect">
            <a:avLst/>
          </a:prstGeom>
        </p:spPr>
        <p:txBody>
          <a:bodyPr vert="horz" wrap="square" lIns="0" tIns="0" rIns="0" bIns="0" rtlCol="0">
            <a:spAutoFit/>
          </a:bodyPr>
          <a:lstStyle/>
          <a:p>
            <a:pPr marL="355600" marR="5080" indent="-342900" algn="just">
              <a:lnSpc>
                <a:spcPts val="2920"/>
              </a:lnSpc>
              <a:buFont typeface="Arial"/>
              <a:buChar char="•"/>
              <a:tabLst>
                <a:tab pos="355600" algn="l"/>
                <a:tab pos="2962910" algn="l"/>
                <a:tab pos="6560184" algn="l"/>
              </a:tabLst>
            </a:pPr>
            <a:r>
              <a:rPr sz="3200" b="1" dirty="0" err="1">
                <a:latin typeface="Arial" panose="020B0604020202020204" pitchFamily="34" charset="0"/>
                <a:cs typeface="Arial" panose="020B0604020202020204" pitchFamily="34" charset="0"/>
              </a:rPr>
              <a:t>P</a:t>
            </a:r>
            <a:r>
              <a:rPr sz="3200" b="1" spc="-10" dirty="0" err="1">
                <a:latin typeface="Arial" panose="020B0604020202020204" pitchFamily="34" charset="0"/>
                <a:cs typeface="Arial" panose="020B0604020202020204" pitchFamily="34" charset="0"/>
              </a:rPr>
              <a:t>r</a:t>
            </a:r>
            <a:r>
              <a:rPr sz="3200" b="1" dirty="0" err="1">
                <a:latin typeface="Arial" panose="020B0604020202020204" pitchFamily="34" charset="0"/>
                <a:cs typeface="Arial" panose="020B0604020202020204" pitchFamily="34" charset="0"/>
              </a:rPr>
              <a:t>incipi</a:t>
            </a:r>
            <a:r>
              <a:rPr sz="3200" b="1" spc="-5" dirty="0" err="1">
                <a:latin typeface="Arial" panose="020B0604020202020204" pitchFamily="34" charset="0"/>
                <a:cs typeface="Arial" panose="020B0604020202020204" pitchFamily="34" charset="0"/>
              </a:rPr>
              <a:t>o</a:t>
            </a:r>
            <a:r>
              <a:rPr sz="3200" b="1" dirty="0" err="1">
                <a:latin typeface="Arial" panose="020B0604020202020204" pitchFamily="34" charset="0"/>
                <a:cs typeface="Arial" panose="020B0604020202020204" pitchFamily="34" charset="0"/>
              </a:rPr>
              <a:t>s</a:t>
            </a:r>
            <a:r>
              <a:rPr lang="es-CO" sz="3200" b="1" dirty="0">
                <a:latin typeface="Arial" panose="020B0604020202020204" pitchFamily="34" charset="0"/>
                <a:cs typeface="Arial" panose="020B0604020202020204" pitchFamily="34" charset="0"/>
              </a:rPr>
              <a:t> </a:t>
            </a:r>
            <a:r>
              <a:rPr sz="3200" b="1" spc="-30" dirty="0" err="1">
                <a:latin typeface="Arial" panose="020B0604020202020204" pitchFamily="34" charset="0"/>
                <a:cs typeface="Arial" panose="020B0604020202020204" pitchFamily="34" charset="0"/>
              </a:rPr>
              <a:t>c</a:t>
            </a:r>
            <a:r>
              <a:rPr sz="3200" b="1" spc="-5" dirty="0" err="1">
                <a:latin typeface="Arial" panose="020B0604020202020204" pitchFamily="34" charset="0"/>
                <a:cs typeface="Arial" panose="020B0604020202020204" pitchFamily="34" charset="0"/>
              </a:rPr>
              <a:t>on</a:t>
            </a:r>
            <a:r>
              <a:rPr sz="3200" b="1" spc="-35" dirty="0" err="1">
                <a:latin typeface="Arial" panose="020B0604020202020204" pitchFamily="34" charset="0"/>
                <a:cs typeface="Arial" panose="020B0604020202020204" pitchFamily="34" charset="0"/>
              </a:rPr>
              <a:t>s</a:t>
            </a:r>
            <a:r>
              <a:rPr sz="3200" b="1" dirty="0" err="1">
                <a:latin typeface="Arial" panose="020B0604020202020204" pitchFamily="34" charset="0"/>
                <a:cs typeface="Arial" panose="020B0604020202020204" pitchFamily="34" charset="0"/>
              </a:rPr>
              <a:t>titu</a:t>
            </a:r>
            <a:r>
              <a:rPr sz="3200" b="1" spc="-15" dirty="0" err="1">
                <a:latin typeface="Arial" panose="020B0604020202020204" pitchFamily="34" charset="0"/>
                <a:cs typeface="Arial" panose="020B0604020202020204" pitchFamily="34" charset="0"/>
              </a:rPr>
              <a:t>c</a:t>
            </a:r>
            <a:r>
              <a:rPr sz="3200" b="1" dirty="0" err="1">
                <a:latin typeface="Arial" panose="020B0604020202020204" pitchFamily="34" charset="0"/>
                <a:cs typeface="Arial" panose="020B0604020202020204" pitchFamily="34" charset="0"/>
              </a:rPr>
              <a:t>ional</a:t>
            </a:r>
            <a:r>
              <a:rPr sz="3200" b="1" spc="-20" dirty="0" err="1">
                <a:latin typeface="Arial" panose="020B0604020202020204" pitchFamily="34" charset="0"/>
                <a:cs typeface="Arial" panose="020B0604020202020204" pitchFamily="34" charset="0"/>
              </a:rPr>
              <a:t>e</a:t>
            </a:r>
            <a:r>
              <a:rPr sz="3200" b="1" spc="5" dirty="0" err="1">
                <a:latin typeface="Arial" panose="020B0604020202020204" pitchFamily="34" charset="0"/>
                <a:cs typeface="Arial" panose="020B0604020202020204" pitchFamily="34" charset="0"/>
              </a:rPr>
              <a:t>s</a:t>
            </a:r>
            <a:r>
              <a:rPr sz="3200" b="1" dirty="0">
                <a:latin typeface="Arial" panose="020B0604020202020204" pitchFamily="34" charset="0"/>
                <a:cs typeface="Arial" panose="020B0604020202020204" pitchFamily="34" charset="0"/>
              </a:rPr>
              <a:t>:</a:t>
            </a:r>
            <a:r>
              <a:rPr lang="es-CO"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t</a:t>
            </a:r>
            <a:r>
              <a:rPr sz="3200" spc="-70" dirty="0" err="1">
                <a:latin typeface="Arial" panose="020B0604020202020204" pitchFamily="34" charset="0"/>
                <a:cs typeface="Arial" panose="020B0604020202020204" pitchFamily="34" charset="0"/>
              </a:rPr>
              <a:t>r</a:t>
            </a:r>
            <a:r>
              <a:rPr sz="3200" dirty="0" err="1">
                <a:latin typeface="Arial" panose="020B0604020202020204" pitchFamily="34" charset="0"/>
                <a:cs typeface="Arial" panose="020B0604020202020204" pitchFamily="34" charset="0"/>
              </a:rPr>
              <a:t>a</a:t>
            </a:r>
            <a:r>
              <a:rPr sz="3200" spc="-15" dirty="0" err="1">
                <a:latin typeface="Arial" panose="020B0604020202020204" pitchFamily="34" charset="0"/>
                <a:cs typeface="Arial" panose="020B0604020202020204" pitchFamily="34" charset="0"/>
              </a:rPr>
              <a:t>n</a:t>
            </a:r>
            <a:r>
              <a:rPr sz="3200" spc="-5" dirty="0" err="1">
                <a:latin typeface="Arial" panose="020B0604020202020204" pitchFamily="34" charset="0"/>
                <a:cs typeface="Arial" panose="020B0604020202020204" pitchFamily="34" charset="0"/>
              </a:rPr>
              <a:t>s</a:t>
            </a:r>
            <a:r>
              <a:rPr sz="3200" spc="-15" dirty="0" err="1">
                <a:latin typeface="Arial" panose="020B0604020202020204" pitchFamily="34" charset="0"/>
                <a:cs typeface="Arial" panose="020B0604020202020204" pitchFamily="34" charset="0"/>
              </a:rPr>
              <a:t>p</a:t>
            </a:r>
            <a:r>
              <a:rPr sz="3200" dirty="0" err="1">
                <a:latin typeface="Arial" panose="020B0604020202020204" pitchFamily="34" charset="0"/>
                <a:cs typeface="Arial" panose="020B0604020202020204" pitchFamily="34" charset="0"/>
              </a:rPr>
              <a:t>a</a:t>
            </a:r>
            <a:r>
              <a:rPr sz="3200" spc="-40" dirty="0" err="1">
                <a:latin typeface="Arial" panose="020B0604020202020204" pitchFamily="34" charset="0"/>
                <a:cs typeface="Arial" panose="020B0604020202020204" pitchFamily="34" charset="0"/>
              </a:rPr>
              <a:t>r</a:t>
            </a:r>
            <a:r>
              <a:rPr sz="3200" dirty="0" err="1">
                <a:latin typeface="Arial" panose="020B0604020202020204" pitchFamily="34" charset="0"/>
                <a:cs typeface="Arial" panose="020B0604020202020204" pitchFamily="34" charset="0"/>
              </a:rPr>
              <a:t>enc</a:t>
            </a:r>
            <a:r>
              <a:rPr sz="3200" spc="-20" dirty="0" err="1">
                <a:latin typeface="Arial" panose="020B0604020202020204" pitchFamily="34" charset="0"/>
                <a:cs typeface="Arial" panose="020B0604020202020204" pitchFamily="34" charset="0"/>
              </a:rPr>
              <a:t>i</a:t>
            </a:r>
            <a:r>
              <a:rPr sz="3200" dirty="0" err="1">
                <a:latin typeface="Arial" panose="020B0604020202020204" pitchFamily="34" charset="0"/>
                <a:cs typeface="Arial" panose="020B0604020202020204" pitchFamily="34" charset="0"/>
              </a:rPr>
              <a:t>a</a:t>
            </a:r>
            <a:r>
              <a:rPr sz="3200" dirty="0">
                <a:latin typeface="Arial" panose="020B0604020202020204" pitchFamily="34" charset="0"/>
                <a:cs typeface="Arial" panose="020B0604020202020204" pitchFamily="34" charset="0"/>
              </a:rPr>
              <a:t>,  </a:t>
            </a:r>
            <a:r>
              <a:rPr sz="3200" spc="-5" dirty="0" err="1" smtClean="0">
                <a:latin typeface="Arial" panose="020B0604020202020204" pitchFamily="34" charset="0"/>
                <a:cs typeface="Arial" panose="020B0604020202020204" pitchFamily="34" charset="0"/>
              </a:rPr>
              <a:t>responsabilidad</a:t>
            </a:r>
            <a:r>
              <a:rPr sz="3200" spc="-5" dirty="0" smtClean="0">
                <a:latin typeface="Arial" panose="020B0604020202020204" pitchFamily="34" charset="0"/>
                <a:cs typeface="Arial" panose="020B0604020202020204" pitchFamily="34" charset="0"/>
              </a:rPr>
              <a:t>,</a:t>
            </a:r>
            <a:r>
              <a:rPr lang="es-CO" sz="3200" spc="-5" dirty="0" smtClean="0">
                <a:latin typeface="Arial" panose="020B0604020202020204" pitchFamily="34" charset="0"/>
                <a:cs typeface="Arial" panose="020B0604020202020204" pitchFamily="34" charset="0"/>
              </a:rPr>
              <a:t> </a:t>
            </a:r>
            <a:r>
              <a:rPr sz="3200" spc="-10" dirty="0" err="1" smtClean="0">
                <a:latin typeface="Arial" panose="020B0604020202020204" pitchFamily="34" charset="0"/>
                <a:cs typeface="Arial" panose="020B0604020202020204" pitchFamily="34" charset="0"/>
              </a:rPr>
              <a:t>eficacia</a:t>
            </a:r>
            <a:r>
              <a:rPr sz="3200" spc="-10" dirty="0">
                <a:latin typeface="Arial" panose="020B0604020202020204" pitchFamily="34" charset="0"/>
                <a:cs typeface="Arial" panose="020B0604020202020204" pitchFamily="34" charset="0"/>
              </a:rPr>
              <a:t>, eficiencia </a:t>
            </a:r>
            <a:r>
              <a:rPr sz="3200" dirty="0">
                <a:latin typeface="Arial" panose="020B0604020202020204" pitchFamily="34" charset="0"/>
                <a:cs typeface="Arial" panose="020B0604020202020204" pitchFamily="34" charset="0"/>
              </a:rPr>
              <a:t>e </a:t>
            </a:r>
            <a:r>
              <a:rPr sz="3200" spc="-10" dirty="0">
                <a:latin typeface="Arial" panose="020B0604020202020204" pitchFamily="34" charset="0"/>
                <a:cs typeface="Arial" panose="020B0604020202020204" pitchFamily="34" charset="0"/>
              </a:rPr>
              <a:t>imparcialidad </a:t>
            </a:r>
            <a:r>
              <a:rPr sz="3200" dirty="0">
                <a:latin typeface="Arial" panose="020B0604020202020204" pitchFamily="34" charset="0"/>
                <a:cs typeface="Arial" panose="020B0604020202020204" pitchFamily="34" charset="0"/>
              </a:rPr>
              <a:t>y  </a:t>
            </a:r>
            <a:r>
              <a:rPr sz="3200" spc="-5" dirty="0">
                <a:latin typeface="Arial" panose="020B0604020202020204" pitchFamily="34" charset="0"/>
                <a:cs typeface="Arial" panose="020B0604020202020204" pitchFamily="34" charset="0"/>
              </a:rPr>
              <a:t>participación ciudadana </a:t>
            </a:r>
            <a:r>
              <a:rPr sz="3200" spc="-10" dirty="0">
                <a:latin typeface="Arial" panose="020B0604020202020204" pitchFamily="34" charset="0"/>
                <a:cs typeface="Arial" panose="020B0604020202020204" pitchFamily="34" charset="0"/>
              </a:rPr>
              <a:t>en </a:t>
            </a:r>
            <a:r>
              <a:rPr sz="3200" dirty="0">
                <a:latin typeface="Arial" panose="020B0604020202020204" pitchFamily="34" charset="0"/>
                <a:cs typeface="Arial" panose="020B0604020202020204" pitchFamily="34" charset="0"/>
              </a:rPr>
              <a:t>el manejo </a:t>
            </a:r>
            <a:r>
              <a:rPr sz="3200" spc="-5" dirty="0">
                <a:latin typeface="Arial" panose="020B0604020202020204" pitchFamily="34" charset="0"/>
                <a:cs typeface="Arial" panose="020B0604020202020204" pitchFamily="34" charset="0"/>
              </a:rPr>
              <a:t>de </a:t>
            </a:r>
            <a:r>
              <a:rPr sz="3200" dirty="0">
                <a:latin typeface="Arial" panose="020B0604020202020204" pitchFamily="34" charset="0"/>
                <a:cs typeface="Arial" panose="020B0604020202020204" pitchFamily="34" charset="0"/>
              </a:rPr>
              <a:t>los </a:t>
            </a:r>
            <a:r>
              <a:rPr sz="3200" spc="-20" dirty="0">
                <a:latin typeface="Arial" panose="020B0604020202020204" pitchFamily="34" charset="0"/>
                <a:cs typeface="Arial" panose="020B0604020202020204" pitchFamily="34" charset="0"/>
              </a:rPr>
              <a:t>recursos  </a:t>
            </a:r>
            <a:r>
              <a:rPr sz="3200" spc="-10" dirty="0">
                <a:latin typeface="Arial" panose="020B0604020202020204" pitchFamily="34" charset="0"/>
                <a:cs typeface="Arial" panose="020B0604020202020204" pitchFamily="34" charset="0"/>
              </a:rPr>
              <a:t>públicos </a:t>
            </a:r>
            <a:r>
              <a:rPr sz="3200" dirty="0">
                <a:latin typeface="Arial" panose="020B0604020202020204" pitchFamily="34" charset="0"/>
                <a:cs typeface="Arial" panose="020B0604020202020204" pitchFamily="34" charset="0"/>
              </a:rPr>
              <a:t>y los  </a:t>
            </a:r>
            <a:r>
              <a:rPr sz="3200" spc="-20" dirty="0">
                <a:latin typeface="Arial" panose="020B0604020202020204" pitchFamily="34" charset="0"/>
                <a:cs typeface="Arial" panose="020B0604020202020204" pitchFamily="34" charset="0"/>
              </a:rPr>
              <a:t>proyectos</a:t>
            </a:r>
            <a:r>
              <a:rPr sz="3200" spc="5" dirty="0">
                <a:latin typeface="Arial" panose="020B0604020202020204" pitchFamily="34" charset="0"/>
                <a:cs typeface="Arial" panose="020B0604020202020204" pitchFamily="34" charset="0"/>
              </a:rPr>
              <a:t> </a:t>
            </a:r>
            <a:r>
              <a:rPr sz="3200" spc="-15" dirty="0">
                <a:latin typeface="Arial" panose="020B0604020202020204" pitchFamily="34" charset="0"/>
                <a:cs typeface="Arial" panose="020B0604020202020204" pitchFamily="34" charset="0"/>
              </a:rPr>
              <a:t>presentados.</a:t>
            </a:r>
            <a:endParaRPr sz="3200" dirty="0">
              <a:latin typeface="Arial" panose="020B0604020202020204" pitchFamily="34" charset="0"/>
              <a:cs typeface="Arial" panose="020B0604020202020204" pitchFamily="34" charset="0"/>
            </a:endParaRPr>
          </a:p>
          <a:p>
            <a:pPr marL="355600" marR="86995" indent="-342900" algn="just">
              <a:lnSpc>
                <a:spcPts val="2920"/>
              </a:lnSpc>
              <a:spcBef>
                <a:spcPts val="645"/>
              </a:spcBef>
              <a:buFont typeface="Arial"/>
              <a:buChar char="•"/>
              <a:tabLst>
                <a:tab pos="355600" algn="l"/>
              </a:tabLst>
            </a:pPr>
            <a:r>
              <a:rPr sz="3200" b="1" spc="-10" dirty="0">
                <a:latin typeface="Arial" panose="020B0604020202020204" pitchFamily="34" charset="0"/>
                <a:cs typeface="Arial" panose="020B0604020202020204" pitchFamily="34" charset="0"/>
              </a:rPr>
              <a:t>Documentos </a:t>
            </a:r>
            <a:r>
              <a:rPr sz="3200" b="1" dirty="0">
                <a:latin typeface="Arial" panose="020B0604020202020204" pitchFamily="34" charset="0"/>
                <a:cs typeface="Arial" panose="020B0604020202020204" pitchFamily="34" charset="0"/>
              </a:rPr>
              <a:t>de </a:t>
            </a:r>
            <a:r>
              <a:rPr sz="3200" b="1" spc="-5" dirty="0">
                <a:latin typeface="Arial" panose="020B0604020202020204" pitchFamily="34" charset="0"/>
                <a:cs typeface="Arial" panose="020B0604020202020204" pitchFamily="34" charset="0"/>
              </a:rPr>
              <a:t>política: </a:t>
            </a:r>
            <a:r>
              <a:rPr sz="3200" spc="-5" dirty="0">
                <a:latin typeface="Arial" panose="020B0604020202020204" pitchFamily="34" charset="0"/>
                <a:cs typeface="Arial" panose="020B0604020202020204" pitchFamily="34" charset="0"/>
              </a:rPr>
              <a:t>Plan Nacional </a:t>
            </a:r>
            <a:r>
              <a:rPr sz="3200" dirty="0">
                <a:latin typeface="Arial" panose="020B0604020202020204" pitchFamily="34" charset="0"/>
                <a:cs typeface="Arial" panose="020B0604020202020204" pitchFamily="34" charset="0"/>
              </a:rPr>
              <a:t>de </a:t>
            </a:r>
            <a:r>
              <a:rPr sz="3200" spc="-10" dirty="0">
                <a:latin typeface="Arial" panose="020B0604020202020204" pitchFamily="34" charset="0"/>
                <a:cs typeface="Arial" panose="020B0604020202020204" pitchFamily="34" charset="0"/>
              </a:rPr>
              <a:t>Desarrollo,  </a:t>
            </a:r>
            <a:r>
              <a:rPr sz="3200" spc="-5" dirty="0">
                <a:latin typeface="Arial" panose="020B0604020202020204" pitchFamily="34" charset="0"/>
                <a:cs typeface="Arial" panose="020B0604020202020204" pitchFamily="34" charset="0"/>
              </a:rPr>
              <a:t>Plan </a:t>
            </a:r>
            <a:r>
              <a:rPr sz="3200" dirty="0">
                <a:latin typeface="Arial" panose="020B0604020202020204" pitchFamily="34" charset="0"/>
                <a:cs typeface="Arial" panose="020B0604020202020204" pitchFamily="34" charset="0"/>
              </a:rPr>
              <a:t>de </a:t>
            </a:r>
            <a:r>
              <a:rPr sz="3200" spc="-10" dirty="0">
                <a:latin typeface="Arial" panose="020B0604020202020204" pitchFamily="34" charset="0"/>
                <a:cs typeface="Arial" panose="020B0604020202020204" pitchFamily="34" charset="0"/>
              </a:rPr>
              <a:t>Desarrollo</a:t>
            </a:r>
            <a:r>
              <a:rPr sz="3200" b="1" spc="-10" dirty="0">
                <a:latin typeface="Arial" panose="020B0604020202020204" pitchFamily="34" charset="0"/>
                <a:cs typeface="Arial" panose="020B0604020202020204" pitchFamily="34" charset="0"/>
              </a:rPr>
              <a:t> </a:t>
            </a:r>
            <a:r>
              <a:rPr sz="3200" spc="-30" dirty="0">
                <a:latin typeface="Arial" panose="020B0604020202020204" pitchFamily="34" charset="0"/>
                <a:cs typeface="Arial" panose="020B0604020202020204" pitchFamily="34" charset="0"/>
              </a:rPr>
              <a:t>Territorial, </a:t>
            </a:r>
            <a:r>
              <a:rPr sz="3200" dirty="0">
                <a:latin typeface="Arial" panose="020B0604020202020204" pitchFamily="34" charset="0"/>
                <a:cs typeface="Arial" panose="020B0604020202020204" pitchFamily="34" charset="0"/>
              </a:rPr>
              <a:t>Plan </a:t>
            </a:r>
            <a:r>
              <a:rPr sz="3200" spc="-15" dirty="0">
                <a:latin typeface="Arial" panose="020B0604020202020204" pitchFamily="34" charset="0"/>
                <a:cs typeface="Arial" panose="020B0604020202020204" pitchFamily="34" charset="0"/>
              </a:rPr>
              <a:t>Educativo </a:t>
            </a:r>
            <a:r>
              <a:rPr sz="3200" spc="-5" dirty="0">
                <a:latin typeface="Arial" panose="020B0604020202020204" pitchFamily="34" charset="0"/>
                <a:cs typeface="Arial" panose="020B0604020202020204" pitchFamily="34" charset="0"/>
              </a:rPr>
              <a:t>Institucional,  </a:t>
            </a:r>
            <a:r>
              <a:rPr sz="3200" dirty="0">
                <a:latin typeface="Arial" panose="020B0604020202020204" pitchFamily="34" charset="0"/>
                <a:cs typeface="Arial" panose="020B0604020202020204" pitchFamily="34" charset="0"/>
              </a:rPr>
              <a:t>Plan </a:t>
            </a:r>
            <a:r>
              <a:rPr sz="3200" spc="-5" dirty="0">
                <a:latin typeface="Arial" panose="020B0604020202020204" pitchFamily="34" charset="0"/>
                <a:cs typeface="Arial" panose="020B0604020202020204" pitchFamily="34" charset="0"/>
              </a:rPr>
              <a:t>de </a:t>
            </a:r>
            <a:r>
              <a:rPr sz="3200" spc="-10" dirty="0">
                <a:latin typeface="Arial" panose="020B0604020202020204" pitchFamily="34" charset="0"/>
                <a:cs typeface="Arial" panose="020B0604020202020204" pitchFamily="34" charset="0"/>
              </a:rPr>
              <a:t>Mejoramiento</a:t>
            </a:r>
            <a:r>
              <a:rPr sz="3200" spc="-100" dirty="0">
                <a:latin typeface="Arial" panose="020B0604020202020204" pitchFamily="34" charset="0"/>
                <a:cs typeface="Arial" panose="020B0604020202020204" pitchFamily="34" charset="0"/>
              </a:rPr>
              <a:t> </a:t>
            </a:r>
            <a:r>
              <a:rPr sz="3200" spc="-5" dirty="0">
                <a:latin typeface="Arial" panose="020B0604020202020204" pitchFamily="34" charset="0"/>
                <a:cs typeface="Arial" panose="020B0604020202020204" pitchFamily="34" charset="0"/>
              </a:rPr>
              <a:t>Institucional.</a:t>
            </a:r>
            <a:endParaRPr sz="3200" dirty="0">
              <a:latin typeface="Arial" panose="020B0604020202020204" pitchFamily="34" charset="0"/>
              <a:cs typeface="Arial" panose="020B0604020202020204" pitchFamily="34" charset="0"/>
            </a:endParaRPr>
          </a:p>
          <a:p>
            <a:pPr marL="355600" marR="452755" indent="-342900" algn="just">
              <a:lnSpc>
                <a:spcPts val="2920"/>
              </a:lnSpc>
              <a:spcBef>
                <a:spcPts val="645"/>
              </a:spcBef>
              <a:buFont typeface="Arial"/>
              <a:buChar char="•"/>
              <a:tabLst>
                <a:tab pos="355600" algn="l"/>
              </a:tabLst>
            </a:pPr>
            <a:r>
              <a:rPr sz="3200" b="1" spc="-15" dirty="0">
                <a:latin typeface="Arial" panose="020B0604020202020204" pitchFamily="34" charset="0"/>
                <a:cs typeface="Arial" panose="020B0604020202020204" pitchFamily="34" charset="0"/>
              </a:rPr>
              <a:t>Marco </a:t>
            </a:r>
            <a:r>
              <a:rPr sz="3200" b="1" spc="-10" dirty="0">
                <a:latin typeface="Arial" panose="020B0604020202020204" pitchFamily="34" charset="0"/>
                <a:cs typeface="Arial" panose="020B0604020202020204" pitchFamily="34" charset="0"/>
              </a:rPr>
              <a:t>Legal</a:t>
            </a:r>
            <a:r>
              <a:rPr sz="3200" spc="-10" dirty="0">
                <a:latin typeface="Arial" panose="020B0604020202020204" pitchFamily="34" charset="0"/>
                <a:cs typeface="Arial" panose="020B0604020202020204" pitchFamily="34" charset="0"/>
              </a:rPr>
              <a:t>: Constitución Política, </a:t>
            </a:r>
            <a:r>
              <a:rPr sz="3200" spc="-5" dirty="0">
                <a:latin typeface="Arial" panose="020B0604020202020204" pitchFamily="34" charset="0"/>
                <a:cs typeface="Arial" panose="020B0604020202020204" pitchFamily="34" charset="0"/>
              </a:rPr>
              <a:t>Ley </a:t>
            </a:r>
            <a:r>
              <a:rPr sz="3200" dirty="0">
                <a:latin typeface="Arial" panose="020B0604020202020204" pitchFamily="34" charset="0"/>
                <a:cs typeface="Arial" panose="020B0604020202020204" pitchFamily="34" charset="0"/>
              </a:rPr>
              <a:t>115 </a:t>
            </a:r>
            <a:r>
              <a:rPr sz="3200" spc="-5" dirty="0">
                <a:latin typeface="Arial" panose="020B0604020202020204" pitchFamily="34" charset="0"/>
                <a:cs typeface="Arial" panose="020B0604020202020204" pitchFamily="34" charset="0"/>
              </a:rPr>
              <a:t>de 1994, Ley  </a:t>
            </a:r>
            <a:r>
              <a:rPr sz="3200" dirty="0">
                <a:latin typeface="Arial" panose="020B0604020202020204" pitchFamily="34" charset="0"/>
                <a:cs typeface="Arial" panose="020B0604020202020204" pitchFamily="34" charset="0"/>
              </a:rPr>
              <a:t>715 </a:t>
            </a:r>
            <a:r>
              <a:rPr sz="3200" spc="-5" dirty="0">
                <a:latin typeface="Arial" panose="020B0604020202020204" pitchFamily="34" charset="0"/>
                <a:cs typeface="Arial" panose="020B0604020202020204" pitchFamily="34" charset="0"/>
              </a:rPr>
              <a:t>de </a:t>
            </a:r>
            <a:r>
              <a:rPr sz="3200" dirty="0">
                <a:latin typeface="Arial" panose="020B0604020202020204" pitchFamily="34" charset="0"/>
                <a:cs typeface="Arial" panose="020B0604020202020204" pitchFamily="34" charset="0"/>
              </a:rPr>
              <a:t>2001, la </a:t>
            </a:r>
            <a:r>
              <a:rPr sz="3200" spc="-5" dirty="0">
                <a:latin typeface="Arial" panose="020B0604020202020204" pitchFamily="34" charset="0"/>
                <a:cs typeface="Arial" panose="020B0604020202020204" pitchFamily="34" charset="0"/>
              </a:rPr>
              <a:t>Ley </a:t>
            </a:r>
            <a:r>
              <a:rPr sz="3200" dirty="0">
                <a:latin typeface="Arial" panose="020B0604020202020204" pitchFamily="34" charset="0"/>
                <a:cs typeface="Arial" panose="020B0604020202020204" pitchFamily="34" charset="0"/>
              </a:rPr>
              <a:t>489 </a:t>
            </a:r>
            <a:r>
              <a:rPr sz="3200" spc="-5" dirty="0">
                <a:latin typeface="Arial" panose="020B0604020202020204" pitchFamily="34" charset="0"/>
                <a:cs typeface="Arial" panose="020B0604020202020204" pitchFamily="34" charset="0"/>
              </a:rPr>
              <a:t>de </a:t>
            </a:r>
            <a:r>
              <a:rPr sz="3200" dirty="0">
                <a:latin typeface="Arial" panose="020B0604020202020204" pitchFamily="34" charset="0"/>
                <a:cs typeface="Arial" panose="020B0604020202020204" pitchFamily="34" charset="0"/>
              </a:rPr>
              <a:t>1998 y la </a:t>
            </a:r>
            <a:r>
              <a:rPr sz="3200" spc="-5" dirty="0">
                <a:latin typeface="Arial" panose="020B0604020202020204" pitchFamily="34" charset="0"/>
                <a:cs typeface="Arial" panose="020B0604020202020204" pitchFamily="34" charset="0"/>
              </a:rPr>
              <a:t>Ley </a:t>
            </a:r>
            <a:r>
              <a:rPr sz="3200" dirty="0">
                <a:latin typeface="Arial" panose="020B0604020202020204" pitchFamily="34" charset="0"/>
                <a:cs typeface="Arial" panose="020B0604020202020204" pitchFamily="34" charset="0"/>
              </a:rPr>
              <a:t>1474 </a:t>
            </a:r>
            <a:r>
              <a:rPr sz="3200" spc="-5" dirty="0">
                <a:latin typeface="Arial" panose="020B0604020202020204" pitchFamily="34" charset="0"/>
                <a:cs typeface="Arial" panose="020B0604020202020204" pitchFamily="34" charset="0"/>
              </a:rPr>
              <a:t>de </a:t>
            </a:r>
            <a:r>
              <a:rPr sz="3200" dirty="0">
                <a:latin typeface="Arial" panose="020B0604020202020204" pitchFamily="34" charset="0"/>
                <a:cs typeface="Arial" panose="020B0604020202020204" pitchFamily="34" charset="0"/>
              </a:rPr>
              <a:t>2011,  </a:t>
            </a:r>
            <a:r>
              <a:rPr sz="3200" spc="-15" dirty="0">
                <a:latin typeface="Arial" panose="020B0604020202020204" pitchFamily="34" charset="0"/>
                <a:cs typeface="Arial" panose="020B0604020202020204" pitchFamily="34" charset="0"/>
              </a:rPr>
              <a:t>Decreto </a:t>
            </a:r>
            <a:r>
              <a:rPr sz="3200" dirty="0">
                <a:latin typeface="Arial" panose="020B0604020202020204" pitchFamily="34" charset="0"/>
                <a:cs typeface="Arial" panose="020B0604020202020204" pitchFamily="34" charset="0"/>
              </a:rPr>
              <a:t>4791 </a:t>
            </a:r>
            <a:r>
              <a:rPr sz="3200" spc="-5" dirty="0">
                <a:latin typeface="Arial" panose="020B0604020202020204" pitchFamily="34" charset="0"/>
                <a:cs typeface="Arial" panose="020B0604020202020204" pitchFamily="34" charset="0"/>
              </a:rPr>
              <a:t>de </a:t>
            </a:r>
            <a:r>
              <a:rPr sz="3200" dirty="0">
                <a:latin typeface="Arial" panose="020B0604020202020204" pitchFamily="34" charset="0"/>
                <a:cs typeface="Arial" panose="020B0604020202020204" pitchFamily="34" charset="0"/>
              </a:rPr>
              <a:t>2008, </a:t>
            </a:r>
            <a:r>
              <a:rPr sz="3200" spc="-15" dirty="0">
                <a:latin typeface="Arial" panose="020B0604020202020204" pitchFamily="34" charset="0"/>
                <a:cs typeface="Arial" panose="020B0604020202020204" pitchFamily="34" charset="0"/>
              </a:rPr>
              <a:t>Decreto </a:t>
            </a:r>
            <a:r>
              <a:rPr sz="3200" dirty="0">
                <a:latin typeface="Arial" panose="020B0604020202020204" pitchFamily="34" charset="0"/>
                <a:cs typeface="Arial" panose="020B0604020202020204" pitchFamily="34" charset="0"/>
              </a:rPr>
              <a:t>1860 </a:t>
            </a:r>
            <a:r>
              <a:rPr sz="3200" spc="-5" dirty="0">
                <a:latin typeface="Arial" panose="020B0604020202020204" pitchFamily="34" charset="0"/>
                <a:cs typeface="Arial" panose="020B0604020202020204" pitchFamily="34" charset="0"/>
              </a:rPr>
              <a:t>de </a:t>
            </a:r>
            <a:r>
              <a:rPr sz="3200" dirty="0">
                <a:latin typeface="Arial" panose="020B0604020202020204" pitchFamily="34" charset="0"/>
                <a:cs typeface="Arial" panose="020B0604020202020204" pitchFamily="34" charset="0"/>
              </a:rPr>
              <a:t>1994, </a:t>
            </a:r>
            <a:r>
              <a:rPr sz="3200" spc="-15" dirty="0">
                <a:latin typeface="Arial" panose="020B0604020202020204" pitchFamily="34" charset="0"/>
                <a:cs typeface="Arial" panose="020B0604020202020204" pitchFamily="34" charset="0"/>
              </a:rPr>
              <a:t>Directiva  </a:t>
            </a:r>
            <a:r>
              <a:rPr sz="3200" spc="-10" dirty="0">
                <a:latin typeface="Arial" panose="020B0604020202020204" pitchFamily="34" charset="0"/>
                <a:cs typeface="Arial" panose="020B0604020202020204" pitchFamily="34" charset="0"/>
              </a:rPr>
              <a:t>Ministerial </a:t>
            </a:r>
            <a:r>
              <a:rPr sz="3200" dirty="0">
                <a:latin typeface="Arial" panose="020B0604020202020204" pitchFamily="34" charset="0"/>
                <a:cs typeface="Arial" panose="020B0604020202020204" pitchFamily="34" charset="0"/>
              </a:rPr>
              <a:t>No. 22 </a:t>
            </a:r>
            <a:r>
              <a:rPr sz="3200" spc="-5" dirty="0">
                <a:latin typeface="Arial" panose="020B0604020202020204" pitchFamily="34" charset="0"/>
                <a:cs typeface="Arial" panose="020B0604020202020204" pitchFamily="34" charset="0"/>
              </a:rPr>
              <a:t>del </a:t>
            </a:r>
            <a:r>
              <a:rPr sz="3200" dirty="0">
                <a:latin typeface="Arial" panose="020B0604020202020204" pitchFamily="34" charset="0"/>
                <a:cs typeface="Arial" panose="020B0604020202020204" pitchFamily="34" charset="0"/>
              </a:rPr>
              <a:t>21 </a:t>
            </a:r>
            <a:r>
              <a:rPr sz="3200" spc="-5" dirty="0">
                <a:latin typeface="Arial" panose="020B0604020202020204" pitchFamily="34" charset="0"/>
                <a:cs typeface="Arial" panose="020B0604020202020204" pitchFamily="34" charset="0"/>
              </a:rPr>
              <a:t>de julio de</a:t>
            </a:r>
            <a:r>
              <a:rPr sz="3200" spc="-7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2010.</a:t>
            </a:r>
          </a:p>
        </p:txBody>
      </p:sp>
      <p:sp>
        <p:nvSpPr>
          <p:cNvPr id="4" name="object 4"/>
          <p:cNvSpPr/>
          <p:nvPr/>
        </p:nvSpPr>
        <p:spPr>
          <a:xfrm>
            <a:off x="3" y="203963"/>
            <a:ext cx="1280538" cy="124383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926</TotalTime>
  <Words>3770</Words>
  <Application>Microsoft Office PowerPoint</Application>
  <PresentationFormat>Presentación en pantalla (4:3)</PresentationFormat>
  <Paragraphs>1465</Paragraphs>
  <Slides>80</Slides>
  <Notes>8</Notes>
  <HiddenSlides>0</HiddenSlides>
  <MMClips>0</MMClips>
  <ScaleCrop>false</ScaleCrop>
  <HeadingPairs>
    <vt:vector size="4" baseType="variant">
      <vt:variant>
        <vt:lpstr>Tema</vt:lpstr>
      </vt:variant>
      <vt:variant>
        <vt:i4>1</vt:i4>
      </vt:variant>
      <vt:variant>
        <vt:lpstr>Títulos de diapositiva</vt:lpstr>
      </vt:variant>
      <vt:variant>
        <vt:i4>80</vt:i4>
      </vt:variant>
    </vt:vector>
  </HeadingPairs>
  <TitlesOfParts>
    <vt:vector size="81" baseType="lpstr">
      <vt:lpstr>Tema de Office</vt:lpstr>
      <vt:lpstr>INSTITUCIÓN EDUCATIVA EL GUINEO Corregimiento El Guineo – Municipio de Canalete </vt:lpstr>
      <vt:lpstr>Presentación de PowerPoint</vt:lpstr>
      <vt:lpstr>Presentación de PowerPoint</vt:lpstr>
      <vt:lpstr>Presentación de PowerPoint</vt:lpstr>
      <vt:lpstr>Presentación de PowerPoint</vt:lpstr>
      <vt:lpstr>Mensaje - Reflexión</vt:lpstr>
      <vt:lpstr>¿QUÉ ES RENDICIÓN DE CUENTAS?</vt:lpstr>
      <vt:lpstr>Presentación de PowerPoint</vt:lpstr>
      <vt:lpstr>REFERENTES PARA LA RENDICIÓN DE CUENTAS:</vt:lpstr>
      <vt:lpstr>CIERRE DE BRECHAS</vt:lpstr>
      <vt:lpstr>Calidad</vt:lpstr>
      <vt:lpstr>Innovación y pertinencia</vt:lpstr>
      <vt:lpstr>Preguntas claves</vt:lpstr>
      <vt:lpstr>PMI 2017 - 2018</vt:lpstr>
      <vt:lpstr>Informe de Gestión 2017.</vt:lpstr>
      <vt:lpstr>Gestión Directiva</vt:lpstr>
      <vt:lpstr>Gestión Directiva</vt:lpstr>
      <vt:lpstr>Gestión Directiva</vt:lpstr>
      <vt:lpstr>Gestión Directiva</vt:lpstr>
      <vt:lpstr>Gestión Directiva</vt:lpstr>
      <vt:lpstr>Gestión Directiva</vt:lpstr>
      <vt:lpstr>Gestión Directiva</vt:lpstr>
      <vt:lpstr>Gestión Directiva</vt:lpstr>
      <vt:lpstr>Gestión Directiva</vt:lpstr>
      <vt:lpstr>Gestión Directiva</vt:lpstr>
      <vt:lpstr>Gestión Directiva</vt:lpstr>
      <vt:lpstr>POLITICA DE INCLUSIÓN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Gestión académica</vt:lpstr>
      <vt:lpstr>Gestión académica</vt:lpstr>
      <vt:lpstr>Plan de estudios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 de estrategias para  mejorar el desempeño de las pruebas saber de los grados 3, 5 y 9. </vt:lpstr>
      <vt:lpstr>Presentación de PowerPoint</vt:lpstr>
      <vt:lpstr>Presentación de PowerPoint</vt:lpstr>
      <vt:lpstr>GESTION ADMINISTRATIVA – FINANCIERA                             INGRESOS</vt:lpstr>
      <vt:lpstr>GESTION ADMINISTRATIVA – FINANCIERA              INVERSIÓN DE LOS RECURSOS</vt:lpstr>
      <vt:lpstr>GESTION ADMINISTRATIVA – FINANCIERA              INVERSIÓN DE LOS RECURSOS</vt:lpstr>
      <vt:lpstr>GESTION ADMINISTRATIVA – FINANCIERA              INVERSIÓN DE LOS RECURSOS</vt:lpstr>
      <vt:lpstr>GESTIÓN COMUNITARIA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Informe gráfico</vt:lpstr>
      <vt:lpstr>Informe gráfico</vt:lpstr>
      <vt:lpstr>Informe gráfico</vt:lpstr>
      <vt:lpstr>Informe gráfico</vt:lpstr>
      <vt:lpstr>Informe gráfico</vt:lpstr>
      <vt:lpstr>Informe gráfico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Institución Educativa La Paz</dc:title>
  <dc:creator>usuario</dc:creator>
  <cp:lastModifiedBy>FERNANDO ROSSI</cp:lastModifiedBy>
  <cp:revision>117</cp:revision>
  <dcterms:created xsi:type="dcterms:W3CDTF">2015-11-03T03:14:13Z</dcterms:created>
  <dcterms:modified xsi:type="dcterms:W3CDTF">2018-03-15T15:33:46Z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2013-09-30T00:00:00Z</vt:filetime>
  </property>
  <property fmtid="{D5CDD505-2E9C-101B-9397-08002B2CF9AE}" pid="3" name="Creator">
    <vt:lpwstr>Microsoft® PowerPoint® 2010</vt:lpwstr>
  </property>
  <property fmtid="{D5CDD505-2E9C-101B-9397-08002B2CF9AE}" pid="4" name="LastSaved">
    <vt:filetime>2015-11-03T00:00:00Z</vt:filetime>
  </property>
</Properties>
</file>