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56" r:id="rId5"/>
    <p:sldId id="288" r:id="rId6"/>
    <p:sldId id="289" r:id="rId7"/>
    <p:sldId id="290" r:id="rId8"/>
    <p:sldId id="291" r:id="rId9"/>
    <p:sldId id="293" r:id="rId10"/>
    <p:sldId id="316" r:id="rId11"/>
    <p:sldId id="314" r:id="rId12"/>
    <p:sldId id="317" r:id="rId13"/>
    <p:sldId id="318" r:id="rId14"/>
    <p:sldId id="292" r:id="rId15"/>
    <p:sldId id="295" r:id="rId16"/>
    <p:sldId id="302" r:id="rId17"/>
    <p:sldId id="296" r:id="rId18"/>
    <p:sldId id="297" r:id="rId19"/>
    <p:sldId id="299" r:id="rId20"/>
    <p:sldId id="301" r:id="rId21"/>
    <p:sldId id="300" r:id="rId22"/>
    <p:sldId id="303" r:id="rId23"/>
    <p:sldId id="304" r:id="rId24"/>
    <p:sldId id="305" r:id="rId25"/>
    <p:sldId id="306" r:id="rId26"/>
    <p:sldId id="307" r:id="rId27"/>
    <p:sldId id="308" r:id="rId28"/>
    <p:sldId id="309" r:id="rId29"/>
    <p:sldId id="310" r:id="rId30"/>
    <p:sldId id="311" r:id="rId31"/>
    <p:sldId id="312" r:id="rId32"/>
    <p:sldId id="313" r:id="rId33"/>
    <p:sldId id="319" r:id="rId34"/>
    <p:sldId id="315" r:id="rId35"/>
    <p:sldId id="320" r:id="rId36"/>
    <p:sldId id="321" r:id="rId37"/>
    <p:sldId id="322" r:id="rId38"/>
    <p:sldId id="294" r:id="rId39"/>
    <p:sldId id="298" r:id="rId40"/>
    <p:sldId id="323" r:id="rId41"/>
    <p:sldId id="324" r:id="rId42"/>
    <p:sldId id="325" r:id="rId43"/>
    <p:sldId id="326" r:id="rId4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9" autoAdjust="0"/>
    <p:restoredTop sz="95274" autoAdjust="0"/>
  </p:normalViewPr>
  <p:slideViewPr>
    <p:cSldViewPr snapToGrid="0">
      <p:cViewPr varScale="1">
        <p:scale>
          <a:sx n="88" d="100"/>
          <a:sy n="88" d="100"/>
        </p:scale>
        <p:origin x="-558" y="-108"/>
      </p:cViewPr>
      <p:guideLst>
        <p:guide orient="horz" pos="2160"/>
        <p:guide pos="384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85" d="100"/>
          <a:sy n="85" d="100"/>
        </p:scale>
        <p:origin x="178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CDBF2F5-E058-4359-96B1-607D7047F4CF}" type="datetime1">
              <a:rPr lang="es-ES" smtClean="0"/>
              <a:t>20/03/2018</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es-ES"/>
              <a:t>‹Nº›</a:t>
            </a:fld>
            <a:endParaRPr lang="es-ES"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7DA3B-AF13-44AF-99C4-C681CF9FC030}" type="datetime1">
              <a:rPr lang="es-ES" smtClean="0"/>
              <a:pPr/>
              <a:t>20/03/2018</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es-ES" noProof="0"/>
              <a:t>‹Nº›</a:t>
            </a:fld>
            <a:endParaRPr lang="es-ES" noProof="0"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a:t>
            </a:fld>
            <a:endParaRPr lang="es-ES" dirty="0"/>
          </a:p>
        </p:txBody>
      </p:sp>
    </p:spTree>
    <p:extLst>
      <p:ext uri="{BB962C8B-B14F-4D97-AF65-F5344CB8AC3E}">
        <p14:creationId xmlns:p14="http://schemas.microsoft.com/office/powerpoint/2010/main" val="355896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15</a:t>
            </a:fld>
            <a:endParaRPr lang="es-ES" dirty="0"/>
          </a:p>
        </p:txBody>
      </p:sp>
    </p:spTree>
    <p:extLst>
      <p:ext uri="{BB962C8B-B14F-4D97-AF65-F5344CB8AC3E}">
        <p14:creationId xmlns:p14="http://schemas.microsoft.com/office/powerpoint/2010/main" val="101576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35</a:t>
            </a:fld>
            <a:endParaRPr lang="es-ES" dirty="0"/>
          </a:p>
        </p:txBody>
      </p:sp>
    </p:spTree>
    <p:extLst>
      <p:ext uri="{BB962C8B-B14F-4D97-AF65-F5344CB8AC3E}">
        <p14:creationId xmlns:p14="http://schemas.microsoft.com/office/powerpoint/2010/main" val="283971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2</a:t>
            </a:fld>
            <a:endParaRPr lang="es-ES" dirty="0"/>
          </a:p>
        </p:txBody>
      </p:sp>
    </p:spTree>
    <p:extLst>
      <p:ext uri="{BB962C8B-B14F-4D97-AF65-F5344CB8AC3E}">
        <p14:creationId xmlns:p14="http://schemas.microsoft.com/office/powerpoint/2010/main" val="373222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3</a:t>
            </a:fld>
            <a:endParaRPr lang="es-ES" dirty="0"/>
          </a:p>
        </p:txBody>
      </p:sp>
    </p:spTree>
    <p:extLst>
      <p:ext uri="{BB962C8B-B14F-4D97-AF65-F5344CB8AC3E}">
        <p14:creationId xmlns:p14="http://schemas.microsoft.com/office/powerpoint/2010/main" val="155126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4</a:t>
            </a:fld>
            <a:endParaRPr lang="es-ES" dirty="0"/>
          </a:p>
        </p:txBody>
      </p:sp>
    </p:spTree>
    <p:extLst>
      <p:ext uri="{BB962C8B-B14F-4D97-AF65-F5344CB8AC3E}">
        <p14:creationId xmlns:p14="http://schemas.microsoft.com/office/powerpoint/2010/main" val="294263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5</a:t>
            </a:fld>
            <a:endParaRPr lang="es-ES" dirty="0"/>
          </a:p>
        </p:txBody>
      </p:sp>
    </p:spTree>
    <p:extLst>
      <p:ext uri="{BB962C8B-B14F-4D97-AF65-F5344CB8AC3E}">
        <p14:creationId xmlns:p14="http://schemas.microsoft.com/office/powerpoint/2010/main" val="3764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6</a:t>
            </a:fld>
            <a:endParaRPr lang="es-ES" dirty="0"/>
          </a:p>
        </p:txBody>
      </p:sp>
    </p:spTree>
    <p:extLst>
      <p:ext uri="{BB962C8B-B14F-4D97-AF65-F5344CB8AC3E}">
        <p14:creationId xmlns:p14="http://schemas.microsoft.com/office/powerpoint/2010/main" val="203019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11</a:t>
            </a:fld>
            <a:endParaRPr lang="es-ES" dirty="0"/>
          </a:p>
        </p:txBody>
      </p:sp>
    </p:spTree>
    <p:extLst>
      <p:ext uri="{BB962C8B-B14F-4D97-AF65-F5344CB8AC3E}">
        <p14:creationId xmlns:p14="http://schemas.microsoft.com/office/powerpoint/2010/main" val="114405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12</a:t>
            </a:fld>
            <a:endParaRPr lang="es-ES"/>
          </a:p>
        </p:txBody>
      </p:sp>
    </p:spTree>
    <p:extLst>
      <p:ext uri="{BB962C8B-B14F-4D97-AF65-F5344CB8AC3E}">
        <p14:creationId xmlns:p14="http://schemas.microsoft.com/office/powerpoint/2010/main" val="7643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14</a:t>
            </a:fld>
            <a:endParaRPr lang="es-ES" dirty="0"/>
          </a:p>
        </p:txBody>
      </p:sp>
    </p:spTree>
    <p:extLst>
      <p:ext uri="{BB962C8B-B14F-4D97-AF65-F5344CB8AC3E}">
        <p14:creationId xmlns:p14="http://schemas.microsoft.com/office/powerpoint/2010/main" val="96158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upo 3"/>
          <p:cNvGrpSpPr/>
          <p:nvPr/>
        </p:nvGrpSpPr>
        <p:grpSpPr>
          <a:xfrm rot="248467">
            <a:off x="223563" y="2575407"/>
            <a:ext cx="4688853" cy="2424835"/>
            <a:chOff x="-10068" y="2615721"/>
            <a:chExt cx="5488038" cy="2838132"/>
          </a:xfrm>
        </p:grpSpPr>
        <p:sp>
          <p:nvSpPr>
            <p:cNvPr id="5" name="Forma libre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 name="Forma libre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 name="Forma libre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 name="Forma libre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 name="Forma libre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 name="Forma libre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 name="Forma libre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 name="Forma libre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 name="Forma libre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 name="Forma libre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 name="Forma libre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 name="Forma libre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 name="Forma libre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 name="Forma libre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 name="Forma libre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 name="Forma libre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40" name="Grupo 39"/>
          <p:cNvGrpSpPr/>
          <p:nvPr/>
        </p:nvGrpSpPr>
        <p:grpSpPr>
          <a:xfrm rot="18988672">
            <a:off x="68557" y="189622"/>
            <a:ext cx="517230" cy="587584"/>
            <a:chOff x="11036616" y="1071278"/>
            <a:chExt cx="1030189" cy="1170315"/>
          </a:xfrm>
        </p:grpSpPr>
        <p:sp>
          <p:nvSpPr>
            <p:cNvPr id="41" name="Forma libre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 name="Forma libre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 name="Forma libre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 name="Forma libre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5" name="Forma libre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6" name="Forma libre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7" name="Forma libre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8" name="Forma libre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49" name="Forma libre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50" name="Grupo 49"/>
          <p:cNvGrpSpPr/>
          <p:nvPr/>
        </p:nvGrpSpPr>
        <p:grpSpPr>
          <a:xfrm>
            <a:off x="11434163" y="6542"/>
            <a:ext cx="679129" cy="712528"/>
            <a:chOff x="11231706" y="127529"/>
            <a:chExt cx="679129" cy="712528"/>
          </a:xfrm>
        </p:grpSpPr>
        <p:sp>
          <p:nvSpPr>
            <p:cNvPr id="51" name="Forma libre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2" name="Forma libre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3" name="Forma libre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59" name="Forma libre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61" name="Grupo 5"/>
          <p:cNvGrpSpPr>
            <a:grpSpLocks noChangeAspect="1"/>
          </p:cNvGrpSpPr>
          <p:nvPr/>
        </p:nvGrpSpPr>
        <p:grpSpPr bwMode="auto">
          <a:xfrm>
            <a:off x="-1519" y="854145"/>
            <a:ext cx="1881474" cy="2341763"/>
            <a:chOff x="3000" y="1116"/>
            <a:chExt cx="1680" cy="2091"/>
          </a:xfrm>
        </p:grpSpPr>
        <p:sp>
          <p:nvSpPr>
            <p:cNvPr id="62" name="Forma libre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5" name="Forma libre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6" name="Forma libre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7" name="Forma libre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8" name="Forma libre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9" name="Forma libre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0" name="Forma libre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1" name="Forma libre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2" name="Forma libre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3" name="Forma libre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4" name="Forma libre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5" name="Forma libre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6" name="Forma libre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7" name="Forma libre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8" name="Forma libre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9" name="Forma libre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0" name="Forma libre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81" name="Grupo 33"/>
          <p:cNvGrpSpPr>
            <a:grpSpLocks noChangeAspect="1"/>
          </p:cNvGrpSpPr>
          <p:nvPr/>
        </p:nvGrpSpPr>
        <p:grpSpPr bwMode="auto">
          <a:xfrm>
            <a:off x="1714988" y="4544219"/>
            <a:ext cx="1873268" cy="2324202"/>
            <a:chOff x="3359" y="1523"/>
            <a:chExt cx="943" cy="1170"/>
          </a:xfrm>
        </p:grpSpPr>
        <p:sp>
          <p:nvSpPr>
            <p:cNvPr id="82" name="Forma libre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3" name="Forma libre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4" name="Forma libre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5" name="Forma libre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87" name="Grupo 43"/>
          <p:cNvGrpSpPr>
            <a:grpSpLocks noChangeAspect="1"/>
          </p:cNvGrpSpPr>
          <p:nvPr/>
        </p:nvGrpSpPr>
        <p:grpSpPr bwMode="auto">
          <a:xfrm>
            <a:off x="1168399" y="5011046"/>
            <a:ext cx="1497013" cy="1857375"/>
            <a:chOff x="3367" y="1523"/>
            <a:chExt cx="943" cy="1170"/>
          </a:xfrm>
        </p:grpSpPr>
        <p:sp>
          <p:nvSpPr>
            <p:cNvPr id="88" name="Forma libre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3" name="Forma libre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94" name="Grupo 93"/>
          <p:cNvGrpSpPr/>
          <p:nvPr/>
        </p:nvGrpSpPr>
        <p:grpSpPr>
          <a:xfrm>
            <a:off x="-21971" y="4350236"/>
            <a:ext cx="1696783" cy="2518186"/>
            <a:chOff x="-3496" y="4350236"/>
            <a:chExt cx="1696783" cy="2518186"/>
          </a:xfrm>
        </p:grpSpPr>
        <p:sp>
          <p:nvSpPr>
            <p:cNvPr id="95" name="Forma libre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7" name="Forma libre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8" name="Forma libre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99" name="Grupo 43"/>
          <p:cNvGrpSpPr>
            <a:grpSpLocks noChangeAspect="1"/>
          </p:cNvGrpSpPr>
          <p:nvPr/>
        </p:nvGrpSpPr>
        <p:grpSpPr bwMode="auto">
          <a:xfrm>
            <a:off x="2911336" y="4572470"/>
            <a:ext cx="1850498" cy="2295951"/>
            <a:chOff x="3367" y="1523"/>
            <a:chExt cx="943" cy="1170"/>
          </a:xfrm>
        </p:grpSpPr>
        <p:sp>
          <p:nvSpPr>
            <p:cNvPr id="100" name="Forma libre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106" name="Grupo 105"/>
          <p:cNvGrpSpPr/>
          <p:nvPr/>
        </p:nvGrpSpPr>
        <p:grpSpPr>
          <a:xfrm rot="1576354">
            <a:off x="11125791" y="2895976"/>
            <a:ext cx="1030189" cy="1170315"/>
            <a:chOff x="11036616" y="1071278"/>
            <a:chExt cx="1030189" cy="1170315"/>
          </a:xfrm>
        </p:grpSpPr>
        <p:sp>
          <p:nvSpPr>
            <p:cNvPr id="107" name="Forma libre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0" name="Forma libre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1" name="Forma libre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2" name="Forma libre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3" name="Forma libre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4" name="Forma libre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115" name="Forma libre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6" name="Forma libre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17" name="Grupo 116"/>
          <p:cNvGrpSpPr/>
          <p:nvPr/>
        </p:nvGrpSpPr>
        <p:grpSpPr>
          <a:xfrm rot="198573">
            <a:off x="1199275" y="2684218"/>
            <a:ext cx="2154692" cy="1686565"/>
            <a:chOff x="1175948" y="2708421"/>
            <a:chExt cx="2159248" cy="1690131"/>
          </a:xfrm>
        </p:grpSpPr>
        <p:sp>
          <p:nvSpPr>
            <p:cNvPr id="118" name="Forma libre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9" name="Forma libre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0" name="Forma libre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1" name="Forma libre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2" name="Forma libre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3" name="Forma libre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4" name="Forma libre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5" name="Forma libre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6" name="Forma libre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7" name="Forma libre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8" name="Forma libre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9" name="Forma libre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0" name="Forma libre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1" name="Forma libre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2" name="Forma libre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3" name="Forma libre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4" name="Forma libre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5" name="Forma libre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6" name="Forma libre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7" name="Forma libre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8" name="Forma libre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9" name="Forma libre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0" name="Forma libre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1" name="Forma libre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2" name="Forma libre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3" name="Forma libre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4" name="Forma libre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5" name="Forma libre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146" name="Grupo 5"/>
          <p:cNvGrpSpPr>
            <a:grpSpLocks noChangeAspect="1"/>
          </p:cNvGrpSpPr>
          <p:nvPr/>
        </p:nvGrpSpPr>
        <p:grpSpPr bwMode="auto">
          <a:xfrm>
            <a:off x="9167354" y="4138360"/>
            <a:ext cx="3023057" cy="2719639"/>
            <a:chOff x="2887" y="1286"/>
            <a:chExt cx="1903" cy="1712"/>
          </a:xfrm>
        </p:grpSpPr>
        <p:sp>
          <p:nvSpPr>
            <p:cNvPr id="147" name="Forma libre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8" name="Forma libre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9" name="Forma libre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0" name="Forma libre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1" name="Forma libre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2" name="Forma libre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3" name="Forma libre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4" name="Forma libre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5" name="Forma libre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6" name="Forma libre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7" name="Forma libre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8" name="Forma libre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9" name="Forma libre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0" name="Forma libre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1" name="Forma libre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2" name="Forma libre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3" name="Forma libre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4" name="Forma libre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5" name="Forma libre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6" name="Forma libre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7" name="Forma libre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8" name="Forma libre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9" name="Forma libre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0" name="Forma libre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171" name="Grupo 64"/>
          <p:cNvGrpSpPr>
            <a:grpSpLocks noChangeAspect="1"/>
          </p:cNvGrpSpPr>
          <p:nvPr/>
        </p:nvGrpSpPr>
        <p:grpSpPr bwMode="auto">
          <a:xfrm rot="12827499" flipH="1">
            <a:off x="11360417" y="2338535"/>
            <a:ext cx="483752" cy="536662"/>
            <a:chOff x="2052" y="995"/>
            <a:chExt cx="768" cy="852"/>
          </a:xfrm>
        </p:grpSpPr>
        <p:sp>
          <p:nvSpPr>
            <p:cNvPr id="172" name="Forma libre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3" name="Forma libre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4" name="Forma libre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5" name="Forma libre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6" name="Forma libre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7" name="Forma libre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8" name="Forma libre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9" name="Forma libre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2" name="Título 1"/>
          <p:cNvSpPr>
            <a:spLocks noGrp="1"/>
          </p:cNvSpPr>
          <p:nvPr>
            <p:ph type="ctrTitle"/>
          </p:nvPr>
        </p:nvSpPr>
        <p:spPr>
          <a:xfrm>
            <a:off x="2681288" y="165020"/>
            <a:ext cx="9360418" cy="2263258"/>
          </a:xfrm>
        </p:spPr>
        <p:txBody>
          <a:bodyPr rtlCol="0" anchor="b">
            <a:noAutofit/>
          </a:bodyPr>
          <a:lstStyle>
            <a:lvl1pPr algn="ctr">
              <a:defRPr sz="6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3903329" y="2476917"/>
            <a:ext cx="6916336" cy="1771600"/>
          </a:xfrm>
        </p:spPr>
        <p:txBody>
          <a:bodyPr rtlCol="0">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3F30A18C-31DA-463C-A4C0-B1443030C7F9}" type="datetime1">
              <a:rPr lang="es-ES" smtClean="0"/>
              <a:pPr/>
              <a:t>20/03/2018</a:t>
            </a:fld>
            <a:endParaRPr lang="es-ES"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592666"/>
            <a:ext cx="2628900" cy="5579533"/>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200" y="592666"/>
            <a:ext cx="7734300" cy="5579533"/>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85D383D-D1D1-42D3-9622-D2AC9E5E14D4}" type="datetime1">
              <a:rPr lang="es-ES" smtClean="0"/>
              <a:pPr/>
              <a:t>20/03/2018</a:t>
            </a:fld>
            <a:endParaRPr lang="es-ES"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lvl6pPr>
              <a:defRPr/>
            </a:lvl6pPr>
            <a:lvl7pPr>
              <a:defRPr/>
            </a:lvl7pPr>
            <a:lvl8pPr>
              <a:defRPr/>
            </a:lvl8pPr>
            <a:lvl9pPr>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9EA9BEA-9E5F-415E-9D28-BE211AF1807D}" type="datetime1">
              <a:rPr lang="es-ES" smtClean="0"/>
              <a:pPr/>
              <a:t>20/03/2018</a:t>
            </a:fld>
            <a:endParaRPr lang="es-ES"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3999" y="1485900"/>
            <a:ext cx="9144001" cy="2933700"/>
          </a:xfrm>
        </p:spPr>
        <p:txBody>
          <a:bodyPr rtlCol="0" anchor="b">
            <a:normAutofit/>
          </a:bodyPr>
          <a:lstStyle>
            <a:lvl1pPr algn="l">
              <a:defRPr sz="5200" b="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522413" y="4454034"/>
            <a:ext cx="9144000" cy="1184766"/>
          </a:xfrm>
        </p:spPr>
        <p:txBody>
          <a:bodyPr rtlCol="0"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Haga clic para modificar el estilo de texto del patrón</a:t>
            </a:r>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1AF56AE4-3CFF-42B5-B091-2D67D0F43808}" type="datetime1">
              <a:rPr lang="es-ES" smtClean="0"/>
              <a:pPr/>
              <a:t>20/03/2018</a:t>
            </a:fld>
            <a:endParaRPr lang="es-ES"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528572"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7169" y="1485900"/>
            <a:ext cx="4480560" cy="4123944"/>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C3E7136A-3AEC-476A-99D4-0BCD8B55CAA7}" type="datetime1">
              <a:rPr lang="es-ES" smtClean="0"/>
              <a:pPr/>
              <a:t>20/03/2018</a:t>
            </a:fld>
            <a:endParaRPr lang="es-ES" dirty="0"/>
          </a:p>
        </p:txBody>
      </p:sp>
      <p:sp>
        <p:nvSpPr>
          <p:cNvPr id="7" name="Marcador de posición de número de diapositiva 6"/>
          <p:cNvSpPr>
            <a:spLocks noGrp="1"/>
          </p:cNvSpPr>
          <p:nvPr>
            <p:ph type="sldNum" sz="quarter" idx="12"/>
          </p:nvPr>
        </p:nvSpPr>
        <p:spPr/>
        <p:txBody>
          <a:bodyPr rtlCol="0"/>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528572"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528572"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77169" y="1376018"/>
            <a:ext cx="4480560" cy="768096"/>
          </a:xfrm>
        </p:spPr>
        <p:txBody>
          <a:bodyPr rtlCol="0"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77169" y="2144114"/>
            <a:ext cx="4480560" cy="3494686"/>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97EEBEAA-6BCE-4176-9729-9E0D900E3AE4}" type="datetime1">
              <a:rPr lang="es-ES" smtClean="0"/>
              <a:pPr/>
              <a:t>20/03/2018</a:t>
            </a:fld>
            <a:endParaRPr lang="es-ES" dirty="0"/>
          </a:p>
        </p:txBody>
      </p:sp>
      <p:sp>
        <p:nvSpPr>
          <p:cNvPr id="9" name="Marcador de posición de número de diapositiva 8"/>
          <p:cNvSpPr>
            <a:spLocks noGrp="1"/>
          </p:cNvSpPr>
          <p:nvPr>
            <p:ph type="sldNum" sz="quarter" idx="12"/>
          </p:nvPr>
        </p:nvSpPr>
        <p:spPr/>
        <p:txBody>
          <a:bodyPr rtlCol="0"/>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Forma libre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 name="Forma libre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 name="Forma libre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9" name="Grupo 69"/>
          <p:cNvGrpSpPr>
            <a:grpSpLocks noChangeAspect="1"/>
          </p:cNvGrpSpPr>
          <p:nvPr/>
        </p:nvGrpSpPr>
        <p:grpSpPr bwMode="auto">
          <a:xfrm flipH="1">
            <a:off x="9732236" y="958654"/>
            <a:ext cx="1400819" cy="4001744"/>
            <a:chOff x="3220" y="236"/>
            <a:chExt cx="1347" cy="3848"/>
          </a:xfrm>
        </p:grpSpPr>
        <p:sp>
          <p:nvSpPr>
            <p:cNvPr id="10" name="Forma libre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 name="Forma libre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 name="Forma libre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 name="Forma libre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 name="Forma libre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 name="Forma libre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 name="Forma libre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 name="Forma libre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 name="Forma libre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 name="Forma libre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 name="Forma libre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 name="Forma libre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 name="Forma libre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 name="Forma libre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 name="Forma libre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 name="Forma libre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 name="Forma libre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 name="Forma libre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 name="Forma libre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5" name="Forma libre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6" name="Forma libre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7" name="Forma libre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8" name="Forma libre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9" name="Forma libre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0" name="Forma libre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1" name="Forma libre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2" name="Forma libre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3" name="Forma libre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9" name="Forma libre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1" name="Forma libre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2" name="Forma libre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5" name="Forma libre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6" name="Forma libre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7" name="Forma libre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8" name="Forma libre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9" name="Forma libre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0" name="Forma libre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1" name="Forma libre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2" name="Forma libre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3" name="Forma libre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4" name="Forma libre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5" name="Forma libre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6" name="Forma libre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7" name="Forma libre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8" name="Forma libre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79" name="Forma libre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0" name="Forma libre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1" name="Forma libre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2" name="Forma libre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3" name="Forma libre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4" name="Forma libre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5" name="Forma libre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6" name="Forma libre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7" name="Forma libre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8" name="Forma libre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9" name="Forma libre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0" name="Forma libre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1" name="Forma libre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2" name="Forma libre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93" name="Grupo 69"/>
          <p:cNvGrpSpPr>
            <a:grpSpLocks noChangeAspect="1"/>
          </p:cNvGrpSpPr>
          <p:nvPr/>
        </p:nvGrpSpPr>
        <p:grpSpPr bwMode="auto">
          <a:xfrm>
            <a:off x="10895012" y="1248597"/>
            <a:ext cx="1254796" cy="3346122"/>
            <a:chOff x="3124" y="236"/>
            <a:chExt cx="1443" cy="3848"/>
          </a:xfrm>
        </p:grpSpPr>
        <p:sp>
          <p:nvSpPr>
            <p:cNvPr id="94" name="Forma libre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5" name="Forma libre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6" name="Forma libre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7" name="Forma libre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8" name="Forma libre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9" name="Forma libre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0" name="Forma libre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1" name="Forma libre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2" name="Forma libre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3" name="Forma libre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4" name="Forma libre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5" name="Forma libre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6" name="Forma libre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7" name="Forma libre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8" name="Forma libre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09" name="Forma libre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0" name="Forma libre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1" name="Forma libre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2" name="Forma libre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3" name="Forma libre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4" name="Forma libre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5" name="Forma libre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6" name="Forma libre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7" name="Forma libre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8" name="Forma libre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19" name="Forma libre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0" name="Forma libre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1" name="Forma libre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2" name="Forma libre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3" name="Forma libre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4" name="Forma libre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5" name="Forma libre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6" name="Forma libre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7" name="Forma libre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8" name="Forma libre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9" name="Forma libre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0" name="Forma libre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1" name="Forma libre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2" name="Forma libre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3" name="Forma libre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4" name="Forma libre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5" name="Forma libre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6" name="Forma libre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7" name="Forma libre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8" name="Forma libre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9" name="Forma libre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0" name="Forma libre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1" name="Forma libre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2" name="Forma libre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3" name="Forma libre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4" name="Forma libre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5" name="Forma libre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6" name="Forma libre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7" name="Forma libre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8" name="Forma libre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9" name="Forma libre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0" name="Forma libre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1" name="Forma libre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2" name="Forma libre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3" name="Forma libre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4" name="Forma libre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5" name="Forma libre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6" name="Forma libre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7" name="Forma libre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8" name="Forma libre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9" name="Forma libre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0" name="Forma libre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1" name="Forma libre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2" name="Forma libre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3" name="Forma libre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4" name="Forma libre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5" name="Forma libre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6" name="Forma libre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7" name="Forma libre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8" name="Forma libre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9" name="Forma libre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0" name="Forma libre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1" name="Forma libre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2" name="Forma libre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3" name="Forma libre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4" name="Forma libre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5" name="Forma libre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6" name="Forma libre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177" name="Grupo 69"/>
          <p:cNvGrpSpPr>
            <a:grpSpLocks noChangeAspect="1"/>
          </p:cNvGrpSpPr>
          <p:nvPr/>
        </p:nvGrpSpPr>
        <p:grpSpPr bwMode="auto">
          <a:xfrm>
            <a:off x="9087454" y="2736976"/>
            <a:ext cx="906206" cy="2416549"/>
            <a:chOff x="3124" y="236"/>
            <a:chExt cx="1443" cy="3848"/>
          </a:xfrm>
        </p:grpSpPr>
        <p:sp>
          <p:nvSpPr>
            <p:cNvPr id="178" name="Forma libre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9" name="Forma libre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0" name="Forma libre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1" name="Forma libre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2" name="Forma libre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3" name="Forma libre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4" name="Forma libre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5" name="Forma libre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6" name="Forma libre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7" name="Forma libre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8" name="Forma libre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9" name="Forma libre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0" name="Forma libre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1" name="Forma libre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2" name="Forma libre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3" name="Forma libre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4" name="Forma libre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5" name="Forma libre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6" name="Forma libre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7" name="Forma libre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8" name="Forma libre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99" name="Forma libre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0" name="Forma libre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1" name="Forma libre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2" name="Forma libre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3" name="Forma libre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4" name="Forma libre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5" name="Forma libre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6" name="Forma libre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7" name="Forma libre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8" name="Forma libre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09" name="Forma libre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0" name="Forma libre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1" name="Forma libre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2" name="Forma libre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3" name="Forma libre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4" name="Forma libre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5" name="Forma libre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6" name="Forma libre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7" name="Forma libre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8" name="Forma libre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9" name="Forma libre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0" name="Forma libre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1" name="Forma libre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2" name="Forma libre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3" name="Forma libre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4" name="Forma libre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5" name="Forma libre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6" name="Forma libre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7" name="Forma libre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8" name="Forma libre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9" name="Forma libre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0" name="Forma libre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1" name="Forma libre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2" name="Forma libre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3" name="Forma libre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4" name="Forma libre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5" name="Forma libre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6" name="Forma libre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7" name="Forma libre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8" name="Forma libre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9" name="Forma libre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0" name="Forma libre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1" name="Forma libre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2" name="Forma libre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3" name="Forma libre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4" name="Forma libre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5" name="Forma libre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6" name="Forma libre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7" name="Forma libre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8" name="Forma libre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9" name="Forma libre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0" name="Forma libre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1" name="Forma libre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2" name="Forma libre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3" name="Forma libre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4" name="Forma libre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5" name="Forma libre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6" name="Forma libre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260" name="Grupo 50"/>
          <p:cNvGrpSpPr>
            <a:grpSpLocks noChangeAspect="1"/>
          </p:cNvGrpSpPr>
          <p:nvPr/>
        </p:nvGrpSpPr>
        <p:grpSpPr bwMode="auto">
          <a:xfrm>
            <a:off x="10514012" y="2438400"/>
            <a:ext cx="1485016" cy="2195929"/>
            <a:chOff x="3369" y="1563"/>
            <a:chExt cx="940" cy="1390"/>
          </a:xfrm>
        </p:grpSpPr>
        <p:sp>
          <p:nvSpPr>
            <p:cNvPr id="261" name="Forma libre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solidFill>
                  <a:schemeClr val="accent6"/>
                </a:solidFill>
              </a:endParaRPr>
            </a:p>
          </p:txBody>
        </p:sp>
        <p:sp>
          <p:nvSpPr>
            <p:cNvPr id="274" name="Forma libre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solidFill>
                  <a:schemeClr val="accent6"/>
                </a:solidFill>
              </a:endParaRPr>
            </a:p>
          </p:txBody>
        </p:sp>
        <p:sp>
          <p:nvSpPr>
            <p:cNvPr id="278" name="Forma libre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solidFill>
                  <a:schemeClr val="accent6">
                    <a:lumMod val="75000"/>
                  </a:schemeClr>
                </a:solidFill>
              </a:endParaRPr>
            </a:p>
          </p:txBody>
        </p:sp>
        <p:sp>
          <p:nvSpPr>
            <p:cNvPr id="285" name="Forma libre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solidFill>
                  <a:schemeClr val="accent6">
                    <a:lumMod val="75000"/>
                  </a:schemeClr>
                </a:solidFill>
              </a:endParaRPr>
            </a:p>
          </p:txBody>
        </p:sp>
        <p:sp>
          <p:nvSpPr>
            <p:cNvPr id="286" name="Forma libre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289" name="Grupo 5"/>
          <p:cNvGrpSpPr>
            <a:grpSpLocks noChangeAspect="1"/>
          </p:cNvGrpSpPr>
          <p:nvPr/>
        </p:nvGrpSpPr>
        <p:grpSpPr bwMode="auto">
          <a:xfrm>
            <a:off x="7988059" y="2988645"/>
            <a:ext cx="2439575" cy="3074765"/>
            <a:chOff x="2968" y="1107"/>
            <a:chExt cx="1736" cy="2188"/>
          </a:xfrm>
        </p:grpSpPr>
        <p:sp>
          <p:nvSpPr>
            <p:cNvPr id="290" name="Forma libre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Elipse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10" name="Forma libre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311" name="Grupo 29"/>
          <p:cNvGrpSpPr>
            <a:grpSpLocks noChangeAspect="1"/>
          </p:cNvGrpSpPr>
          <p:nvPr/>
        </p:nvGrpSpPr>
        <p:grpSpPr bwMode="auto">
          <a:xfrm flipH="1">
            <a:off x="9191537" y="4800600"/>
            <a:ext cx="2998875" cy="2083312"/>
            <a:chOff x="2481" y="1188"/>
            <a:chExt cx="2735" cy="1900"/>
          </a:xfrm>
        </p:grpSpPr>
        <p:sp>
          <p:nvSpPr>
            <p:cNvPr id="312" name="Forma libre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348" name="Grupo 347"/>
          <p:cNvGrpSpPr/>
          <p:nvPr/>
        </p:nvGrpSpPr>
        <p:grpSpPr>
          <a:xfrm>
            <a:off x="-1588" y="3799401"/>
            <a:ext cx="4386410" cy="3084511"/>
            <a:chOff x="-1588" y="4419600"/>
            <a:chExt cx="3504440" cy="2464312"/>
          </a:xfrm>
        </p:grpSpPr>
        <p:grpSp>
          <p:nvGrpSpPr>
            <p:cNvPr id="349" name="Grupo 156"/>
            <p:cNvGrpSpPr>
              <a:grpSpLocks noChangeAspect="1"/>
            </p:cNvGrpSpPr>
            <p:nvPr/>
          </p:nvGrpSpPr>
          <p:grpSpPr bwMode="auto">
            <a:xfrm>
              <a:off x="-321" y="4419600"/>
              <a:ext cx="2827754" cy="2458133"/>
              <a:chOff x="437" y="-367"/>
              <a:chExt cx="5799" cy="5041"/>
            </a:xfrm>
          </p:grpSpPr>
          <p:sp>
            <p:nvSpPr>
              <p:cNvPr id="375" name="Forma libre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0" name="Forma libre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1" name="Forma libre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2" name="Forma libre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3" name="Forma libre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4" name="Forma libre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5" name="Forma libre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6" name="Forma libre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7" name="Forma libre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8" name="Forma libre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9" name="Forma libre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0" name="Forma libre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1" name="Forma libre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2" name="Forma libre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3" name="Forma libre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4" name="Forma libre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5" name="Forma libre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6" name="Forma libre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7" name="Forma libre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8" name="Forma libre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9" name="Forma libre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0" name="Forma libre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1" name="Forma libre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2" name="Forma libre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3" name="Forma libre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4" name="Forma libre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5" name="Forma libre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6" name="Forma libre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7" name="Forma libre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8" name="Forma libre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9" name="Forma libre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0" name="Forma libre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1" name="Forma libre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2" name="Forma libre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3" name="Forma libre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4" name="Forma libre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5" name="Forma libre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6" name="Forma libre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7" name="Forma libre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8" name="Forma libre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9" name="Forma libre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0" name="Forma libre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1" name="Forma libre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350" name="Grupo 349"/>
            <p:cNvGrpSpPr/>
            <p:nvPr/>
          </p:nvGrpSpPr>
          <p:grpSpPr>
            <a:xfrm flipH="1">
              <a:off x="2055224" y="5313306"/>
              <a:ext cx="1134584" cy="955223"/>
              <a:chOff x="3900133" y="5425719"/>
              <a:chExt cx="1778554" cy="1449268"/>
            </a:xfrm>
          </p:grpSpPr>
          <p:sp>
            <p:nvSpPr>
              <p:cNvPr id="366" name="Forma libre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351" name="Grupo 350"/>
            <p:cNvGrpSpPr/>
            <p:nvPr/>
          </p:nvGrpSpPr>
          <p:grpSpPr>
            <a:xfrm>
              <a:off x="-1588" y="5362669"/>
              <a:ext cx="1522208" cy="1521243"/>
              <a:chOff x="-1588" y="5362669"/>
              <a:chExt cx="1522208" cy="1521243"/>
            </a:xfrm>
          </p:grpSpPr>
          <p:sp>
            <p:nvSpPr>
              <p:cNvPr id="359" name="Forma libre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352" name="Grupo 351"/>
            <p:cNvGrpSpPr/>
            <p:nvPr/>
          </p:nvGrpSpPr>
          <p:grpSpPr>
            <a:xfrm>
              <a:off x="1808901" y="5856153"/>
              <a:ext cx="1693951" cy="1019100"/>
              <a:chOff x="1623186" y="-214403"/>
              <a:chExt cx="1171187" cy="716005"/>
            </a:xfrm>
          </p:grpSpPr>
          <p:sp>
            <p:nvSpPr>
              <p:cNvPr id="353" name="Forma libre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grpSp>
        <p:nvGrpSpPr>
          <p:cNvPr id="422" name="Grupo 52"/>
          <p:cNvGrpSpPr>
            <a:grpSpLocks noChangeAspect="1"/>
          </p:cNvGrpSpPr>
          <p:nvPr/>
        </p:nvGrpSpPr>
        <p:grpSpPr bwMode="auto">
          <a:xfrm rot="19948164">
            <a:off x="369246" y="506291"/>
            <a:ext cx="892898" cy="1021771"/>
            <a:chOff x="4634" y="754"/>
            <a:chExt cx="1164" cy="1332"/>
          </a:xfrm>
        </p:grpSpPr>
        <p:sp>
          <p:nvSpPr>
            <p:cNvPr id="423" name="Forma libre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4" name="Forma libre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5" name="Forma libre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6" name="Forma libre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7" name="Forma libre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8" name="Forma libre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9" name="Forma libre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0" name="Forma libre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431" name="Grupo 52"/>
          <p:cNvGrpSpPr>
            <a:grpSpLocks noChangeAspect="1"/>
          </p:cNvGrpSpPr>
          <p:nvPr/>
        </p:nvGrpSpPr>
        <p:grpSpPr bwMode="auto">
          <a:xfrm rot="5825446">
            <a:off x="11635759" y="394369"/>
            <a:ext cx="408172" cy="467084"/>
            <a:chOff x="4634" y="754"/>
            <a:chExt cx="1164" cy="1332"/>
          </a:xfrm>
        </p:grpSpPr>
        <p:sp>
          <p:nvSpPr>
            <p:cNvPr id="432" name="Forma libre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3" name="Forma libre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4" name="Forma libre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5" name="Forma libre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6" name="Forma libre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7" name="Forma libre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8" name="Forma libre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39" name="Forma libre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440" name="Grupo 66"/>
          <p:cNvGrpSpPr>
            <a:grpSpLocks noChangeAspect="1"/>
          </p:cNvGrpSpPr>
          <p:nvPr/>
        </p:nvGrpSpPr>
        <p:grpSpPr bwMode="auto">
          <a:xfrm>
            <a:off x="23436" y="3048994"/>
            <a:ext cx="388175" cy="364678"/>
            <a:chOff x="3636" y="1964"/>
            <a:chExt cx="413" cy="388"/>
          </a:xfrm>
        </p:grpSpPr>
        <p:sp>
          <p:nvSpPr>
            <p:cNvPr id="441" name="Forma libre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2" name="Forma libre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3" name="Forma libre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4" name="Forma libre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5" name="Forma libre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6" name="Forma libre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7" name="Forma libre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48" name="Forma libre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2" name="Título 1"/>
          <p:cNvSpPr>
            <a:spLocks noGrp="1"/>
          </p:cNvSpPr>
          <p:nvPr>
            <p:ph type="title"/>
          </p:nvPr>
        </p:nvSpPr>
        <p:spPr>
          <a:xfrm>
            <a:off x="2034904" y="828876"/>
            <a:ext cx="6058552" cy="3507549"/>
          </a:xfrm>
        </p:spPr>
        <p:txBody>
          <a:bodyPr rtlCol="0" anchor="ctr">
            <a:normAutofit/>
          </a:bodyPr>
          <a:lstStyle>
            <a:lvl1pPr algn="ctr">
              <a:defRPr sz="6000"/>
            </a:lvl1pPr>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F9177703-594E-40E9-BF69-E20A50E1051E}" type="datetime1">
              <a:rPr lang="es-ES" smtClean="0"/>
              <a:pPr/>
              <a:t>20/03/2018</a:t>
            </a:fld>
            <a:endParaRPr lang="es-ES" dirty="0"/>
          </a:p>
        </p:txBody>
      </p:sp>
      <p:sp>
        <p:nvSpPr>
          <p:cNvPr id="5" name="Marcador de posición de número de diapositiva 4"/>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posición de fecha 1"/>
          <p:cNvSpPr>
            <a:spLocks noGrp="1"/>
          </p:cNvSpPr>
          <p:nvPr>
            <p:ph type="dt" sz="half" idx="10"/>
          </p:nvPr>
        </p:nvSpPr>
        <p:spPr/>
        <p:txBody>
          <a:bodyPr rtlCol="0"/>
          <a:lstStyle>
            <a:lvl1pPr>
              <a:defRPr/>
            </a:lvl1pPr>
          </a:lstStyle>
          <a:p>
            <a:fld id="{0952C0C7-4E24-423C-828A-4C3A82C1C4B9}" type="datetime1">
              <a:rPr lang="es-ES" smtClean="0"/>
              <a:pPr/>
              <a:t>20/03/2018</a:t>
            </a:fld>
            <a:endParaRPr lang="es-ES" dirty="0"/>
          </a:p>
        </p:txBody>
      </p:sp>
      <p:sp>
        <p:nvSpPr>
          <p:cNvPr id="4" name="Marcador de posición de número de diapositiva 3"/>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188720"/>
            <a:ext cx="3108960" cy="2286000"/>
          </a:xfrm>
        </p:spPr>
        <p:txBody>
          <a:bodyPr rtlCol="0" anchor="b">
            <a:normAutofit/>
          </a:bodyPr>
          <a:lstStyle>
            <a:lvl1pPr>
              <a:defRPr sz="34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4480560" y="457200"/>
            <a:ext cx="6675120" cy="5943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9211DEC-AB91-4D3E-9FC9-BF95D118DC93}" type="datetime1">
              <a:rPr lang="es-ES" smtClean="0"/>
              <a:pPr/>
              <a:t>20/03/2018</a:t>
            </a:fld>
            <a:endParaRPr lang="es-ES" dirty="0"/>
          </a:p>
        </p:txBody>
      </p:sp>
      <p:sp>
        <p:nvSpPr>
          <p:cNvPr id="7" name="Marcador de posición de número de diapositiva 6"/>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188720"/>
            <a:ext cx="3108960" cy="2286000"/>
          </a:xfrm>
        </p:spPr>
        <p:txBody>
          <a:bodyPr rtlCol="0" anchor="b">
            <a:normAutofit/>
          </a:bodyPr>
          <a:lstStyle>
            <a:lvl1pPr>
              <a:defRPr sz="34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097280" y="3474720"/>
            <a:ext cx="3108960" cy="13716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Haga clic para modificar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31D13E27-1589-47A1-83B3-D07936A287CD}" type="datetime1">
              <a:rPr lang="es-ES" smtClean="0"/>
              <a:pPr/>
              <a:t>20/03/2018</a:t>
            </a:fld>
            <a:endParaRPr lang="es-ES" dirty="0"/>
          </a:p>
        </p:txBody>
      </p:sp>
      <p:sp>
        <p:nvSpPr>
          <p:cNvPr id="7" name="Marcador de posición de número de diapositiva 6"/>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orma libre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8" name="Forma libre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9" name="Forma libre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rtlCol="0" anchor="t" anchorCtr="0" compatLnSpc="1">
            <a:prstTxWarp prst="textNoShape">
              <a:avLst/>
            </a:prstTxWarp>
          </a:bodyPr>
          <a:lstStyle/>
          <a:p>
            <a:pPr rtl="0"/>
            <a:endParaRPr lang="es-ES" noProof="0" dirty="0"/>
          </a:p>
        </p:txBody>
      </p:sp>
      <p:grpSp>
        <p:nvGrpSpPr>
          <p:cNvPr id="10" name="Grupo 66"/>
          <p:cNvGrpSpPr>
            <a:grpSpLocks noChangeAspect="1"/>
          </p:cNvGrpSpPr>
          <p:nvPr/>
        </p:nvGrpSpPr>
        <p:grpSpPr bwMode="auto">
          <a:xfrm>
            <a:off x="11647687" y="947576"/>
            <a:ext cx="426645" cy="400819"/>
            <a:chOff x="3636" y="1964"/>
            <a:chExt cx="413" cy="388"/>
          </a:xfrm>
        </p:grpSpPr>
        <p:sp>
          <p:nvSpPr>
            <p:cNvPr id="11" name="Forma libre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2" name="Forma libre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3" name="Forma libre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4" name="Forma libre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5" name="Forma libre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6" name="Forma libre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7" name="Forma libre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18" name="Forma libre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19" name="Grupo 18"/>
          <p:cNvGrpSpPr/>
          <p:nvPr/>
        </p:nvGrpSpPr>
        <p:grpSpPr>
          <a:xfrm>
            <a:off x="11308927" y="6212029"/>
            <a:ext cx="875471" cy="645972"/>
            <a:chOff x="7344986" y="5566058"/>
            <a:chExt cx="1750940" cy="1291943"/>
          </a:xfrm>
        </p:grpSpPr>
        <p:sp>
          <p:nvSpPr>
            <p:cNvPr id="20" name="Forma libre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1" name="Forma libre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2" name="Forma libre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3" name="Forma libre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4" name="Forma libre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 name="Forma libre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26" name="Grupo 5"/>
          <p:cNvGrpSpPr>
            <a:grpSpLocks noChangeAspect="1"/>
          </p:cNvGrpSpPr>
          <p:nvPr/>
        </p:nvGrpSpPr>
        <p:grpSpPr bwMode="auto">
          <a:xfrm>
            <a:off x="2441" y="2873890"/>
            <a:ext cx="597228" cy="789302"/>
            <a:chOff x="2121" y="1060"/>
            <a:chExt cx="597" cy="789"/>
          </a:xfrm>
        </p:grpSpPr>
        <p:sp>
          <p:nvSpPr>
            <p:cNvPr id="27" name="Forma libre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 name="Forma libre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 name="Forma libre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 name="Forma libre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 name="Forma libre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 name="Forma libre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 name="Forma libre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34" name="Grupo 16"/>
          <p:cNvGrpSpPr>
            <a:grpSpLocks noChangeAspect="1"/>
          </p:cNvGrpSpPr>
          <p:nvPr/>
        </p:nvGrpSpPr>
        <p:grpSpPr bwMode="auto">
          <a:xfrm>
            <a:off x="139505" y="-13010"/>
            <a:ext cx="1382907" cy="804244"/>
            <a:chOff x="1922" y="1129"/>
            <a:chExt cx="987" cy="574"/>
          </a:xfrm>
        </p:grpSpPr>
        <p:sp>
          <p:nvSpPr>
            <p:cNvPr id="35" name="Forma libre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 name="Forma libre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 name="Forma libre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8" name="Forma libre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9" name="Forma libre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0" name="Forma libre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1" name="Forma libre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2" name="Forma libre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43" name="Grupo 28"/>
          <p:cNvGrpSpPr>
            <a:grpSpLocks noChangeAspect="1"/>
          </p:cNvGrpSpPr>
          <p:nvPr/>
        </p:nvGrpSpPr>
        <p:grpSpPr bwMode="auto">
          <a:xfrm>
            <a:off x="0" y="5007562"/>
            <a:ext cx="687853" cy="1147722"/>
            <a:chOff x="1901" y="2020"/>
            <a:chExt cx="1059" cy="1767"/>
          </a:xfrm>
        </p:grpSpPr>
        <p:sp>
          <p:nvSpPr>
            <p:cNvPr id="44" name="Forma libre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5" name="Forma libre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6" name="Forma libre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7" name="Forma libre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8" name="Forma libre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49" name="Forma libre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0" name="Forma libre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1" name="Forma libre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52" name="Grupo 52"/>
          <p:cNvGrpSpPr>
            <a:grpSpLocks noChangeAspect="1"/>
          </p:cNvGrpSpPr>
          <p:nvPr/>
        </p:nvGrpSpPr>
        <p:grpSpPr bwMode="auto">
          <a:xfrm rot="19948164">
            <a:off x="11143247" y="105148"/>
            <a:ext cx="675071" cy="772505"/>
            <a:chOff x="4634" y="754"/>
            <a:chExt cx="1164" cy="1332"/>
          </a:xfrm>
        </p:grpSpPr>
        <p:sp>
          <p:nvSpPr>
            <p:cNvPr id="53" name="Forma libre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4" name="Forma libre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5" name="Forma libre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6" name="Forma libre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7" name="Forma libre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8" name="Forma libre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59" name="Forma libre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0" name="Forma libre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grpSp>
        <p:nvGrpSpPr>
          <p:cNvPr id="61" name="Grupo 64"/>
          <p:cNvGrpSpPr>
            <a:grpSpLocks noChangeAspect="1"/>
          </p:cNvGrpSpPr>
          <p:nvPr/>
        </p:nvGrpSpPr>
        <p:grpSpPr bwMode="auto">
          <a:xfrm flipH="1">
            <a:off x="10782665" y="2958792"/>
            <a:ext cx="1028242" cy="1140705"/>
            <a:chOff x="2052" y="995"/>
            <a:chExt cx="768" cy="852"/>
          </a:xfrm>
        </p:grpSpPr>
        <p:sp>
          <p:nvSpPr>
            <p:cNvPr id="62" name="Forma libre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3" name="Forma libre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4" name="Forma libre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5" name="Forma libre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6" name="Forma libre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7" name="Forma libre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8" name="Forma libre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69" name="Forma libre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2" name="Marcador de título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pPr rtl="0"/>
            <a:r>
              <a:rPr lang="es-ES" noProof="0" dirty="0" smtClean="0"/>
              <a:t>Agregar un pie de página</a:t>
            </a:r>
            <a:endParaRPr lang="es-ES" noProof="0" dirty="0"/>
          </a:p>
        </p:txBody>
      </p:sp>
      <p:sp>
        <p:nvSpPr>
          <p:cNvPr id="4" name="Marcador de posición de fecha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6E5060F7-A8C5-488A-AADF-7C921942460D}" type="datetime1">
              <a:rPr lang="es-ES" smtClean="0"/>
              <a:pPr/>
              <a:t>20/03/2018</a:t>
            </a:fld>
            <a:endParaRPr lang="es-ES" dirty="0"/>
          </a:p>
        </p:txBody>
      </p:sp>
      <p:sp>
        <p:nvSpPr>
          <p:cNvPr id="6" name="Marcador de posición de número de diapositiva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pPr rtl="0"/>
            <a:fld id="{CA8D9AD5-F248-4919-864A-CFD76CC027D6}" type="slidenum">
              <a:rPr lang="es-ES" noProof="0" smtClean="0"/>
              <a:pPr rtl="0"/>
              <a:t>‹Nº›</a:t>
            </a:fld>
            <a:endParaRPr lang="es-ES" noProof="0"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9.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9.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9.xm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5132" y="159026"/>
            <a:ext cx="9276521" cy="1934817"/>
          </a:xfrm>
        </p:spPr>
        <p:txBody>
          <a:bodyPr rtlCol="0"/>
          <a:lstStyle/>
          <a:p>
            <a:r>
              <a:rPr lang="es-CO" sz="5400" b="1" dirty="0" smtClean="0">
                <a:solidFill>
                  <a:srgbClr val="00B050"/>
                </a:solidFill>
                <a:latin typeface="Aharoni" pitchFamily="2" charset="-79"/>
                <a:cs typeface="Aharoni" pitchFamily="2" charset="-79"/>
              </a:rPr>
              <a:t>INSTITUCIÓN EDUCATIVA </a:t>
            </a:r>
            <a:r>
              <a:rPr lang="es-CO" sz="5400" b="1" dirty="0">
                <a:solidFill>
                  <a:srgbClr val="00B050"/>
                </a:solidFill>
                <a:latin typeface="Aharoni" pitchFamily="2" charset="-79"/>
                <a:cs typeface="Aharoni" pitchFamily="2" charset="-79"/>
              </a:rPr>
              <a:t>EL </a:t>
            </a:r>
            <a:r>
              <a:rPr lang="es-CO" sz="5400" b="1" dirty="0" smtClean="0">
                <a:solidFill>
                  <a:srgbClr val="00B050"/>
                </a:solidFill>
                <a:latin typeface="Aharoni" pitchFamily="2" charset="-79"/>
                <a:cs typeface="Aharoni" pitchFamily="2" charset="-79"/>
              </a:rPr>
              <a:t>PALMAR</a:t>
            </a:r>
            <a:endParaRPr lang="es-ES" sz="5400" dirty="0"/>
          </a:p>
        </p:txBody>
      </p:sp>
      <p:sp>
        <p:nvSpPr>
          <p:cNvPr id="5" name="Subtítulo 4"/>
          <p:cNvSpPr>
            <a:spLocks noGrp="1"/>
          </p:cNvSpPr>
          <p:nvPr>
            <p:ph type="subTitle" idx="1"/>
          </p:nvPr>
        </p:nvSpPr>
        <p:spPr>
          <a:xfrm>
            <a:off x="3545520" y="2556430"/>
            <a:ext cx="6916336" cy="1771600"/>
          </a:xfrm>
        </p:spPr>
        <p:txBody>
          <a:bodyPr rtlCol="0">
            <a:normAutofit/>
          </a:bodyPr>
          <a:lstStyle/>
          <a:p>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RENDICIÓN </a:t>
            </a: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CUENTAS </a:t>
            </a: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2017</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2602487667"/>
              </p:ext>
            </p:extLst>
          </p:nvPr>
        </p:nvGraphicFramePr>
        <p:xfrm>
          <a:off x="9763470" y="771248"/>
          <a:ext cx="2201951" cy="1614143"/>
        </p:xfrm>
        <a:graphic>
          <a:graphicData uri="http://schemas.openxmlformats.org/presentationml/2006/ole">
            <mc:AlternateContent xmlns:mc="http://schemas.openxmlformats.org/markup-compatibility/2006">
              <mc:Choice xmlns:v="urn:schemas-microsoft-com:vml" Requires="v">
                <p:oleObj spid="_x0000_s1039" name="Imagen de mapa de bits" r:id="rId4" imgW="0" imgH="0" progId="PBrush">
                  <p:embed/>
                </p:oleObj>
              </mc:Choice>
              <mc:Fallback>
                <p:oleObj name="Imagen de mapa de bits" r:id="rId4" imgW="0" imgH="0" progId="PBrush">
                  <p:embed/>
                  <p:pic>
                    <p:nvPicPr>
                      <p:cNvPr id="0" name="Obje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470" y="771248"/>
                        <a:ext cx="2201951" cy="16141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557" y="145773"/>
            <a:ext cx="8083826" cy="671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3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577008" y="119269"/>
            <a:ext cx="9133730" cy="808751"/>
          </a:xfrm>
        </p:spPr>
        <p:txBody>
          <a:bodyPr rtlCol="0"/>
          <a:lstStyle/>
          <a:p>
            <a:r>
              <a:rPr lang="es-CO" sz="3600" dirty="0" smtClean="0">
                <a:latin typeface="Lucida Handwriting" pitchFamily="66" charset="0"/>
              </a:rPr>
              <a:t>RESULTADOS </a:t>
            </a:r>
            <a:r>
              <a:rPr lang="es-CO" sz="3600" dirty="0">
                <a:latin typeface="Lucida Handwriting" pitchFamily="66" charset="0"/>
              </a:rPr>
              <a:t>PRUEBAS </a:t>
            </a:r>
            <a:r>
              <a:rPr lang="es-CO" sz="3600" dirty="0" smtClean="0">
                <a:latin typeface="Lucida Handwriting" pitchFamily="66" charset="0"/>
              </a:rPr>
              <a:t>EXTERNAS</a:t>
            </a:r>
            <a:endParaRPr lang="es-ES" dirty="0"/>
          </a:p>
        </p:txBody>
      </p:sp>
      <p:pic>
        <p:nvPicPr>
          <p:cNvPr id="7" name="6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38075" y="1011654"/>
            <a:ext cx="4538655" cy="5686646"/>
          </a:xfrm>
        </p:spPr>
      </p:pic>
      <p:pic>
        <p:nvPicPr>
          <p:cNvPr id="8" name="7 Marcador de contenido"/>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90548" y="911846"/>
            <a:ext cx="4448514" cy="5756901"/>
          </a:xfrm>
        </p:spPr>
      </p:pic>
    </p:spTree>
    <p:extLst>
      <p:ext uri="{BB962C8B-B14F-4D97-AF65-F5344CB8AC3E}">
        <p14:creationId xmlns:p14="http://schemas.microsoft.com/office/powerpoint/2010/main" val="1950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30018" y="180416"/>
            <a:ext cx="8674169" cy="646331"/>
          </a:xfrm>
          <a:prstGeom prst="rect">
            <a:avLst/>
          </a:prstGeom>
          <a:noFill/>
        </p:spPr>
        <p:txBody>
          <a:bodyPr wrap="none" rtlCol="0">
            <a:spAutoFit/>
          </a:bodyPr>
          <a:lstStyle/>
          <a:p>
            <a:r>
              <a:rPr lang="es-CO" sz="3600" dirty="0">
                <a:latin typeface="Lucida Handwriting" pitchFamily="66" charset="0"/>
              </a:rPr>
              <a:t>RESULTADOS PRUEBAS EXTERNAS</a:t>
            </a:r>
            <a:endParaRPr lang="es-CO" sz="3600"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56" y="826747"/>
            <a:ext cx="4527114" cy="5858618"/>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651" y="826748"/>
            <a:ext cx="4555124" cy="5894866"/>
          </a:xfrm>
          <a:prstGeom prst="rect">
            <a:avLst/>
          </a:prstGeom>
        </p:spPr>
      </p:pic>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609601" y="2941982"/>
            <a:ext cx="11065565" cy="2756452"/>
          </a:xfrm>
        </p:spPr>
        <p:txBody>
          <a:bodyPr>
            <a:normAutofit lnSpcReduction="10000"/>
          </a:bodyPr>
          <a:lstStyle/>
          <a:p>
            <a:r>
              <a:rPr lang="es-CO" sz="3600" dirty="0">
                <a:latin typeface="Calibri" panose="020F0502020204030204" pitchFamily="34" charset="0"/>
              </a:rPr>
              <a:t>Descriptor: La institución desarrolla su gestión académica articulando los contenidos de enseñanza, los procesos de formación y los desempeños docentes,  con las políticas institucionales y los referentes globales que permiten generar un servicio educativo de calidad. </a:t>
            </a:r>
            <a:endParaRPr lang="es-CO" sz="3600" dirty="0">
              <a:latin typeface="Calibri" panose="020F0502020204030204" pitchFamily="34" charset="0"/>
              <a:ea typeface="Calibri"/>
              <a:cs typeface="Times New Roman"/>
            </a:endParaRPr>
          </a:p>
          <a:p>
            <a:endParaRPr lang="es-CO" dirty="0"/>
          </a:p>
        </p:txBody>
      </p:sp>
      <p:pic>
        <p:nvPicPr>
          <p:cNvPr id="5" name="Picture 4" descr="Resultado de imagen para gestion academica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294" y="145774"/>
            <a:ext cx="6818258"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gestion academica 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211" y="1284741"/>
            <a:ext cx="3816424" cy="153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159026" y="1098454"/>
            <a:ext cx="11860696" cy="5421616"/>
          </a:xfrm>
        </p:spPr>
        <p:txBody>
          <a:bodyPr rtlCol="0">
            <a:noAutofit/>
          </a:bodyPr>
          <a:lstStyle/>
          <a:p>
            <a:pPr marL="45720" indent="0">
              <a:buNone/>
            </a:pPr>
            <a:r>
              <a:rPr lang="es-CO" sz="1600" dirty="0">
                <a:latin typeface="Calibri" panose="020F0502020204030204" pitchFamily="34" charset="0"/>
              </a:rPr>
              <a:t>Los logros institucionales alcanzados en la Gestión Académica en la vigencia  2017 son los siguientes</a:t>
            </a:r>
            <a:r>
              <a:rPr lang="es-CO" sz="1600" dirty="0" smtClean="0">
                <a:latin typeface="Calibri" panose="020F0502020204030204" pitchFamily="34" charset="0"/>
              </a:rPr>
              <a:t>:</a:t>
            </a:r>
            <a:r>
              <a:rPr lang="es-CO" sz="1600" dirty="0">
                <a:latin typeface="Calibri" panose="020F0502020204030204" pitchFamily="34" charset="0"/>
              </a:rPr>
              <a:t> </a:t>
            </a:r>
          </a:p>
          <a:p>
            <a:r>
              <a:rPr lang="es-CO" sz="1600" dirty="0">
                <a:latin typeface="Calibri" panose="020F0502020204030204" pitchFamily="34" charset="0"/>
              </a:rPr>
              <a:t>1. Se desarrolló capacitación docente (con apoyo pedagógico externo) para la construcción de mallas curriculares a través de la Secretaria de Educación Municipal.</a:t>
            </a:r>
          </a:p>
          <a:p>
            <a:r>
              <a:rPr lang="es-CO" sz="1600" dirty="0">
                <a:latin typeface="Calibri" panose="020F0502020204030204" pitchFamily="34" charset="0"/>
              </a:rPr>
              <a:t>2. Se  inició  un trabajo pedagógico de  actualización de  los planes de áreas, las mallas curriculares y las planeaciones   de clase con el acompañamiento de la Secretaria de Educación Municipal.		</a:t>
            </a:r>
          </a:p>
          <a:p>
            <a:r>
              <a:rPr lang="es-CO" sz="1600" dirty="0">
                <a:latin typeface="Calibri" panose="020F0502020204030204" pitchFamily="34" charset="0"/>
              </a:rPr>
              <a:t>3. Se lograron avances en la unificación de criterios para el uso de formatos de planeación de clases, según orientaciones internas y referentes de calidad educativa (</a:t>
            </a:r>
            <a:r>
              <a:rPr lang="es-CO" sz="1600" b="1" dirty="0">
                <a:latin typeface="Calibri" panose="020F0502020204030204" pitchFamily="34" charset="0"/>
              </a:rPr>
              <a:t>MEN).</a:t>
            </a:r>
          </a:p>
          <a:p>
            <a:r>
              <a:rPr lang="es-CO" sz="1600" dirty="0">
                <a:latin typeface="Calibri" panose="020F0502020204030204" pitchFamily="34" charset="0"/>
              </a:rPr>
              <a:t>5. Se logró incluir a la Institución en Jornada Única</a:t>
            </a:r>
            <a:r>
              <a:rPr lang="es-CO" sz="1600" b="1" dirty="0">
                <a:latin typeface="Calibri" panose="020F0502020204030204" pitchFamily="34" charset="0"/>
              </a:rPr>
              <a:t>. </a:t>
            </a:r>
            <a:endParaRPr lang="es-CO" sz="1600" dirty="0">
              <a:latin typeface="Calibri" panose="020F0502020204030204" pitchFamily="34" charset="0"/>
            </a:endParaRPr>
          </a:p>
          <a:p>
            <a:r>
              <a:rPr lang="es-CO" sz="1600" dirty="0">
                <a:latin typeface="Calibri" panose="020F0502020204030204" pitchFamily="34" charset="0"/>
              </a:rPr>
              <a:t>6. Se contó con el apoyo y acompañamiento del programa PTA Pioneros 2.0 en básica primaria, con presencia de un (1) tutor asignado por el MEN para la institución educativa. Se realizaron 2 simulacros preparatorios para prueba externa con acompañamiento de los docentes de la institución  (3°,5°,9° y 11°).</a:t>
            </a:r>
          </a:p>
          <a:p>
            <a:r>
              <a:rPr lang="es-CO" sz="1600" dirty="0" smtClean="0">
                <a:latin typeface="Calibri" panose="020F0502020204030204" pitchFamily="34" charset="0"/>
              </a:rPr>
              <a:t>7. </a:t>
            </a:r>
            <a:r>
              <a:rPr lang="es-CO" sz="1600" dirty="0">
                <a:latin typeface="Calibri" panose="020F0502020204030204" pitchFamily="34" charset="0"/>
              </a:rPr>
              <a:t>Se construyó colectivamente  y se firmó con el MEN, el acuerdo o compromiso de mejoramiento hacia la meta de excelencia educativa (</a:t>
            </a:r>
            <a:r>
              <a:rPr lang="es-CO" sz="1600" b="1" dirty="0">
                <a:latin typeface="Calibri" panose="020F0502020204030204" pitchFamily="34" charset="0"/>
              </a:rPr>
              <a:t>HME</a:t>
            </a:r>
            <a:r>
              <a:rPr lang="es-CO" sz="1600" dirty="0">
                <a:latin typeface="Calibri" panose="020F0502020204030204" pitchFamily="34" charset="0"/>
              </a:rPr>
              <a:t>).	</a:t>
            </a:r>
          </a:p>
        </p:txBody>
      </p:sp>
      <p:pic>
        <p:nvPicPr>
          <p:cNvPr id="5" name="Picture 4" descr="Resultado de imagen para gestion academica 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294" y="145774"/>
            <a:ext cx="681825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1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357809" y="1298714"/>
            <a:ext cx="11343861" cy="5234608"/>
          </a:xfrm>
        </p:spPr>
        <p:txBody>
          <a:bodyPr rtlCol="0">
            <a:normAutofit lnSpcReduction="10000"/>
          </a:bodyPr>
          <a:lstStyle/>
          <a:p>
            <a:r>
              <a:rPr lang="es-CO" dirty="0">
                <a:latin typeface="Calibri" panose="020F0502020204030204" pitchFamily="34" charset="0"/>
              </a:rPr>
              <a:t>8. Se aplicaron estrategias académicas de preparación a los educandos tales como:  prueba Aprendamos de 2 a 5 y simulacros internos y externos (grado undécimo).	</a:t>
            </a:r>
          </a:p>
          <a:p>
            <a:r>
              <a:rPr lang="es-CO" dirty="0">
                <a:latin typeface="Calibri" panose="020F0502020204030204" pitchFamily="34" charset="0"/>
              </a:rPr>
              <a:t>9. Se aplicaron talleres y actividades pedagógicas para el afianzamiento académico a estudiantes con dificultades. Esto a través de estrategias docentes.</a:t>
            </a:r>
            <a:endParaRPr lang="es-ES" dirty="0"/>
          </a:p>
          <a:p>
            <a:pPr algn="just">
              <a:spcAft>
                <a:spcPts val="0"/>
              </a:spcAft>
              <a:tabLst>
                <a:tab pos="7698105" algn="l"/>
              </a:tabLst>
            </a:pPr>
            <a:r>
              <a:rPr lang="es-CO" dirty="0" smtClean="0">
                <a:latin typeface="Calibri" panose="020F0502020204030204" pitchFamily="34" charset="0"/>
              </a:rPr>
              <a:t>10</a:t>
            </a:r>
            <a:r>
              <a:rPr lang="es-CO" dirty="0">
                <a:latin typeface="Calibri" panose="020F0502020204030204" pitchFamily="34" charset="0"/>
              </a:rPr>
              <a:t>. Se brindaron a través de los docentes algunos espacios de reunión y reflexión a los </a:t>
            </a:r>
            <a:r>
              <a:rPr lang="es-CO" b="1" dirty="0">
                <a:latin typeface="Calibri" panose="020F0502020204030204" pitchFamily="34" charset="0"/>
              </a:rPr>
              <a:t>PADRES DE FAMILIA</a:t>
            </a:r>
            <a:r>
              <a:rPr lang="es-CO" dirty="0">
                <a:latin typeface="Calibri" panose="020F0502020204030204" pitchFamily="34" charset="0"/>
              </a:rPr>
              <a:t>, para la motivación, el acompañamiento, la actitud positiva, la responsabilidad  y el empoderamiento en el proceso formativo de los niños, niñas, jóvenes y adolescentes en la institución.</a:t>
            </a:r>
          </a:p>
          <a:p>
            <a:pPr algn="just">
              <a:spcAft>
                <a:spcPts val="0"/>
              </a:spcAft>
              <a:tabLst>
                <a:tab pos="7698105" algn="l"/>
              </a:tabLst>
            </a:pPr>
            <a:endParaRPr lang="es-CO" dirty="0">
              <a:latin typeface="Calibri" panose="020F0502020204030204" pitchFamily="34" charset="0"/>
            </a:endParaRPr>
          </a:p>
          <a:p>
            <a:pPr algn="just">
              <a:spcAft>
                <a:spcPts val="0"/>
              </a:spcAft>
              <a:tabLst>
                <a:tab pos="7698105" algn="l"/>
              </a:tabLst>
            </a:pPr>
            <a:r>
              <a:rPr lang="es-CO" dirty="0">
                <a:latin typeface="Calibri" panose="020F0502020204030204" pitchFamily="34" charset="0"/>
              </a:rPr>
              <a:t>11. Se desarrollaron cuatro encuentros creativos, lúdicos y reflexivos con LA CORPORACIÓN REGIÓN, que generaron expectativas, motivación e interés  en los estudiantes seleccionados y docentes de apoyo,  para promover el desarrollo humano y social.</a:t>
            </a:r>
          </a:p>
          <a:p>
            <a:pPr algn="just">
              <a:spcAft>
                <a:spcPts val="0"/>
              </a:spcAft>
              <a:tabLst>
                <a:tab pos="7698105" algn="l"/>
              </a:tabLst>
            </a:pPr>
            <a:r>
              <a:rPr lang="es-CO" dirty="0">
                <a:latin typeface="Calibri" panose="020F0502020204030204" pitchFamily="34" charset="0"/>
              </a:rPr>
              <a:t>12. Se celebró internamente, en el mes de noviembre la </a:t>
            </a:r>
            <a:r>
              <a:rPr lang="es-CO" b="1" dirty="0">
                <a:latin typeface="Calibri" panose="020F0502020204030204" pitchFamily="34" charset="0"/>
              </a:rPr>
              <a:t>III  JORNADA  CULTURAL  INEPALISTA </a:t>
            </a:r>
            <a:r>
              <a:rPr lang="es-CO" dirty="0">
                <a:latin typeface="Calibri" panose="020F0502020204030204" pitchFamily="34" charset="0"/>
              </a:rPr>
              <a:t>2017, potenciando el talento a nivel: académico, artístico, recreativo y cultural. Revistas gimnásticas, cine-foros, olimpiadas de conocimiento, encuentros deportivos, muestras empresariales, muestras gastronómicas, proyectos, etc. Esto hace parte de la estrategia de permanencia institucional de nuestra población escolar.</a:t>
            </a:r>
          </a:p>
          <a:p>
            <a:pPr algn="just">
              <a:spcAft>
                <a:spcPts val="0"/>
              </a:spcAft>
              <a:tabLst>
                <a:tab pos="7698105" algn="l"/>
              </a:tabLst>
            </a:pPr>
            <a:endParaRPr lang="es-CO" dirty="0">
              <a:latin typeface="Calibri" panose="020F0502020204030204" pitchFamily="34" charset="0"/>
            </a:endParaRPr>
          </a:p>
          <a:p>
            <a:pPr algn="just">
              <a:spcAft>
                <a:spcPts val="0"/>
              </a:spcAft>
              <a:tabLst>
                <a:tab pos="7698105" algn="l"/>
              </a:tabLst>
            </a:pPr>
            <a:r>
              <a:rPr lang="es-CO" dirty="0">
                <a:latin typeface="Calibri" panose="020F0502020204030204" pitchFamily="34" charset="0"/>
              </a:rPr>
              <a:t>Estos son el resultado de un equipo de docentes y directivos docentes comprometidos con el mejoramiento institucional, los constantes seguimientos a los estudiantes y de los resultados académicos a los mismos</a:t>
            </a:r>
            <a:r>
              <a:rPr lang="es-CO" dirty="0">
                <a:latin typeface="Lucida Calligraphy" pitchFamily="66" charset="0"/>
              </a:rPr>
              <a:t>.</a:t>
            </a:r>
          </a:p>
          <a:p>
            <a:pPr rtl="0"/>
            <a:endParaRPr lang="es-ES" dirty="0"/>
          </a:p>
        </p:txBody>
      </p:sp>
      <p:pic>
        <p:nvPicPr>
          <p:cNvPr id="6" name="Picture 4" descr="Resultado de imagen para gestion academica 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294" y="145774"/>
            <a:ext cx="681825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2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20080" y="3713260"/>
            <a:ext cx="11334598" cy="2502010"/>
          </a:xfrm>
        </p:spPr>
        <p:txBody>
          <a:bodyPr>
            <a:normAutofit/>
          </a:bodyPr>
          <a:lstStyle/>
          <a:p>
            <a:r>
              <a:rPr lang="es-CO" sz="2800" b="1" dirty="0">
                <a:latin typeface="Calibri" panose="020F0502020204030204" pitchFamily="34" charset="0"/>
              </a:rPr>
              <a:t>Descriptor: El Rector ejerce su liderazgo para  activar los órganos del Gobierno Escolar en función de alcanzar las metas institucionales, basando su accionar en el horizonte institucional, apoyado en una cultura de participación y trabajo en equipo y valorando como lecciones de aprendizaje las buenas prácticas del talento humano con el que cuenta.</a:t>
            </a:r>
            <a:endParaRPr lang="es-CO" sz="2800" dirty="0"/>
          </a:p>
        </p:txBody>
      </p:sp>
      <p:pic>
        <p:nvPicPr>
          <p:cNvPr id="5" name="Picture 7"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9132" t="5288" r="16582" b="82331"/>
          <a:stretch/>
        </p:blipFill>
        <p:spPr bwMode="auto">
          <a:xfrm>
            <a:off x="2857871" y="154632"/>
            <a:ext cx="5646328" cy="849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sultado de imagen para GESTION DIRECTIVA DIBUJ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0850" y="1128430"/>
            <a:ext cx="2736304" cy="226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384314" y="1166191"/>
            <a:ext cx="11635408" cy="5499652"/>
          </a:xfrm>
        </p:spPr>
        <p:txBody>
          <a:bodyPr>
            <a:noAutofit/>
          </a:bodyPr>
          <a:lstStyle/>
          <a:p>
            <a:r>
              <a:rPr lang="es-CO" sz="1800" dirty="0">
                <a:latin typeface="Calibri" panose="020F0502020204030204" pitchFamily="34" charset="0"/>
              </a:rPr>
              <a:t>Los logros alcanzados en la Gestión Directiva en la vigencia  2017:</a:t>
            </a:r>
          </a:p>
          <a:p>
            <a:pPr marL="342900" lvl="0" indent="-342900">
              <a:buFont typeface="+mj-lt"/>
              <a:buAutoNum type="arabicPeriod"/>
            </a:pPr>
            <a:r>
              <a:rPr lang="es-CO" sz="1800" dirty="0">
                <a:latin typeface="Calibri" panose="020F0502020204030204" pitchFamily="34" charset="0"/>
              </a:rPr>
              <a:t>Se dio Cumplimiento al cronograma de reuniones establecido por el concejo directivo.</a:t>
            </a:r>
          </a:p>
          <a:p>
            <a:pPr marL="342900" lvl="0" indent="-342900">
              <a:buFont typeface="+mj-lt"/>
              <a:buAutoNum type="arabicPeriod"/>
            </a:pPr>
            <a:r>
              <a:rPr lang="es-CO" sz="1800" b="1" dirty="0">
                <a:latin typeface="Calibri" panose="020F0502020204030204" pitchFamily="34" charset="0"/>
              </a:rPr>
              <a:t>El CONSEJO DIRECTIVO </a:t>
            </a:r>
            <a:r>
              <a:rPr lang="es-CO" sz="1800" dirty="0">
                <a:latin typeface="Calibri" panose="020F0502020204030204" pitchFamily="34" charset="0"/>
              </a:rPr>
              <a:t>enfocó su trabajo atendiendo necesidades y problemáticas escolares, coherente con   el direccionamiento estratégico formulado en el </a:t>
            </a:r>
            <a:r>
              <a:rPr lang="es-CO" sz="1800" b="1" dirty="0">
                <a:latin typeface="Calibri" panose="020F0502020204030204" pitchFamily="34" charset="0"/>
              </a:rPr>
              <a:t>PEI.</a:t>
            </a:r>
          </a:p>
          <a:p>
            <a:pPr marL="342900" lvl="0" indent="-342900">
              <a:buFont typeface="+mj-lt"/>
              <a:buAutoNum type="arabicPeriod"/>
            </a:pPr>
            <a:r>
              <a:rPr lang="es-CO" sz="1800" dirty="0">
                <a:latin typeface="Calibri" panose="020F0502020204030204" pitchFamily="34" charset="0"/>
              </a:rPr>
              <a:t>Se adelantaron gestiones directivas para la consecución de ayudas, materiales y  recursos humanos, didácticos y pedagógicos  (</a:t>
            </a:r>
            <a:r>
              <a:rPr lang="es-CO" sz="1800" b="1" dirty="0">
                <a:latin typeface="Calibri" panose="020F0502020204030204" pitchFamily="34" charset="0"/>
              </a:rPr>
              <a:t>MEN-SED-SEM-INF Y ADOLESCENCIA-ICBF-CORPORACIONES</a:t>
            </a:r>
            <a:r>
              <a:rPr lang="es-CO" sz="1800" dirty="0">
                <a:latin typeface="Calibri" panose="020F0502020204030204" pitchFamily="34" charset="0"/>
              </a:rPr>
              <a:t>).</a:t>
            </a:r>
          </a:p>
          <a:p>
            <a:pPr marL="342900" lvl="0" indent="-342900">
              <a:buFont typeface="+mj-lt"/>
              <a:buAutoNum type="arabicPeriod"/>
            </a:pPr>
            <a:r>
              <a:rPr lang="es-CO" sz="1800" dirty="0">
                <a:latin typeface="Calibri" panose="020F0502020204030204" pitchFamily="34" charset="0"/>
              </a:rPr>
              <a:t>Apoyo a convivencias e integraciones del Equipo  docente para fortalecer la interacción social y el trabajo en EQUIPO.</a:t>
            </a:r>
          </a:p>
          <a:p>
            <a:pPr marL="342900" lvl="0" indent="-342900">
              <a:buFont typeface="+mj-lt"/>
              <a:buAutoNum type="arabicPeriod"/>
            </a:pPr>
            <a:r>
              <a:rPr lang="es-CO" sz="1800" dirty="0">
                <a:latin typeface="Calibri" panose="020F0502020204030204" pitchFamily="34" charset="0"/>
              </a:rPr>
              <a:t>Manejo correcto  y transparente de los recursos financieros de la institución, cumpliendo a cabalidad con los requerimientos de los órganos de control.</a:t>
            </a:r>
          </a:p>
          <a:p>
            <a:pPr marL="342900" lvl="0" indent="-342900">
              <a:buFont typeface="+mj-lt"/>
              <a:buAutoNum type="arabicPeriod"/>
            </a:pPr>
            <a:r>
              <a:rPr lang="es-CO" sz="1800" dirty="0">
                <a:latin typeface="Calibri" panose="020F0502020204030204" pitchFamily="34" charset="0"/>
              </a:rPr>
              <a:t>Se fortaleció el trabajo pedagógico en la básica primaria frente a </a:t>
            </a:r>
            <a:r>
              <a:rPr lang="es-CO" sz="1800" b="1" dirty="0">
                <a:latin typeface="Calibri" panose="020F0502020204030204" pitchFamily="34" charset="0"/>
              </a:rPr>
              <a:t>LA PLANEACIÓN DE CLASE, EVALUACIÓN  CON EL PTA</a:t>
            </a:r>
            <a:r>
              <a:rPr lang="es-CO" sz="1800" dirty="0">
                <a:latin typeface="Calibri" panose="020F0502020204030204" pitchFamily="34" charset="0"/>
              </a:rPr>
              <a:t>.</a:t>
            </a:r>
          </a:p>
          <a:p>
            <a:pPr marL="342900" lvl="0" indent="-342900">
              <a:buFont typeface="+mj-lt"/>
              <a:buAutoNum type="arabicPeriod"/>
            </a:pPr>
            <a:r>
              <a:rPr lang="es-CO" sz="1800" dirty="0">
                <a:latin typeface="Calibri" panose="020F0502020204030204" pitchFamily="34" charset="0"/>
              </a:rPr>
              <a:t>Se cumplió formalmente con Las </a:t>
            </a:r>
            <a:r>
              <a:rPr lang="es-CO" sz="1800" b="1" dirty="0">
                <a:latin typeface="Calibri" panose="020F0502020204030204" pitchFamily="34" charset="0"/>
              </a:rPr>
              <a:t>REUNIONES, PREINFORMES  </a:t>
            </a:r>
            <a:r>
              <a:rPr lang="es-CO" sz="1800" dirty="0">
                <a:latin typeface="Calibri" panose="020F0502020204030204" pitchFamily="34" charset="0"/>
              </a:rPr>
              <a:t>y la entrega de </a:t>
            </a:r>
            <a:r>
              <a:rPr lang="es-CO" sz="1800" b="1" dirty="0">
                <a:latin typeface="Calibri" panose="020F0502020204030204" pitchFamily="34" charset="0"/>
              </a:rPr>
              <a:t>BOLETINES </a:t>
            </a:r>
            <a:r>
              <a:rPr lang="es-CO" sz="1800" dirty="0">
                <a:latin typeface="Calibri" panose="020F0502020204030204" pitchFamily="34" charset="0"/>
              </a:rPr>
              <a:t>a padres de familia.</a:t>
            </a:r>
          </a:p>
          <a:p>
            <a:pPr marL="342900" lvl="0" indent="-342900">
              <a:buFont typeface="+mj-lt"/>
              <a:buAutoNum type="arabicPeriod"/>
            </a:pPr>
            <a:r>
              <a:rPr lang="es-CO" sz="1800" dirty="0">
                <a:latin typeface="Calibri" panose="020F0502020204030204" pitchFamily="34" charset="0"/>
              </a:rPr>
              <a:t>Se realizó satisfactoriamente el proceso de </a:t>
            </a:r>
            <a:r>
              <a:rPr lang="es-CO" sz="1800" b="1" dirty="0">
                <a:latin typeface="Calibri" panose="020F0502020204030204" pitchFamily="34" charset="0"/>
              </a:rPr>
              <a:t>ELECCIÓNES DEMOCRÁTICAS </a:t>
            </a:r>
            <a:r>
              <a:rPr lang="es-CO" sz="1800" dirty="0">
                <a:latin typeface="Calibri" panose="020F0502020204030204" pitchFamily="34" charset="0"/>
              </a:rPr>
              <a:t>para la conformación del </a:t>
            </a:r>
            <a:r>
              <a:rPr lang="es-CO" sz="1800" b="1" dirty="0">
                <a:latin typeface="Calibri" panose="020F0502020204030204" pitchFamily="34" charset="0"/>
              </a:rPr>
              <a:t>GOBIERNO ESCOLAR.</a:t>
            </a:r>
          </a:p>
          <a:p>
            <a:endParaRPr lang="es-CO" sz="1800" dirty="0"/>
          </a:p>
        </p:txBody>
      </p:sp>
      <p:pic>
        <p:nvPicPr>
          <p:cNvPr id="5" name="Picture 7"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19132" t="5288" r="16582" b="82331"/>
          <a:stretch/>
        </p:blipFill>
        <p:spPr bwMode="auto">
          <a:xfrm>
            <a:off x="2857871" y="154632"/>
            <a:ext cx="5646328" cy="84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848140" y="4216842"/>
            <a:ext cx="10535478" cy="2449002"/>
          </a:xfrm>
        </p:spPr>
        <p:txBody>
          <a:bodyPr/>
          <a:lstStyle/>
          <a:p>
            <a:r>
              <a:rPr lang="es-CO" sz="3200" b="1" dirty="0">
                <a:latin typeface="Calibri" panose="020F0502020204030204" pitchFamily="34" charset="0"/>
              </a:rPr>
              <a:t>Descriptor: La institución educativa genera espacios de participación democrática y se proyecta mediante sus planes,  programas y proyectos pertinentes, hacia la comunidad impactando con ello su calidad de vida</a:t>
            </a:r>
            <a:r>
              <a:rPr lang="es-CO" sz="3200" b="1" dirty="0">
                <a:latin typeface="Lucida Calligraphy" pitchFamily="66" charset="0"/>
              </a:rPr>
              <a:t>. </a:t>
            </a:r>
            <a:endParaRPr lang="es-CO" sz="3200" b="1" dirty="0">
              <a:solidFill>
                <a:schemeClr val="bg1"/>
              </a:solidFill>
              <a:latin typeface="Lucida Calligraphy" pitchFamily="66" charset="0"/>
              <a:ea typeface="Calibri"/>
              <a:cs typeface="Times New Roman"/>
            </a:endParaRPr>
          </a:p>
          <a:p>
            <a:endParaRPr lang="es-CO" dirty="0"/>
          </a:p>
        </p:txBody>
      </p:sp>
      <p:pic>
        <p:nvPicPr>
          <p:cNvPr id="5" name="Picture 2" descr="Resultado de imagen para gestion comunit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862" y="188640"/>
            <a:ext cx="6048672" cy="1282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gestion comunitaria"/>
          <p:cNvPicPr>
            <a:picLocks noChangeAspect="1" noChangeArrowheads="1"/>
          </p:cNvPicPr>
          <p:nvPr/>
        </p:nvPicPr>
        <p:blipFill rotWithShape="1">
          <a:blip r:embed="rId3">
            <a:extLst>
              <a:ext uri="{28A0092B-C50C-407E-A947-70E740481C1C}">
                <a14:useLocalDpi xmlns:a14="http://schemas.microsoft.com/office/drawing/2010/main" val="0"/>
              </a:ext>
            </a:extLst>
          </a:blip>
          <a:srcRect t="4302" b="4397"/>
          <a:stretch/>
        </p:blipFill>
        <p:spPr bwMode="auto">
          <a:xfrm>
            <a:off x="4298032" y="1900267"/>
            <a:ext cx="2845576" cy="194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69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516835" y="1590261"/>
            <a:ext cx="11198087" cy="4943061"/>
          </a:xfrm>
        </p:spPr>
        <p:txBody>
          <a:bodyPr>
            <a:normAutofit fontScale="92500"/>
          </a:bodyPr>
          <a:lstStyle/>
          <a:p>
            <a:r>
              <a:rPr lang="es-CO" dirty="0">
                <a:latin typeface="Calibri" panose="020F0502020204030204" pitchFamily="34" charset="0"/>
              </a:rPr>
              <a:t>Los logros institucionales alcanzados en la Gestión Comunitaria  en la vigencia  </a:t>
            </a:r>
            <a:r>
              <a:rPr lang="es-CO" dirty="0" smtClean="0">
                <a:latin typeface="Calibri" panose="020F0502020204030204" pitchFamily="34" charset="0"/>
              </a:rPr>
              <a:t>2017 </a:t>
            </a:r>
            <a:r>
              <a:rPr lang="es-CO" dirty="0">
                <a:latin typeface="Calibri" panose="020F0502020204030204" pitchFamily="34" charset="0"/>
              </a:rPr>
              <a:t>son los siguientes:</a:t>
            </a:r>
          </a:p>
          <a:p>
            <a:r>
              <a:rPr lang="es-CO" dirty="0">
                <a:latin typeface="Calibri" panose="020F0502020204030204" pitchFamily="34" charset="0"/>
              </a:rPr>
              <a:t> </a:t>
            </a:r>
          </a:p>
          <a:p>
            <a:pPr marL="342900" lvl="0" indent="-342900">
              <a:buFont typeface="+mj-lt"/>
              <a:buAutoNum type="arabicPeriod"/>
            </a:pPr>
            <a:r>
              <a:rPr lang="es-CO" dirty="0">
                <a:latin typeface="Calibri" panose="020F0502020204030204" pitchFamily="34" charset="0"/>
              </a:rPr>
              <a:t>Se dio atención en cobertura educativa a diferentes grupos poblacionales  zona rural  del corregimiento, sus veredas  y  fuera del municipio.</a:t>
            </a:r>
          </a:p>
          <a:p>
            <a:pPr marL="342900" lvl="0" indent="-342900">
              <a:buFont typeface="+mj-lt"/>
              <a:buAutoNum type="arabicPeriod"/>
            </a:pPr>
            <a:r>
              <a:rPr lang="es-CO" dirty="0">
                <a:latin typeface="Calibri" panose="020F0502020204030204" pitchFamily="34" charset="0"/>
              </a:rPr>
              <a:t>Se realizaron algunos ajustes al manual de convivencia con participación de estudiantes y padres de familia para garantizar deberes y derechos; así como también los protocolos y ruta de atención a situaciones comunes y difíciles que se presentan.</a:t>
            </a:r>
          </a:p>
          <a:p>
            <a:pPr marL="342900" lvl="0" indent="-342900">
              <a:buFont typeface="+mj-lt"/>
              <a:buAutoNum type="arabicPeriod"/>
            </a:pPr>
            <a:r>
              <a:rPr lang="es-CO" dirty="0">
                <a:latin typeface="Calibri" panose="020F0502020204030204" pitchFamily="34" charset="0"/>
              </a:rPr>
              <a:t>Se realizaron encuentros, charlas y talleres de prevención al consumo de sustancias Psico-activas en adolescentes, con apoyo de: </a:t>
            </a:r>
            <a:r>
              <a:rPr lang="es-CO" b="1" dirty="0">
                <a:latin typeface="Calibri" panose="020F0502020204030204" pitchFamily="34" charset="0"/>
              </a:rPr>
              <a:t> CARITAS </a:t>
            </a:r>
            <a:r>
              <a:rPr lang="es-CO" b="1" dirty="0" smtClean="0">
                <a:latin typeface="Calibri" panose="020F0502020204030204" pitchFamily="34" charset="0"/>
              </a:rPr>
              <a:t>ALEMANAS </a:t>
            </a:r>
            <a:r>
              <a:rPr lang="es-CO" b="1" dirty="0">
                <a:latin typeface="Calibri" panose="020F0502020204030204" pitchFamily="34" charset="0"/>
              </a:rPr>
              <a:t>, ANDA Y BIENESTAR </a:t>
            </a:r>
            <a:r>
              <a:rPr lang="es-CO" b="1" dirty="0" smtClean="0">
                <a:latin typeface="Calibri" panose="020F0502020204030204" pitchFamily="34" charset="0"/>
              </a:rPr>
              <a:t>FAMILIAR</a:t>
            </a:r>
            <a:r>
              <a:rPr lang="es-CO" b="1" dirty="0">
                <a:latin typeface="Calibri" panose="020F0502020204030204" pitchFamily="34" charset="0"/>
              </a:rPr>
              <a:t>.</a:t>
            </a:r>
          </a:p>
          <a:p>
            <a:pPr marL="342900" lvl="0" indent="-342900">
              <a:buFont typeface="+mj-lt"/>
              <a:buAutoNum type="arabicPeriod"/>
            </a:pPr>
            <a:r>
              <a:rPr lang="es-CO" dirty="0">
                <a:latin typeface="Calibri" panose="020F0502020204030204" pitchFamily="34" charset="0"/>
              </a:rPr>
              <a:t>Se logró atención a algunos casos difíciles y/o especiales en materia Psico-emocional, a través de la reacción oportuna de docentes,  la  intervención del Comité De Convivencia Escolar </a:t>
            </a:r>
          </a:p>
          <a:p>
            <a:pPr marL="342900" lvl="0" indent="-342900">
              <a:buFont typeface="+mj-lt"/>
              <a:buAutoNum type="arabicPeriod"/>
            </a:pPr>
            <a:r>
              <a:rPr lang="es-CO" dirty="0">
                <a:latin typeface="Calibri" panose="020F0502020204030204" pitchFamily="34" charset="0"/>
              </a:rPr>
              <a:t> Se conformó  el comité electoral  y se eligieron democráticamente  los estamentos del gobierno escolar conforme lo estipula la ley.</a:t>
            </a:r>
          </a:p>
          <a:p>
            <a:pPr marL="342900" lvl="0" indent="-342900">
              <a:buFont typeface="+mj-lt"/>
              <a:buAutoNum type="arabicPeriod"/>
            </a:pPr>
            <a:r>
              <a:rPr lang="es-CO" dirty="0">
                <a:latin typeface="Calibri" panose="020F0502020204030204" pitchFamily="34" charset="0"/>
              </a:rPr>
              <a:t>La gestión del personero estudiantil fue exitosa  y contó con el apoyo y respaldo de la comunidad escolar,  para  desarrollar acciones que buscan mejorar  la vida institucional.</a:t>
            </a:r>
          </a:p>
          <a:p>
            <a:pPr marL="342900" lvl="0" indent="-342900">
              <a:buFont typeface="+mj-lt"/>
              <a:buAutoNum type="arabicPeriod"/>
            </a:pPr>
            <a:r>
              <a:rPr lang="es-CO" dirty="0">
                <a:latin typeface="Calibri" panose="020F0502020204030204" pitchFamily="34" charset="0"/>
              </a:rPr>
              <a:t>Se llevo a cabo la celebración del festival del </a:t>
            </a:r>
            <a:r>
              <a:rPr lang="es-CO" dirty="0" smtClean="0">
                <a:latin typeface="Calibri" panose="020F0502020204030204" pitchFamily="34" charset="0"/>
              </a:rPr>
              <a:t>dulce, día de la Familia </a:t>
            </a:r>
            <a:r>
              <a:rPr lang="es-CO" dirty="0">
                <a:latin typeface="Calibri" panose="020F0502020204030204" pitchFamily="34" charset="0"/>
              </a:rPr>
              <a:t>con participación masiva de la comunidad.</a:t>
            </a:r>
          </a:p>
          <a:p>
            <a:pPr marL="342900" lvl="0" indent="-342900">
              <a:buFont typeface="+mj-lt"/>
              <a:buAutoNum type="arabicPeriod"/>
            </a:pPr>
            <a:r>
              <a:rPr lang="es-CO" dirty="0">
                <a:latin typeface="Calibri" panose="020F0502020204030204" pitchFamily="34" charset="0"/>
              </a:rPr>
              <a:t>Se logró  realizar el día del niño </a:t>
            </a:r>
            <a:r>
              <a:rPr lang="es-CO" dirty="0" smtClean="0">
                <a:latin typeface="Calibri" panose="020F0502020204030204" pitchFamily="34" charset="0"/>
              </a:rPr>
              <a:t>en </a:t>
            </a:r>
            <a:r>
              <a:rPr lang="es-CO" dirty="0">
                <a:latin typeface="Calibri" panose="020F0502020204030204" pitchFamily="34" charset="0"/>
              </a:rPr>
              <a:t>el mes de abril con el apoyo de los docentes, directivos y comunidad en general.</a:t>
            </a:r>
          </a:p>
          <a:p>
            <a:endParaRPr lang="es-CO" dirty="0"/>
          </a:p>
        </p:txBody>
      </p:sp>
      <p:pic>
        <p:nvPicPr>
          <p:cNvPr id="5" name="Picture 2" descr="Resultado de imagen para gestion comunit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862" y="188640"/>
            <a:ext cx="6048672" cy="128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6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2345635" y="397564"/>
            <a:ext cx="6877878" cy="755743"/>
          </a:xfrm>
        </p:spPr>
        <p:txBody>
          <a:bodyPr rtlCol="0"/>
          <a:lstStyle/>
          <a:p>
            <a:r>
              <a:rPr lang="es-CO" b="1" i="1" dirty="0" smtClean="0"/>
              <a:t>RENDICIÓN </a:t>
            </a:r>
            <a:r>
              <a:rPr lang="es-CO" b="1" i="1" dirty="0"/>
              <a:t>DE CUENTAS 2017</a:t>
            </a:r>
            <a:r>
              <a:rPr lang="es-ES" dirty="0" smtClean="0"/>
              <a:t> </a:t>
            </a:r>
            <a:endParaRPr lang="es-ES" dirty="0"/>
          </a:p>
        </p:txBody>
      </p:sp>
      <p:sp>
        <p:nvSpPr>
          <p:cNvPr id="14" name="Marcador de posición de contenido 13"/>
          <p:cNvSpPr>
            <a:spLocks noGrp="1"/>
          </p:cNvSpPr>
          <p:nvPr>
            <p:ph idx="1"/>
          </p:nvPr>
        </p:nvSpPr>
        <p:spPr>
          <a:xfrm>
            <a:off x="980661" y="1379883"/>
            <a:ext cx="9881550" cy="4152901"/>
          </a:xfrm>
        </p:spPr>
        <p:txBody>
          <a:bodyPr rtlCol="0"/>
          <a:lstStyle/>
          <a:p>
            <a:pPr marL="45720" indent="0">
              <a:buNone/>
            </a:pPr>
            <a:r>
              <a:rPr lang="es-CO" sz="2800" dirty="0"/>
              <a:t>«La rendición de cuentas es el proceso por el cual las administraciones públicas del orden Nacional y Territorial y los servidores públicos comunican, explican y argumentan sus acciones a la sociedad» (MEN, 2007).  La conforma el conjunto de acciones planificadas y su puesta en marcha por las instituciones del Estado con el objeto de informar a la sociedad acerca de las acciones y resultados producto de su gestión y permite recibir aportes de los ciudadanos para mejorar su desempeño.</a:t>
            </a:r>
          </a:p>
          <a:p>
            <a:pPr marL="45720" indent="0" rtl="0">
              <a:buNone/>
            </a:pPr>
            <a:endParaRPr lang="es-ES" dirty="0"/>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37321" y="1842053"/>
            <a:ext cx="11516139" cy="4850296"/>
          </a:xfrm>
        </p:spPr>
        <p:txBody>
          <a:bodyPr>
            <a:normAutofit fontScale="85000" lnSpcReduction="20000"/>
          </a:bodyPr>
          <a:lstStyle/>
          <a:p>
            <a:pPr marL="342900" indent="-342900">
              <a:buFont typeface="+mj-lt"/>
              <a:buAutoNum type="arabicPeriod" startAt="9"/>
            </a:pPr>
            <a:r>
              <a:rPr lang="es-CO" sz="2600" dirty="0">
                <a:latin typeface="Calibri" panose="020F0502020204030204" pitchFamily="34" charset="0"/>
                <a:cs typeface="Calibri" panose="020F0502020204030204" pitchFamily="34" charset="0"/>
              </a:rPr>
              <a:t>Uso de las instalaciones de la sala de sistemas con el kiosco vive digital y capacitaciones a la comunidad</a:t>
            </a:r>
          </a:p>
          <a:p>
            <a:pPr marL="342900" lvl="0" indent="-342900">
              <a:buFont typeface="+mj-lt"/>
              <a:buAutoNum type="arabicPeriod" startAt="9"/>
            </a:pPr>
            <a:r>
              <a:rPr lang="es-CO" sz="2600" dirty="0" smtClean="0">
                <a:latin typeface="Calibri" panose="020F0502020204030204" pitchFamily="34" charset="0"/>
                <a:cs typeface="Calibri" panose="020F0502020204030204" pitchFamily="34" charset="0"/>
              </a:rPr>
              <a:t>Se </a:t>
            </a:r>
            <a:r>
              <a:rPr lang="es-CO" sz="2600" dirty="0">
                <a:latin typeface="Calibri" panose="020F0502020204030204" pitchFamily="34" charset="0"/>
                <a:cs typeface="Calibri" panose="020F0502020204030204" pitchFamily="34" charset="0"/>
              </a:rPr>
              <a:t>han logrado generar espacios pedagógicos en reuniones  y visitas domiciliarias con padres para la entrega de informes, lo cual incide en el acompañamiento y mejoramiento académico y comportamental de los educandos en primaria, secundaria y media.</a:t>
            </a:r>
          </a:p>
          <a:p>
            <a:pPr marL="342900" indent="-342900">
              <a:buFont typeface="+mj-lt"/>
              <a:buAutoNum type="arabicPeriod" startAt="9"/>
            </a:pPr>
            <a:r>
              <a:rPr lang="es-CO" sz="2600" dirty="0">
                <a:latin typeface="Calibri" panose="020F0502020204030204" pitchFamily="34" charset="0"/>
                <a:cs typeface="Calibri" panose="020F0502020204030204" pitchFamily="34" charset="0"/>
              </a:rPr>
              <a:t> Se logró vincular  a los padres de Flia en la celebración  folclórica, deportiva, integración y cultura de la  </a:t>
            </a:r>
            <a:r>
              <a:rPr lang="es-CO" sz="2600" dirty="0" smtClean="0">
                <a:latin typeface="Calibri" panose="020F0502020204030204" pitchFamily="34" charset="0"/>
                <a:cs typeface="Calibri" panose="020F0502020204030204" pitchFamily="34" charset="0"/>
              </a:rPr>
              <a:t>III </a:t>
            </a:r>
            <a:r>
              <a:rPr lang="es-CO" sz="2600" b="1" dirty="0" smtClean="0">
                <a:latin typeface="Calibri" panose="020F0502020204030204" pitchFamily="34" charset="0"/>
                <a:cs typeface="Calibri" panose="020F0502020204030204" pitchFamily="34" charset="0"/>
              </a:rPr>
              <a:t>JORNADA </a:t>
            </a:r>
            <a:r>
              <a:rPr lang="es-CO" sz="2600" b="1" dirty="0">
                <a:latin typeface="Calibri" panose="020F0502020204030204" pitchFamily="34" charset="0"/>
                <a:cs typeface="Calibri" panose="020F0502020204030204" pitchFamily="34" charset="0"/>
              </a:rPr>
              <a:t>CULTURAL  INEPALISTAS  </a:t>
            </a:r>
            <a:r>
              <a:rPr lang="es-CO" sz="2600" dirty="0">
                <a:latin typeface="Calibri" panose="020F0502020204030204" pitchFamily="34" charset="0"/>
                <a:cs typeface="Calibri" panose="020F0502020204030204" pitchFamily="34" charset="0"/>
              </a:rPr>
              <a:t>en la institución.</a:t>
            </a:r>
          </a:p>
          <a:p>
            <a:pPr marL="342900" lvl="0" indent="-342900">
              <a:buFont typeface="+mj-lt"/>
              <a:buAutoNum type="arabicPeriod" startAt="9"/>
            </a:pPr>
            <a:r>
              <a:rPr lang="es-CO" sz="2600" dirty="0" smtClean="0">
                <a:latin typeface="Calibri" panose="020F0502020204030204" pitchFamily="34" charset="0"/>
                <a:cs typeface="Calibri" panose="020F0502020204030204" pitchFamily="34" charset="0"/>
              </a:rPr>
              <a:t>Se </a:t>
            </a:r>
            <a:r>
              <a:rPr lang="es-CO" sz="2600" dirty="0">
                <a:latin typeface="Calibri" panose="020F0502020204030204" pitchFamily="34" charset="0"/>
                <a:cs typeface="Calibri" panose="020F0502020204030204" pitchFamily="34" charset="0"/>
              </a:rPr>
              <a:t>celebró el día de la familia con el apoyo de la comunidad en general.</a:t>
            </a:r>
          </a:p>
          <a:p>
            <a:pPr marL="342900" lvl="0" indent="-342900">
              <a:buFont typeface="+mj-lt"/>
              <a:buAutoNum type="arabicPeriod" startAt="9"/>
            </a:pPr>
            <a:r>
              <a:rPr lang="es-CO" sz="2600" dirty="0" smtClean="0">
                <a:latin typeface="Calibri" panose="020F0502020204030204" pitchFamily="34" charset="0"/>
                <a:ea typeface="Calibri"/>
                <a:cs typeface="Calibri" panose="020F0502020204030204" pitchFamily="34" charset="0"/>
              </a:rPr>
              <a:t>Colaboración </a:t>
            </a:r>
            <a:r>
              <a:rPr lang="es-CO" sz="2600" dirty="0">
                <a:latin typeface="Calibri" panose="020F0502020204030204" pitchFamily="34" charset="0"/>
                <a:ea typeface="Calibri"/>
                <a:cs typeface="Calibri" panose="020F0502020204030204" pitchFamily="34" charset="0"/>
              </a:rPr>
              <a:t>de los padres en jornadas de trabajos: arreglo de cercas, techos y aseo en general.</a:t>
            </a:r>
          </a:p>
          <a:p>
            <a:pPr marL="342900" lvl="0" indent="-342900">
              <a:buFont typeface="+mj-lt"/>
              <a:buAutoNum type="arabicPeriod" startAt="9"/>
            </a:pPr>
            <a:r>
              <a:rPr lang="es-CO" sz="2600" dirty="0" smtClean="0">
                <a:latin typeface="Calibri" panose="020F0502020204030204" pitchFamily="34" charset="0"/>
                <a:ea typeface="Calibri"/>
                <a:cs typeface="Calibri" panose="020F0502020204030204" pitchFamily="34" charset="0"/>
              </a:rPr>
              <a:t>Interacción </a:t>
            </a:r>
            <a:r>
              <a:rPr lang="es-CO" sz="2600" dirty="0">
                <a:latin typeface="Calibri" panose="020F0502020204030204" pitchFamily="34" charset="0"/>
                <a:ea typeface="Calibri"/>
                <a:cs typeface="Calibri" panose="020F0502020204030204" pitchFamily="34" charset="0"/>
              </a:rPr>
              <a:t>con la comunidad a través del programa caritas Alemanas y ANDA </a:t>
            </a:r>
          </a:p>
          <a:p>
            <a:pPr marL="342900" lvl="0" indent="-342900">
              <a:buFont typeface="+mj-lt"/>
              <a:buAutoNum type="arabicPeriod" startAt="9"/>
            </a:pPr>
            <a:r>
              <a:rPr lang="es-CO" sz="2600" dirty="0" smtClean="0">
                <a:latin typeface="Calibri" panose="020F0502020204030204" pitchFamily="34" charset="0"/>
                <a:ea typeface="Calibri"/>
                <a:cs typeface="Calibri" panose="020F0502020204030204" pitchFamily="34" charset="0"/>
              </a:rPr>
              <a:t>La institución </a:t>
            </a:r>
            <a:r>
              <a:rPr lang="es-CO" sz="2600" dirty="0">
                <a:latin typeface="Calibri" panose="020F0502020204030204" pitchFamily="34" charset="0"/>
                <a:ea typeface="Calibri"/>
                <a:cs typeface="Calibri" panose="020F0502020204030204" pitchFamily="34" charset="0"/>
              </a:rPr>
              <a:t>cuenta con un alto y regulado nivel de utilización de recursos y espacios físicos de la misma en distintas actividades de carácter comunitaria, entre estas  esta la utilización de la sala de sistemas en horarios extendidos, el préstamo periódico de recursos y espacios físicos institucionales para eventos comunitarios. </a:t>
            </a:r>
          </a:p>
          <a:p>
            <a:pPr marL="342900" indent="-342900">
              <a:buFont typeface="+mj-lt"/>
              <a:buAutoNum type="arabicPeriod" startAt="9"/>
            </a:pPr>
            <a:endParaRPr lang="es-CO" dirty="0"/>
          </a:p>
        </p:txBody>
      </p:sp>
      <p:pic>
        <p:nvPicPr>
          <p:cNvPr id="5" name="Picture 2" descr="Resultado de imagen para gestion comunit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862" y="188640"/>
            <a:ext cx="6048672" cy="128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1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5731" y="3313044"/>
            <a:ext cx="10882685" cy="3167268"/>
          </a:xfrm>
        </p:spPr>
        <p:txBody>
          <a:bodyPr>
            <a:normAutofit/>
          </a:bodyPr>
          <a:lstStyle/>
          <a:p>
            <a:r>
              <a:rPr lang="es-CO" sz="3600" b="1" dirty="0">
                <a:latin typeface="Calibri" panose="020F0502020204030204" pitchFamily="34" charset="0"/>
              </a:rPr>
              <a:t>Descriptor: La institución apoya los procesos de gestión institucional,  a través de la inversión, manejo eficiente de los recursos, optimización de la cobertura de matrícula e implementación de un sistema de información actualizado y eficaz; demostrando transparencia, equidad y coherencia en dicho manejo</a:t>
            </a:r>
            <a:r>
              <a:rPr lang="es-CO" sz="3600" b="1" dirty="0" smtClean="0">
                <a:latin typeface="Calibri" panose="020F0502020204030204" pitchFamily="34" charset="0"/>
              </a:rPr>
              <a:t>.</a:t>
            </a:r>
            <a:endParaRPr lang="es-CO" dirty="0"/>
          </a:p>
        </p:txBody>
      </p:sp>
      <p:pic>
        <p:nvPicPr>
          <p:cNvPr id="5" name="Picture 2" descr="Resultado de imagen para gestion administrativa y financiera"/>
          <p:cNvPicPr>
            <a:picLocks noChangeAspect="1" noChangeArrowheads="1"/>
          </p:cNvPicPr>
          <p:nvPr/>
        </p:nvPicPr>
        <p:blipFill rotWithShape="1">
          <a:blip r:embed="rId2">
            <a:extLst>
              <a:ext uri="{28A0092B-C50C-407E-A947-70E740481C1C}">
                <a14:useLocalDpi xmlns:a14="http://schemas.microsoft.com/office/drawing/2010/main" val="0"/>
              </a:ext>
            </a:extLst>
          </a:blip>
          <a:srcRect l="6871" t="45694" r="13130" b="31426"/>
          <a:stretch/>
        </p:blipFill>
        <p:spPr bwMode="auto">
          <a:xfrm>
            <a:off x="2628121" y="188639"/>
            <a:ext cx="7315200" cy="1349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sultado de imagen para empresa financ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453" y="1689833"/>
            <a:ext cx="4824536" cy="171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73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flipH="1">
            <a:off x="609600" y="1868558"/>
            <a:ext cx="11343860" cy="4093428"/>
          </a:xfrm>
          <a:prstGeom prst="rect">
            <a:avLst/>
          </a:prstGeom>
          <a:noFill/>
        </p:spPr>
        <p:txBody>
          <a:bodyPr wrap="square" rtlCol="0">
            <a:spAutoFit/>
          </a:bodyPr>
          <a:lstStyle/>
          <a:p>
            <a:pPr lvl="0"/>
            <a:r>
              <a:rPr lang="es-CO" sz="2000" dirty="0">
                <a:latin typeface="Calibri" panose="020F0502020204030204" pitchFamily="34" charset="0"/>
              </a:rPr>
              <a:t>Los logros alcanzados en la </a:t>
            </a:r>
            <a:r>
              <a:rPr lang="es-CO" sz="2000" b="1" dirty="0">
                <a:latin typeface="Calibri" panose="020F0502020204030204" pitchFamily="34" charset="0"/>
              </a:rPr>
              <a:t>GESTIÓN ADMINISTRATIVA Y FINANCIERA </a:t>
            </a:r>
            <a:r>
              <a:rPr lang="es-CO" sz="2000" dirty="0">
                <a:latin typeface="Calibri" panose="020F0502020204030204" pitchFamily="34" charset="0"/>
              </a:rPr>
              <a:t>en la vigencia  2017:</a:t>
            </a:r>
          </a:p>
          <a:p>
            <a:pPr lvl="0"/>
            <a:endParaRPr lang="es-CO" sz="2000" dirty="0">
              <a:latin typeface="Calibri" panose="020F0502020204030204" pitchFamily="34" charset="0"/>
            </a:endParaRPr>
          </a:p>
          <a:p>
            <a:pPr marL="342900" lvl="0" indent="-342900">
              <a:buFont typeface="+mj-lt"/>
              <a:buAutoNum type="arabicPeriod"/>
            </a:pPr>
            <a:r>
              <a:rPr lang="es-ES" sz="2000" dirty="0">
                <a:latin typeface="Calibri" panose="020F0502020204030204" pitchFamily="34" charset="0"/>
              </a:rPr>
              <a:t>Se logró Gestionar el nombramiento de  Cinco (5) docentes para la institución.</a:t>
            </a:r>
            <a:endParaRPr lang="es-CO" sz="2000" dirty="0">
              <a:latin typeface="Calibri" panose="020F0502020204030204" pitchFamily="34" charset="0"/>
            </a:endParaRPr>
          </a:p>
          <a:p>
            <a:pPr marL="342900" lvl="0" indent="-342900">
              <a:buFont typeface="+mj-lt"/>
              <a:buAutoNum type="arabicPeriod"/>
            </a:pPr>
            <a:r>
              <a:rPr lang="es-ES" sz="2000" dirty="0">
                <a:latin typeface="Calibri" panose="020F0502020204030204" pitchFamily="34" charset="0"/>
              </a:rPr>
              <a:t>Se logró disminuir  la deserción estudiantil para lograr aumentar los recursos de gratuidad  y mejorar las necesidades de la institución.</a:t>
            </a:r>
          </a:p>
          <a:p>
            <a:pPr marL="342900" lvl="0" indent="-342900">
              <a:buFont typeface="+mj-lt"/>
              <a:buAutoNum type="arabicPeriod"/>
            </a:pPr>
            <a:r>
              <a:rPr lang="es-CO" sz="2000" dirty="0">
                <a:latin typeface="Calibri" panose="020F0502020204030204" pitchFamily="34" charset="0"/>
              </a:rPr>
              <a:t>Se ha brindado apoyo en  asesoría pedagógica externa para la formación y cualificación del equipo docente. (capacitación) </a:t>
            </a:r>
          </a:p>
          <a:p>
            <a:pPr marL="342900" lvl="0" indent="-342900">
              <a:buFont typeface="+mj-lt"/>
              <a:buAutoNum type="arabicPeriod"/>
            </a:pPr>
            <a:r>
              <a:rPr lang="es-CO" sz="2000" dirty="0">
                <a:latin typeface="Calibri" panose="020F0502020204030204" pitchFamily="34" charset="0"/>
              </a:rPr>
              <a:t>Se logró  consolidar exitosamente el proceso de sistematización de información estudiantil  para  la entrega oportuna de informes  académicos, certificaciones de estudio y observadores a los padres de familia.</a:t>
            </a:r>
          </a:p>
          <a:p>
            <a:pPr marL="342900" lvl="0" indent="-342900">
              <a:buFont typeface="+mj-lt"/>
              <a:buAutoNum type="arabicPeriod"/>
            </a:pPr>
            <a:r>
              <a:rPr lang="es-CO" sz="2000" dirty="0">
                <a:latin typeface="Calibri" panose="020F0502020204030204" pitchFamily="34" charset="0"/>
              </a:rPr>
              <a:t>Se lograron resultados excelentes en la auditoría anual externa que  realiza  el </a:t>
            </a:r>
            <a:r>
              <a:rPr lang="es-CO" sz="2000" b="1" dirty="0">
                <a:latin typeface="Calibri" panose="020F0502020204030204" pitchFamily="34" charset="0"/>
              </a:rPr>
              <a:t>MEN</a:t>
            </a:r>
            <a:r>
              <a:rPr lang="es-CO" sz="2000" dirty="0">
                <a:latin typeface="Calibri" panose="020F0502020204030204" pitchFamily="34" charset="0"/>
              </a:rPr>
              <a:t> y la </a:t>
            </a:r>
            <a:r>
              <a:rPr lang="es-CO" sz="2000" b="1" dirty="0">
                <a:latin typeface="Calibri" panose="020F0502020204030204" pitchFamily="34" charset="0"/>
              </a:rPr>
              <a:t>SED </a:t>
            </a:r>
            <a:r>
              <a:rPr lang="es-CO" sz="2000" dirty="0">
                <a:latin typeface="Calibri" panose="020F0502020204030204" pitchFamily="34" charset="0"/>
              </a:rPr>
              <a:t>a la institución, mostrando impecable organización y depuración de la documentación física y de las bases de datos oficiales. </a:t>
            </a:r>
            <a:r>
              <a:rPr lang="es-CO" sz="2000" b="1" dirty="0">
                <a:latin typeface="Calibri" panose="020F0502020204030204" pitchFamily="34" charset="0"/>
              </a:rPr>
              <a:t>(SINEB – SIMAT –SISBEN</a:t>
            </a:r>
            <a:r>
              <a:rPr lang="es-CO" sz="2000" dirty="0">
                <a:latin typeface="Calibri" panose="020F0502020204030204" pitchFamily="34" charset="0"/>
              </a:rPr>
              <a:t>, otras)</a:t>
            </a:r>
            <a:endParaRPr lang="es-CO" sz="2000" dirty="0"/>
          </a:p>
        </p:txBody>
      </p:sp>
      <p:pic>
        <p:nvPicPr>
          <p:cNvPr id="7" name="Picture 2" descr="Resultado de imagen para gestion administrativa y financiera"/>
          <p:cNvPicPr>
            <a:picLocks noChangeAspect="1" noChangeArrowheads="1"/>
          </p:cNvPicPr>
          <p:nvPr/>
        </p:nvPicPr>
        <p:blipFill rotWithShape="1">
          <a:blip r:embed="rId2">
            <a:extLst>
              <a:ext uri="{28A0092B-C50C-407E-A947-70E740481C1C}">
                <a14:useLocalDpi xmlns:a14="http://schemas.microsoft.com/office/drawing/2010/main" val="0"/>
              </a:ext>
            </a:extLst>
          </a:blip>
          <a:srcRect l="6871" t="45694" r="13130" b="31426"/>
          <a:stretch/>
        </p:blipFill>
        <p:spPr bwMode="auto">
          <a:xfrm>
            <a:off x="2628121" y="188639"/>
            <a:ext cx="7315200" cy="134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gestion administrativa y financiera"/>
          <p:cNvPicPr>
            <a:picLocks noChangeAspect="1" noChangeArrowheads="1"/>
          </p:cNvPicPr>
          <p:nvPr/>
        </p:nvPicPr>
        <p:blipFill rotWithShape="1">
          <a:blip r:embed="rId2">
            <a:extLst>
              <a:ext uri="{28A0092B-C50C-407E-A947-70E740481C1C}">
                <a14:useLocalDpi xmlns:a14="http://schemas.microsoft.com/office/drawing/2010/main" val="0"/>
              </a:ext>
            </a:extLst>
          </a:blip>
          <a:srcRect l="6871" t="45694" r="13130" b="31426"/>
          <a:stretch/>
        </p:blipFill>
        <p:spPr bwMode="auto">
          <a:xfrm>
            <a:off x="2628121" y="188639"/>
            <a:ext cx="7315200" cy="1349829"/>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10816" y="2292626"/>
            <a:ext cx="11516141" cy="3970318"/>
          </a:xfrm>
          <a:prstGeom prst="rect">
            <a:avLst/>
          </a:prstGeom>
          <a:noFill/>
        </p:spPr>
        <p:txBody>
          <a:bodyPr wrap="square" rtlCol="0">
            <a:spAutoFit/>
          </a:bodyPr>
          <a:lstStyle/>
          <a:p>
            <a:pPr marL="342900" lvl="0" indent="-342900">
              <a:buFont typeface="+mj-lt"/>
              <a:buAutoNum type="arabicPeriod" startAt="6"/>
            </a:pPr>
            <a:r>
              <a:rPr lang="es-CO" dirty="0" smtClean="0">
                <a:latin typeface="Calibri" panose="020F0502020204030204" pitchFamily="34" charset="0"/>
              </a:rPr>
              <a:t>La </a:t>
            </a:r>
            <a:r>
              <a:rPr lang="es-CO" dirty="0">
                <a:latin typeface="Calibri" panose="020F0502020204030204" pitchFamily="34" charset="0"/>
              </a:rPr>
              <a:t>institución gestionó recursos para el desarrollo de la jornada cultural y Celebración del día de la familia,  Esto como estrategia de apoyo a la permanencia estudiantil y estímulo a Padres de Familia.</a:t>
            </a:r>
          </a:p>
          <a:p>
            <a:pPr marL="342900" lvl="0" indent="-342900">
              <a:buFont typeface="+mj-lt"/>
              <a:buAutoNum type="arabicPeriod" startAt="6"/>
            </a:pPr>
            <a:r>
              <a:rPr lang="es-CO" dirty="0">
                <a:latin typeface="Calibri" panose="020F0502020204030204" pitchFamily="34" charset="0"/>
              </a:rPr>
              <a:t>La institución gestionó estímulos para los estudiantes ganadores del campeonato de micro futbol inter curso 2017.</a:t>
            </a:r>
          </a:p>
          <a:p>
            <a:pPr marL="342900" lvl="0" indent="-342900">
              <a:buFont typeface="+mj-lt"/>
              <a:buAutoNum type="arabicPeriod" startAt="6"/>
            </a:pPr>
            <a:r>
              <a:rPr lang="es-CO" dirty="0">
                <a:latin typeface="Calibri" panose="020F0502020204030204" pitchFamily="34" charset="0"/>
              </a:rPr>
              <a:t>Se logró aprovechar   jornadas  de capacitación y formación del talento humano docente  a través de la SEM, Programa Pioneros PTA. </a:t>
            </a:r>
          </a:p>
          <a:p>
            <a:pPr marL="342900" lvl="0" indent="-342900">
              <a:buFont typeface="+mj-lt"/>
              <a:buAutoNum type="arabicPeriod" startAt="6"/>
            </a:pPr>
            <a:r>
              <a:rPr lang="es-CO" dirty="0">
                <a:latin typeface="Calibri" panose="020F0502020204030204" pitchFamily="34" charset="0"/>
              </a:rPr>
              <a:t>La institución cumplió  con todos los requerimientos legales  del  sistema de manejo y registros contables, lo cual  le permitió  la toma oportuna de las decisiones financieras para la inversión de los recursos del fondo de servicios educativos.</a:t>
            </a:r>
          </a:p>
          <a:p>
            <a:pPr marL="342900" lvl="0" indent="-342900">
              <a:buFont typeface="+mj-lt"/>
              <a:buAutoNum type="arabicPeriod" startAt="6"/>
            </a:pPr>
            <a:r>
              <a:rPr lang="es-CO" dirty="0">
                <a:latin typeface="Calibri" panose="020F0502020204030204" pitchFamily="34" charset="0"/>
              </a:rPr>
              <a:t>Se le presentaron los informes contables en las fechas correspondientes a la Contraloría Dptal, </a:t>
            </a:r>
            <a:r>
              <a:rPr lang="es-CO" b="1" dirty="0">
                <a:latin typeface="Calibri" panose="020F0502020204030204" pitchFamily="34" charset="0"/>
              </a:rPr>
              <a:t>SED, SEM, DIAN y SIFE (Plataforma MEN). </a:t>
            </a:r>
            <a:r>
              <a:rPr lang="es-CO" dirty="0">
                <a:latin typeface="Calibri" panose="020F0502020204030204" pitchFamily="34" charset="0"/>
              </a:rPr>
              <a:t>Esto evidenció la legalidad y transparencia en el manejo de los recursos económicos de la institución con: informes trimestrales, informes anuales, informes de ingresos, informes de ejecución de gastos, estados financieros (balances de ingresos y egresos), información exógena.</a:t>
            </a:r>
          </a:p>
          <a:p>
            <a:pPr marL="342900" lvl="0" indent="-342900">
              <a:buFont typeface="+mj-lt"/>
              <a:buAutoNum type="arabicPeriod" startAt="6"/>
            </a:pPr>
            <a:r>
              <a:rPr lang="es-CO" dirty="0">
                <a:latin typeface="Calibri" panose="020F0502020204030204" pitchFamily="34" charset="0"/>
              </a:rPr>
              <a:t> El consejo directivo de la institución conoció, aprobó, autorizó y controló el manejo financiero y contable de la institución en la vigencia 2017.</a:t>
            </a:r>
            <a:endParaRPr lang="es-CO" dirty="0">
              <a:latin typeface="Calibri" panose="020F0502020204030204" pitchFamily="34" charset="0"/>
              <a:ea typeface="Calibri"/>
              <a:cs typeface="Calibri"/>
            </a:endParaRPr>
          </a:p>
        </p:txBody>
      </p:sp>
    </p:spTree>
    <p:extLst>
      <p:ext uri="{BB962C8B-B14F-4D97-AF65-F5344CB8AC3E}">
        <p14:creationId xmlns:p14="http://schemas.microsoft.com/office/powerpoint/2010/main" val="22321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1496" y="868632"/>
            <a:ext cx="6058552" cy="3507549"/>
          </a:xfrm>
        </p:spPr>
        <p:txBody>
          <a:bodyPr/>
          <a:lstStyle/>
          <a:p>
            <a:r>
              <a:rPr lang="es-CO" dirty="0">
                <a:solidFill>
                  <a:srgbClr val="FF0000"/>
                </a:solidFill>
                <a:effectLst>
                  <a:outerShdw blurRad="38100" dist="38100" dir="2700000" algn="tl">
                    <a:srgbClr val="000000">
                      <a:alpha val="43137"/>
                    </a:srgbClr>
                  </a:outerShdw>
                </a:effectLst>
                <a:latin typeface="Lucida Calligraphy" pitchFamily="66" charset="0"/>
              </a:rPr>
              <a:t>INFORME CONTABLE</a:t>
            </a:r>
            <a:endParaRPr lang="es-CO" dirty="0"/>
          </a:p>
        </p:txBody>
      </p:sp>
    </p:spTree>
    <p:extLst>
      <p:ext uri="{BB962C8B-B14F-4D97-AF65-F5344CB8AC3E}">
        <p14:creationId xmlns:p14="http://schemas.microsoft.com/office/powerpoint/2010/main" val="411981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12115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76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0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1211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1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1211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9" y="702359"/>
            <a:ext cx="11369186" cy="527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8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1479" y="264439"/>
            <a:ext cx="9488557" cy="1233424"/>
          </a:xfrm>
        </p:spPr>
        <p:txBody>
          <a:bodyPr rtlCol="0">
            <a:normAutofit/>
          </a:bodyPr>
          <a:lstStyle/>
          <a:p>
            <a:r>
              <a:rPr lang="es-CO" sz="3600" dirty="0" smtClean="0">
                <a:latin typeface="Lucida Handwriting" pitchFamily="66" charset="0"/>
              </a:rPr>
              <a:t>REFERENTES </a:t>
            </a:r>
            <a:r>
              <a:rPr lang="es-CO" sz="3600" dirty="0">
                <a:latin typeface="Lucida Handwriting" pitchFamily="66" charset="0"/>
              </a:rPr>
              <a:t>PARA LA RENDICIÓN DE </a:t>
            </a:r>
            <a:r>
              <a:rPr lang="es-CO" sz="3600" dirty="0" smtClean="0">
                <a:latin typeface="Lucida Handwriting" pitchFamily="66" charset="0"/>
              </a:rPr>
              <a:t>CUENTAS</a:t>
            </a:r>
            <a:endParaRPr lang="es-ES" dirty="0"/>
          </a:p>
        </p:txBody>
      </p:sp>
      <p:sp>
        <p:nvSpPr>
          <p:cNvPr id="3" name="2 Marcador de contenido"/>
          <p:cNvSpPr>
            <a:spLocks noGrp="1"/>
          </p:cNvSpPr>
          <p:nvPr>
            <p:ph idx="1"/>
          </p:nvPr>
        </p:nvSpPr>
        <p:spPr>
          <a:xfrm>
            <a:off x="1382798" y="1817206"/>
            <a:ext cx="9134856" cy="3404152"/>
          </a:xfrm>
        </p:spPr>
        <p:txBody>
          <a:bodyPr/>
          <a:lstStyle/>
          <a:p>
            <a:pPr>
              <a:buFont typeface="Wingdings" pitchFamily="2" charset="2"/>
              <a:buChar char="ü"/>
            </a:pPr>
            <a:r>
              <a:rPr lang="es-CO" b="1" dirty="0"/>
              <a:t>PRINCIPIOS CONSTITUCIONALES</a:t>
            </a:r>
            <a:r>
              <a:rPr lang="es-CO" dirty="0"/>
              <a:t>: </a:t>
            </a:r>
            <a:r>
              <a:rPr lang="es-ES_tradnl" dirty="0"/>
              <a:t>Excelencia Académica,</a:t>
            </a:r>
            <a:r>
              <a:rPr lang="es-SV" dirty="0"/>
              <a:t> Trabajo en equipo,</a:t>
            </a:r>
            <a:r>
              <a:rPr lang="en-US" dirty="0"/>
              <a:t> Pertenencia,  Conciencia ecológica,  Liderazgo  y </a:t>
            </a:r>
            <a:r>
              <a:rPr lang="en-US" dirty="0" smtClean="0"/>
              <a:t>Justicia:</a:t>
            </a:r>
            <a:endParaRPr lang="es-CO" dirty="0"/>
          </a:p>
          <a:p>
            <a:pPr>
              <a:buFont typeface="Wingdings" pitchFamily="2" charset="2"/>
              <a:buChar char="ü"/>
            </a:pPr>
            <a:r>
              <a:rPr lang="es-CO" b="1" dirty="0"/>
              <a:t>DOCUMENTOS DE POLÍTICA</a:t>
            </a:r>
            <a:r>
              <a:rPr lang="es-CO" dirty="0"/>
              <a:t>: Plan Nacional de Desarrollo, Plan de Desarrollo Territorial, Plan Educativo Institucional, Plan de Mejoramiento Institucional. </a:t>
            </a:r>
          </a:p>
          <a:p>
            <a:pPr>
              <a:buFont typeface="Wingdings" pitchFamily="2" charset="2"/>
              <a:buChar char="ü"/>
            </a:pPr>
            <a:r>
              <a:rPr lang="es-CO" b="1" dirty="0"/>
              <a:t>MARCO LEGAL</a:t>
            </a:r>
            <a:r>
              <a:rPr lang="es-CO" dirty="0"/>
              <a:t>: Constitución Política, Ley 115 de 1,994, Ley 715 de 2001, le Ley 489 de 1,998 y la Ley 1474 de 2011, Decreto 4791 de 2008, Decreto 1860 de 1,994, Directiva Ministerial N° 22 del 21 de julio de </a:t>
            </a:r>
            <a:r>
              <a:rPr lang="es-CO" dirty="0" smtClean="0"/>
              <a:t>2010</a:t>
            </a:r>
            <a:r>
              <a:rPr lang="es-CO" dirty="0" smtClean="0">
                <a:latin typeface="Lucida Handwriting" pitchFamily="66" charset="0"/>
              </a:rPr>
              <a:t>.</a:t>
            </a:r>
            <a:endParaRPr lang="es-CO" dirty="0">
              <a:latin typeface="Lucida Handwriting" pitchFamily="66" charset="0"/>
            </a:endParaRPr>
          </a:p>
          <a:p>
            <a:endParaRPr lang="es-CO" dirty="0"/>
          </a:p>
        </p:txBody>
      </p:sp>
    </p:spTree>
    <p:extLst>
      <p:ext uri="{BB962C8B-B14F-4D97-AF65-F5344CB8AC3E}">
        <p14:creationId xmlns:p14="http://schemas.microsoft.com/office/powerpoint/2010/main" val="31546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solidFill>
                  <a:schemeClr val="accent2"/>
                </a:solidFill>
              </a:rPr>
              <a:t>PLAN DE MEJORAMIENTO INSTITUCIONAL</a:t>
            </a:r>
            <a:endParaRPr lang="es-CO" dirty="0"/>
          </a:p>
        </p:txBody>
      </p:sp>
    </p:spTree>
    <p:extLst>
      <p:ext uri="{BB962C8B-B14F-4D97-AF65-F5344CB8AC3E}">
        <p14:creationId xmlns:p14="http://schemas.microsoft.com/office/powerpoint/2010/main" val="239234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541711" y="133873"/>
            <a:ext cx="4479599" cy="504056"/>
          </a:xfrm>
        </p:spPr>
        <p:txBody>
          <a:bodyPr>
            <a:noAutofit/>
          </a:bodyPr>
          <a:lstStyle/>
          <a:p>
            <a:pPr lvl="0" fontAlgn="base">
              <a:spcAft>
                <a:spcPct val="0"/>
              </a:spcAft>
            </a:pPr>
            <a:r>
              <a:rPr lang="es-ES" sz="2400" b="1" dirty="0" smtClean="0">
                <a:solidFill>
                  <a:srgbClr val="FF0000"/>
                </a:solidFill>
                <a:latin typeface="Lucida Calligraphy" pitchFamily="66" charset="0"/>
                <a:ea typeface="Times New Roman" pitchFamily="18" charset="0"/>
                <a:cs typeface="Arial" pitchFamily="34" charset="0"/>
              </a:rPr>
              <a:t>GESTIÓN DIRECTIVA</a:t>
            </a:r>
            <a:endParaRPr lang="es-CO" sz="2400" dirty="0">
              <a:latin typeface="Lucida Calligraphy" pitchFamily="66" charset="0"/>
            </a:endParaRPr>
          </a:p>
        </p:txBody>
      </p:sp>
      <p:graphicFrame>
        <p:nvGraphicFramePr>
          <p:cNvPr id="6" name="Tabla 2"/>
          <p:cNvGraphicFramePr>
            <a:graphicFrameLocks noGrp="1"/>
          </p:cNvGraphicFramePr>
          <p:nvPr>
            <p:extLst>
              <p:ext uri="{D42A27DB-BD31-4B8C-83A1-F6EECF244321}">
                <p14:modId xmlns:p14="http://schemas.microsoft.com/office/powerpoint/2010/main" val="459024851"/>
              </p:ext>
            </p:extLst>
          </p:nvPr>
        </p:nvGraphicFramePr>
        <p:xfrm>
          <a:off x="893374" y="741456"/>
          <a:ext cx="10437235" cy="5984022"/>
        </p:xfrm>
        <a:graphic>
          <a:graphicData uri="http://schemas.openxmlformats.org/drawingml/2006/table">
            <a:tbl>
              <a:tblPr firstRow="1" firstCol="1" bandRow="1">
                <a:tableStyleId>{5C22544A-7EE6-4342-B048-85BDC9FD1C3A}</a:tableStyleId>
              </a:tblPr>
              <a:tblGrid>
                <a:gridCol w="1740561">
                  <a:extLst>
                    <a:ext uri="{9D8B030D-6E8A-4147-A177-3AD203B41FA5}">
                      <a16:colId xmlns="" xmlns:a16="http://schemas.microsoft.com/office/drawing/2014/main" val="1159786701"/>
                    </a:ext>
                  </a:extLst>
                </a:gridCol>
                <a:gridCol w="1740561">
                  <a:extLst>
                    <a:ext uri="{9D8B030D-6E8A-4147-A177-3AD203B41FA5}">
                      <a16:colId xmlns="" xmlns:a16="http://schemas.microsoft.com/office/drawing/2014/main" val="71204775"/>
                    </a:ext>
                  </a:extLst>
                </a:gridCol>
                <a:gridCol w="1544819">
                  <a:extLst>
                    <a:ext uri="{9D8B030D-6E8A-4147-A177-3AD203B41FA5}">
                      <a16:colId xmlns="" xmlns:a16="http://schemas.microsoft.com/office/drawing/2014/main" val="2131654504"/>
                    </a:ext>
                  </a:extLst>
                </a:gridCol>
                <a:gridCol w="1544819">
                  <a:extLst>
                    <a:ext uri="{9D8B030D-6E8A-4147-A177-3AD203B41FA5}">
                      <a16:colId xmlns="" xmlns:a16="http://schemas.microsoft.com/office/drawing/2014/main" val="606988095"/>
                    </a:ext>
                  </a:extLst>
                </a:gridCol>
                <a:gridCol w="1156055">
                  <a:extLst>
                    <a:ext uri="{9D8B030D-6E8A-4147-A177-3AD203B41FA5}">
                      <a16:colId xmlns="" xmlns:a16="http://schemas.microsoft.com/office/drawing/2014/main" val="1805799592"/>
                    </a:ext>
                  </a:extLst>
                </a:gridCol>
                <a:gridCol w="777522">
                  <a:extLst>
                    <a:ext uri="{9D8B030D-6E8A-4147-A177-3AD203B41FA5}">
                      <a16:colId xmlns="" xmlns:a16="http://schemas.microsoft.com/office/drawing/2014/main" val="144557761"/>
                    </a:ext>
                  </a:extLst>
                </a:gridCol>
                <a:gridCol w="966449">
                  <a:extLst>
                    <a:ext uri="{9D8B030D-6E8A-4147-A177-3AD203B41FA5}">
                      <a16:colId xmlns="" xmlns:a16="http://schemas.microsoft.com/office/drawing/2014/main" val="1216751812"/>
                    </a:ext>
                  </a:extLst>
                </a:gridCol>
                <a:gridCol w="966449">
                  <a:extLst>
                    <a:ext uri="{9D8B030D-6E8A-4147-A177-3AD203B41FA5}">
                      <a16:colId xmlns="" xmlns:a16="http://schemas.microsoft.com/office/drawing/2014/main" val="2553358710"/>
                    </a:ext>
                  </a:extLst>
                </a:gridCol>
              </a:tblGrid>
              <a:tr h="440624">
                <a:tc rowSpan="10">
                  <a:txBody>
                    <a:bodyPr/>
                    <a:lstStyle/>
                    <a:p>
                      <a:pPr algn="just">
                        <a:spcAft>
                          <a:spcPts val="0"/>
                        </a:spcAft>
                      </a:pPr>
                      <a:endParaRPr lang="es-ES" sz="900" dirty="0">
                        <a:effectLst/>
                      </a:endParaRPr>
                    </a:p>
                    <a:p>
                      <a:pPr algn="just">
                        <a:spcAft>
                          <a:spcPts val="0"/>
                        </a:spcAft>
                      </a:pPr>
                      <a:r>
                        <a:rPr lang="es-CO" sz="900" dirty="0">
                          <a:effectLst/>
                        </a:rPr>
                        <a:t> </a:t>
                      </a:r>
                      <a:endParaRPr lang="es-ES" sz="900" dirty="0">
                        <a:effectLst/>
                      </a:endParaRPr>
                    </a:p>
                    <a:p>
                      <a:pPr algn="just">
                        <a:spcAft>
                          <a:spcPts val="0"/>
                        </a:spcAft>
                      </a:pPr>
                      <a:r>
                        <a:rPr lang="es-CO" sz="900" dirty="0">
                          <a:effectLst/>
                        </a:rPr>
                        <a:t>Conformar los órganos del gobierno escolar de la Institución Educativa El Palmar, para que coadyuven en la realización de  actividades extracurriculares de formación, que involucren a todos  los estamentos de la comunidad educativa y comunidad en general del entorno.</a:t>
                      </a:r>
                      <a:endParaRPr lang="es-ES" sz="900" dirty="0">
                        <a:effectLst/>
                        <a:latin typeface="Times New Roman" panose="02020603050405020304" pitchFamily="18" charset="0"/>
                        <a:ea typeface="Times New Roman" panose="02020603050405020304" pitchFamily="18" charset="0"/>
                      </a:endParaRPr>
                    </a:p>
                  </a:txBody>
                  <a:tcPr marL="26996" marR="26996" marT="0" marB="0"/>
                </a:tc>
                <a:tc rowSpan="4">
                  <a:txBody>
                    <a:bodyPr/>
                    <a:lstStyle/>
                    <a:p>
                      <a:pPr>
                        <a:spcAft>
                          <a:spcPts val="0"/>
                        </a:spcAft>
                      </a:pPr>
                      <a:r>
                        <a:rPr lang="es-CO" sz="900">
                          <a:effectLst/>
                        </a:rPr>
                        <a:t>5. Elegir los representantes para conformar y renovar anualmente, mínimo el 70% de los órganos del gobierno escolar.</a:t>
                      </a:r>
                      <a:endParaRPr lang="es-ES" sz="900">
                        <a:effectLst/>
                        <a:latin typeface="Times New Roman" panose="02020603050405020304" pitchFamily="18" charset="0"/>
                        <a:ea typeface="Times New Roman" panose="02020603050405020304" pitchFamily="18" charset="0"/>
                      </a:endParaRPr>
                    </a:p>
                  </a:txBody>
                  <a:tcPr marL="26996" marR="26996" marT="0" marB="0"/>
                </a:tc>
                <a:tc rowSpan="4">
                  <a:txBody>
                    <a:bodyPr/>
                    <a:lstStyle/>
                    <a:p>
                      <a:pPr>
                        <a:spcAft>
                          <a:spcPts val="0"/>
                        </a:spcAft>
                      </a:pPr>
                      <a:r>
                        <a:rPr lang="es-CO" sz="900">
                          <a:effectLst/>
                        </a:rPr>
                        <a:t>Número de órganos del gobierno escolar elegidos.</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Elaboración del proyecto de democracia</a:t>
                      </a:r>
                      <a:endParaRPr lang="es-ES" sz="900">
                        <a:effectLst/>
                        <a:latin typeface="Times New Roman" panose="02020603050405020304" pitchFamily="18" charset="0"/>
                        <a:ea typeface="Times New Roman" panose="02020603050405020304" pitchFamily="18" charset="0"/>
                      </a:endParaRPr>
                    </a:p>
                  </a:txBody>
                  <a:tcPr marL="26996" marR="26996" marT="0" marB="0"/>
                </a:tc>
                <a:tc rowSpan="4">
                  <a:txBody>
                    <a:bodyPr/>
                    <a:lstStyle/>
                    <a:p>
                      <a:pPr algn="just">
                        <a:spcAft>
                          <a:spcPts val="0"/>
                        </a:spcAft>
                      </a:pPr>
                      <a:r>
                        <a:rPr lang="es-CO" sz="900">
                          <a:effectLst/>
                        </a:rPr>
                        <a:t>Natalia Montemiranda y Carmen Hernández</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19/02/ 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29/02/ 2017</a:t>
                      </a:r>
                      <a:endParaRPr lang="es-ES" sz="900">
                        <a:effectLst/>
                        <a:latin typeface="Times New Roman" panose="02020603050405020304" pitchFamily="18" charset="0"/>
                        <a:ea typeface="Times New Roman" panose="02020603050405020304" pitchFamily="18" charset="0"/>
                      </a:endParaRPr>
                    </a:p>
                  </a:txBody>
                  <a:tcPr marL="26996" marR="26996" marT="0" marB="0"/>
                </a:tc>
                <a:tc rowSpan="4">
                  <a:txBody>
                    <a:bodyPr/>
                    <a:lstStyle/>
                    <a:p>
                      <a:pPr>
                        <a:spcAft>
                          <a:spcPts val="0"/>
                        </a:spcAft>
                      </a:pPr>
                      <a:r>
                        <a:rPr lang="es-CO" sz="900">
                          <a:effectLst/>
                        </a:rPr>
                        <a:t>Ejecutado</a:t>
                      </a:r>
                      <a:endParaRPr lang="es-ES" sz="900">
                        <a:effectLst/>
                        <a:latin typeface="Times New Roman" panose="02020603050405020304" pitchFamily="18" charset="0"/>
                        <a:ea typeface="Times New Roman" panose="02020603050405020304" pitchFamily="18" charset="0"/>
                      </a:endParaRPr>
                    </a:p>
                  </a:txBody>
                  <a:tcPr marL="26996" marR="26996" marT="0" marB="0"/>
                </a:tc>
                <a:extLst>
                  <a:ext uri="{0D108BD9-81ED-4DB2-BD59-A6C34878D82A}">
                    <a16:rowId xmlns="" xmlns:a16="http://schemas.microsoft.com/office/drawing/2014/main" val="2453985019"/>
                  </a:ext>
                </a:extLst>
              </a:tr>
              <a:tr h="42026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900">
                          <a:effectLst/>
                        </a:rPr>
                        <a:t>Socialización del proyecto de democracia</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tc>
                  <a:txBody>
                    <a:bodyPr/>
                    <a:lstStyle/>
                    <a:p>
                      <a:pPr>
                        <a:spcAft>
                          <a:spcPts val="0"/>
                        </a:spcAft>
                      </a:pPr>
                      <a:r>
                        <a:rPr lang="es-CO" sz="900">
                          <a:effectLst/>
                        </a:rPr>
                        <a:t>01/03/ 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04/03/ 2017</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extLst>
                  <a:ext uri="{0D108BD9-81ED-4DB2-BD59-A6C34878D82A}">
                    <a16:rowId xmlns="" xmlns:a16="http://schemas.microsoft.com/office/drawing/2014/main" val="2658687581"/>
                  </a:ext>
                </a:extLst>
              </a:tr>
              <a:tr h="42026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900">
                          <a:effectLst/>
                        </a:rPr>
                        <a:t>Reestructuración del proyecto de democracia.</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tc>
                  <a:txBody>
                    <a:bodyPr/>
                    <a:lstStyle/>
                    <a:p>
                      <a:pPr>
                        <a:spcAft>
                          <a:spcPts val="0"/>
                        </a:spcAft>
                      </a:pPr>
                      <a:r>
                        <a:rPr lang="es-CO" sz="900">
                          <a:effectLst/>
                        </a:rPr>
                        <a:t>0703/ 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18/03/ 2017</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extLst>
                  <a:ext uri="{0D108BD9-81ED-4DB2-BD59-A6C34878D82A}">
                    <a16:rowId xmlns="" xmlns:a16="http://schemas.microsoft.com/office/drawing/2014/main" val="1065704114"/>
                  </a:ext>
                </a:extLst>
              </a:tr>
              <a:tr h="420262">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900">
                          <a:effectLst/>
                        </a:rPr>
                        <a:t>Realización de jornadas electorales anuales.</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tc>
                  <a:txBody>
                    <a:bodyPr/>
                    <a:lstStyle/>
                    <a:p>
                      <a:pPr>
                        <a:spcAft>
                          <a:spcPts val="0"/>
                        </a:spcAft>
                      </a:pPr>
                      <a:r>
                        <a:rPr lang="es-CO" sz="900">
                          <a:effectLst/>
                        </a:rPr>
                        <a:t>19/03/ 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31/03/ 2017</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extLst>
                  <a:ext uri="{0D108BD9-81ED-4DB2-BD59-A6C34878D82A}">
                    <a16:rowId xmlns="" xmlns:a16="http://schemas.microsoft.com/office/drawing/2014/main" val="2255222561"/>
                  </a:ext>
                </a:extLst>
              </a:tr>
              <a:tr h="614729">
                <a:tc vMerge="1">
                  <a:txBody>
                    <a:bodyPr/>
                    <a:lstStyle/>
                    <a:p>
                      <a:endParaRPr lang="es-ES"/>
                    </a:p>
                  </a:txBody>
                  <a:tcPr/>
                </a:tc>
                <a:tc rowSpan="2">
                  <a:txBody>
                    <a:bodyPr/>
                    <a:lstStyle/>
                    <a:p>
                      <a:pPr>
                        <a:spcAft>
                          <a:spcPts val="0"/>
                        </a:spcAft>
                      </a:pPr>
                      <a:r>
                        <a:rPr lang="es-CO" sz="900">
                          <a:effectLst/>
                        </a:rPr>
                        <a:t>6. Capacitación mínima  del 70% de los miembros de los órganos que conforman el gobierno escolar.</a:t>
                      </a:r>
                      <a:endParaRPr lang="es-ES" sz="900">
                        <a:effectLst/>
                        <a:latin typeface="Times New Roman" panose="02020603050405020304" pitchFamily="18" charset="0"/>
                        <a:ea typeface="Times New Roman" panose="02020603050405020304" pitchFamily="18" charset="0"/>
                      </a:endParaRPr>
                    </a:p>
                  </a:txBody>
                  <a:tcPr marL="26996" marR="26996" marT="0" marB="0"/>
                </a:tc>
                <a:tc rowSpan="2">
                  <a:txBody>
                    <a:bodyPr/>
                    <a:lstStyle/>
                    <a:p>
                      <a:pPr>
                        <a:spcAft>
                          <a:spcPts val="0"/>
                        </a:spcAft>
                      </a:pPr>
                      <a:r>
                        <a:rPr lang="es-CO" sz="900">
                          <a:effectLst/>
                        </a:rPr>
                        <a:t>Número de miembros de los  órganos del gobierno escolar capacitados.</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Capacitaciones a los miembros de los órganos que conforman el gobierno escolar.</a:t>
                      </a:r>
                      <a:endParaRPr lang="es-ES" sz="900">
                        <a:effectLst/>
                        <a:latin typeface="Times New Roman" panose="02020603050405020304" pitchFamily="18" charset="0"/>
                        <a:ea typeface="Times New Roman" panose="02020603050405020304" pitchFamily="18" charset="0"/>
                      </a:endParaRPr>
                    </a:p>
                  </a:txBody>
                  <a:tcPr marL="26996" marR="26996" marT="0" marB="0"/>
                </a:tc>
                <a:tc rowSpan="2">
                  <a:txBody>
                    <a:bodyPr/>
                    <a:lstStyle/>
                    <a:p>
                      <a:pPr algn="just">
                        <a:spcAft>
                          <a:spcPts val="0"/>
                        </a:spcAft>
                      </a:pPr>
                      <a:r>
                        <a:rPr lang="es-CO" sz="900">
                          <a:effectLst/>
                        </a:rPr>
                        <a:t>Natalia Montemiranda y Carmen Hernández</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02/02/</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31/03/</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26996" marR="26996" marT="0" marB="0"/>
                </a:tc>
                <a:tc rowSpan="2">
                  <a:txBody>
                    <a:bodyPr/>
                    <a:lstStyle/>
                    <a:p>
                      <a:pPr algn="just">
                        <a:spcAft>
                          <a:spcPts val="0"/>
                        </a:spcAft>
                      </a:pPr>
                      <a:r>
                        <a:rPr lang="es-CO" sz="900">
                          <a:effectLst/>
                        </a:rPr>
                        <a:t>En ejecución</a:t>
                      </a:r>
                      <a:endParaRPr lang="es-ES" sz="900">
                        <a:effectLst/>
                        <a:latin typeface="Times New Roman" panose="02020603050405020304" pitchFamily="18" charset="0"/>
                        <a:ea typeface="Times New Roman" panose="02020603050405020304" pitchFamily="18" charset="0"/>
                      </a:endParaRPr>
                    </a:p>
                  </a:txBody>
                  <a:tcPr marL="26996" marR="26996" marT="0" marB="0"/>
                </a:tc>
                <a:extLst>
                  <a:ext uri="{0D108BD9-81ED-4DB2-BD59-A6C34878D82A}">
                    <a16:rowId xmlns="" xmlns:a16="http://schemas.microsoft.com/office/drawing/2014/main" val="3604681983"/>
                  </a:ext>
                </a:extLst>
              </a:tr>
              <a:tr h="61472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900">
                          <a:effectLst/>
                        </a:rPr>
                        <a:t>Acompañamiento a los miembros de los órganos del gobierno escolar.</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tc>
                  <a:txBody>
                    <a:bodyPr/>
                    <a:lstStyle/>
                    <a:p>
                      <a:pPr algn="just">
                        <a:spcAft>
                          <a:spcPts val="0"/>
                        </a:spcAft>
                      </a:pPr>
                      <a:r>
                        <a:rPr lang="es-CO" sz="900">
                          <a:effectLst/>
                        </a:rPr>
                        <a:t>01/04/</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30/10/</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26996" marR="26996" marT="0" marB="0"/>
                </a:tc>
                <a:tc vMerge="1">
                  <a:txBody>
                    <a:bodyPr/>
                    <a:lstStyle/>
                    <a:p>
                      <a:endParaRPr lang="es-ES"/>
                    </a:p>
                  </a:txBody>
                  <a:tcPr/>
                </a:tc>
                <a:extLst>
                  <a:ext uri="{0D108BD9-81ED-4DB2-BD59-A6C34878D82A}">
                    <a16:rowId xmlns="" xmlns:a16="http://schemas.microsoft.com/office/drawing/2014/main" val="794257575"/>
                  </a:ext>
                </a:extLst>
              </a:tr>
              <a:tr h="614729">
                <a:tc vMerge="1">
                  <a:txBody>
                    <a:bodyPr/>
                    <a:lstStyle/>
                    <a:p>
                      <a:endParaRPr lang="es-ES"/>
                    </a:p>
                  </a:txBody>
                  <a:tcPr/>
                </a:tc>
                <a:tc rowSpan="4">
                  <a:txBody>
                    <a:bodyPr/>
                    <a:lstStyle/>
                    <a:p>
                      <a:pPr>
                        <a:spcAft>
                          <a:spcPts val="0"/>
                        </a:spcAft>
                      </a:pPr>
                      <a:r>
                        <a:rPr lang="es-CO" sz="900">
                          <a:effectLst/>
                        </a:rPr>
                        <a:t>Realizar actividades extracurriculares que integren al 80% de los sectores de la comunidad, orientada a complementar la formación de los estudiantes.</a:t>
                      </a:r>
                      <a:endParaRPr lang="es-ES" sz="900">
                        <a:effectLst/>
                        <a:latin typeface="Times New Roman" panose="02020603050405020304" pitchFamily="18" charset="0"/>
                        <a:ea typeface="Times New Roman" panose="02020603050405020304" pitchFamily="18" charset="0"/>
                      </a:endParaRPr>
                    </a:p>
                  </a:txBody>
                  <a:tcPr marL="26996" marR="26996" marT="0" marB="0"/>
                </a:tc>
                <a:tc rowSpan="4">
                  <a:txBody>
                    <a:bodyPr/>
                    <a:lstStyle/>
                    <a:p>
                      <a:pPr>
                        <a:spcAft>
                          <a:spcPts val="0"/>
                        </a:spcAft>
                      </a:pPr>
                      <a:r>
                        <a:rPr lang="es-CO" sz="900" dirty="0">
                          <a:effectLst/>
                        </a:rPr>
                        <a:t>Número de sectores de la comunidad integrados a la institución.</a:t>
                      </a:r>
                      <a:endParaRPr lang="es-ES" sz="900" dirty="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Realización anual del festival del dulce.</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María Montalvo, Geraldi Macea y Jaime Domínguez</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22/02</a:t>
                      </a:r>
                      <a:endParaRPr lang="es-ES" sz="900">
                        <a:effectLst/>
                      </a:endParaRPr>
                    </a:p>
                    <a:p>
                      <a:pPr>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17/03/</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Ejecutado</a:t>
                      </a:r>
                      <a:endParaRPr lang="es-ES" sz="900">
                        <a:effectLst/>
                        <a:latin typeface="Times New Roman" panose="02020603050405020304" pitchFamily="18" charset="0"/>
                        <a:ea typeface="Times New Roman" panose="02020603050405020304" pitchFamily="18" charset="0"/>
                      </a:endParaRPr>
                    </a:p>
                  </a:txBody>
                  <a:tcPr marL="26996" marR="26996" marT="0" marB="0"/>
                </a:tc>
                <a:extLst>
                  <a:ext uri="{0D108BD9-81ED-4DB2-BD59-A6C34878D82A}">
                    <a16:rowId xmlns="" xmlns:a16="http://schemas.microsoft.com/office/drawing/2014/main" val="4082746188"/>
                  </a:ext>
                </a:extLst>
              </a:tr>
              <a:tr h="61472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900">
                          <a:effectLst/>
                        </a:rPr>
                        <a:t>Realización del Festival del Barrilete.</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Jaime</a:t>
                      </a:r>
                      <a:endParaRPr lang="es-ES" sz="900">
                        <a:effectLst/>
                      </a:endParaRPr>
                    </a:p>
                    <a:p>
                      <a:pPr>
                        <a:spcAft>
                          <a:spcPts val="0"/>
                        </a:spcAft>
                      </a:pPr>
                      <a:r>
                        <a:rPr lang="es-CO" sz="900">
                          <a:effectLst/>
                        </a:rPr>
                        <a:t>Domínguez, Geraldi Macea y Misael Vergara</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08/03 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30/03/</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dirty="0" smtClean="0">
                          <a:effectLst/>
                          <a:latin typeface="+mn-lt"/>
                          <a:ea typeface="+mn-ea"/>
                        </a:rPr>
                        <a:t>Ejecutado</a:t>
                      </a:r>
                      <a:endParaRPr lang="es-ES" sz="900" dirty="0">
                        <a:effectLst/>
                        <a:latin typeface="Times New Roman" panose="02020603050405020304" pitchFamily="18" charset="0"/>
                        <a:ea typeface="Times New Roman" panose="02020603050405020304" pitchFamily="18" charset="0"/>
                      </a:endParaRPr>
                    </a:p>
                  </a:txBody>
                  <a:tcPr marL="26996" marR="26996" marT="0" marB="0"/>
                </a:tc>
                <a:extLst>
                  <a:ext uri="{0D108BD9-81ED-4DB2-BD59-A6C34878D82A}">
                    <a16:rowId xmlns="" xmlns:a16="http://schemas.microsoft.com/office/drawing/2014/main" val="2198212761"/>
                  </a:ext>
                </a:extLst>
              </a:tr>
              <a:tr h="61472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900">
                          <a:effectLst/>
                        </a:rPr>
                        <a:t>Celebración del día del niño y la niña</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María Montalvo, Geraldi Macea y Jaime Domínguez</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15/03 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29/04/</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dirty="0">
                          <a:effectLst/>
                        </a:rPr>
                        <a:t>Ejecutado</a:t>
                      </a:r>
                      <a:endParaRPr lang="es-ES" sz="900" dirty="0">
                        <a:effectLst/>
                        <a:latin typeface="Times New Roman" panose="02020603050405020304" pitchFamily="18" charset="0"/>
                        <a:ea typeface="Times New Roman" panose="02020603050405020304" pitchFamily="18" charset="0"/>
                      </a:endParaRPr>
                    </a:p>
                  </a:txBody>
                  <a:tcPr marL="26996" marR="26996" marT="0" marB="0"/>
                </a:tc>
                <a:extLst>
                  <a:ext uri="{0D108BD9-81ED-4DB2-BD59-A6C34878D82A}">
                    <a16:rowId xmlns="" xmlns:a16="http://schemas.microsoft.com/office/drawing/2014/main" val="302864653"/>
                  </a:ext>
                </a:extLst>
              </a:tr>
              <a:tr h="1208967">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900">
                          <a:effectLst/>
                        </a:rPr>
                        <a:t>Organización y realización anual de la Jornada cultural y los 28 años de creado el colegio.</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Etilvia Díaz, Pedro Centeno, Jheymi Heredia, Luz Elena Álvarez,  Yajaira Salgado y Javier Márquez</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spcAft>
                          <a:spcPts val="0"/>
                        </a:spcAft>
                      </a:pPr>
                      <a:r>
                        <a:rPr lang="es-CO" sz="900">
                          <a:effectLst/>
                        </a:rPr>
                        <a:t>04/07</a:t>
                      </a:r>
                      <a:endParaRPr lang="es-ES" sz="900">
                        <a:effectLst/>
                      </a:endParaRPr>
                    </a:p>
                    <a:p>
                      <a:pPr>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a:effectLst/>
                        </a:rPr>
                        <a:t>04/11/</a:t>
                      </a:r>
                      <a:endParaRPr lang="es-ES" sz="900">
                        <a:effectLst/>
                      </a:endParaRPr>
                    </a:p>
                    <a:p>
                      <a:pPr algn="just">
                        <a:spcAft>
                          <a:spcPts val="0"/>
                        </a:spcAft>
                      </a:pPr>
                      <a:r>
                        <a:rPr lang="es-CO" sz="900">
                          <a:effectLst/>
                        </a:rPr>
                        <a:t>2017</a:t>
                      </a:r>
                      <a:endParaRPr lang="es-ES" sz="900">
                        <a:effectLst/>
                      </a:endParaRPr>
                    </a:p>
                    <a:p>
                      <a:pPr>
                        <a:spcAft>
                          <a:spcPts val="0"/>
                        </a:spcAft>
                      </a:pPr>
                      <a:r>
                        <a:rPr lang="es-CO" sz="900">
                          <a:effectLst/>
                        </a:rPr>
                        <a:t> </a:t>
                      </a:r>
                      <a:endParaRPr lang="es-ES" sz="900">
                        <a:effectLst/>
                      </a:endParaRPr>
                    </a:p>
                    <a:p>
                      <a:pPr>
                        <a:spcAft>
                          <a:spcPts val="0"/>
                        </a:spcAft>
                      </a:pPr>
                      <a:r>
                        <a:rPr lang="es-CO" sz="900">
                          <a:effectLst/>
                        </a:rPr>
                        <a:t> </a:t>
                      </a:r>
                      <a:endParaRPr lang="es-ES" sz="900">
                        <a:effectLst/>
                        <a:latin typeface="Times New Roman" panose="02020603050405020304" pitchFamily="18" charset="0"/>
                        <a:ea typeface="Times New Roman" panose="02020603050405020304" pitchFamily="18" charset="0"/>
                      </a:endParaRPr>
                    </a:p>
                  </a:txBody>
                  <a:tcPr marL="26996" marR="26996" marT="0" marB="0"/>
                </a:tc>
                <a:tc>
                  <a:txBody>
                    <a:bodyPr/>
                    <a:lstStyle/>
                    <a:p>
                      <a:pPr algn="just">
                        <a:spcAft>
                          <a:spcPts val="0"/>
                        </a:spcAft>
                      </a:pPr>
                      <a:r>
                        <a:rPr lang="es-CO" sz="900" dirty="0">
                          <a:effectLst/>
                        </a:rPr>
                        <a:t>Ejecutado </a:t>
                      </a:r>
                      <a:endParaRPr lang="es-ES" sz="900" dirty="0">
                        <a:effectLst/>
                      </a:endParaRPr>
                    </a:p>
                    <a:p>
                      <a:pPr algn="just">
                        <a:spcAft>
                          <a:spcPts val="0"/>
                        </a:spcAft>
                      </a:pPr>
                      <a:r>
                        <a:rPr lang="es-CO" sz="900" dirty="0">
                          <a:effectLst/>
                        </a:rPr>
                        <a:t> </a:t>
                      </a:r>
                      <a:endParaRPr lang="es-ES" sz="900" dirty="0">
                        <a:effectLst/>
                        <a:latin typeface="Times New Roman" panose="02020603050405020304" pitchFamily="18" charset="0"/>
                        <a:ea typeface="Times New Roman" panose="02020603050405020304" pitchFamily="18" charset="0"/>
                      </a:endParaRPr>
                    </a:p>
                  </a:txBody>
                  <a:tcPr marL="26996" marR="26996" marT="0" marB="0"/>
                </a:tc>
                <a:extLst>
                  <a:ext uri="{0D108BD9-81ED-4DB2-BD59-A6C34878D82A}">
                    <a16:rowId xmlns="" xmlns:a16="http://schemas.microsoft.com/office/drawing/2014/main" val="1224243530"/>
                  </a:ext>
                </a:extLst>
              </a:tr>
            </a:tbl>
          </a:graphicData>
        </a:graphic>
      </p:graphicFrame>
    </p:spTree>
    <p:extLst>
      <p:ext uri="{BB962C8B-B14F-4D97-AF65-F5344CB8AC3E}">
        <p14:creationId xmlns:p14="http://schemas.microsoft.com/office/powerpoint/2010/main" val="105123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471534" y="0"/>
            <a:ext cx="4689568" cy="795817"/>
          </a:xfrm>
        </p:spPr>
        <p:txBody>
          <a:bodyPr>
            <a:noAutofit/>
          </a:bodyPr>
          <a:lstStyle/>
          <a:p>
            <a:pPr lvl="0" fontAlgn="base">
              <a:spcAft>
                <a:spcPct val="0"/>
              </a:spcAft>
              <a:tabLst>
                <a:tab pos="2251075" algn="l"/>
              </a:tabLst>
            </a:pPr>
            <a:r>
              <a:rPr lang="es-ES" sz="2400" b="1" dirty="0" smtClean="0">
                <a:solidFill>
                  <a:srgbClr val="FF0000"/>
                </a:solidFill>
                <a:latin typeface="Lucida Calligraphy" pitchFamily="66" charset="0"/>
                <a:ea typeface="Times New Roman" pitchFamily="18" charset="0"/>
                <a:cs typeface="Arial" pitchFamily="34" charset="0"/>
              </a:rPr>
              <a:t>GESTIÓN ACADEMICA</a:t>
            </a:r>
            <a:endParaRPr lang="es-CO" sz="2400" b="1" dirty="0">
              <a:latin typeface="Lucida Calligraphy" pitchFamily="66" charset="0"/>
            </a:endParaRPr>
          </a:p>
        </p:txBody>
      </p:sp>
      <p:graphicFrame>
        <p:nvGraphicFramePr>
          <p:cNvPr id="6" name="Tabla 4"/>
          <p:cNvGraphicFramePr>
            <a:graphicFrameLocks noGrp="1"/>
          </p:cNvGraphicFramePr>
          <p:nvPr>
            <p:extLst>
              <p:ext uri="{D42A27DB-BD31-4B8C-83A1-F6EECF244321}">
                <p14:modId xmlns:p14="http://schemas.microsoft.com/office/powerpoint/2010/main" val="262125563"/>
              </p:ext>
            </p:extLst>
          </p:nvPr>
        </p:nvGraphicFramePr>
        <p:xfrm>
          <a:off x="616834" y="834886"/>
          <a:ext cx="10568000" cy="5803702"/>
        </p:xfrm>
        <a:graphic>
          <a:graphicData uri="http://schemas.openxmlformats.org/drawingml/2006/table">
            <a:tbl>
              <a:tblPr firstRow="1" firstCol="1" bandRow="1">
                <a:tableStyleId>{5C22544A-7EE6-4342-B048-85BDC9FD1C3A}</a:tableStyleId>
              </a:tblPr>
              <a:tblGrid>
                <a:gridCol w="1762368">
                  <a:extLst>
                    <a:ext uri="{9D8B030D-6E8A-4147-A177-3AD203B41FA5}">
                      <a16:colId xmlns="" xmlns:a16="http://schemas.microsoft.com/office/drawing/2014/main" val="3224360702"/>
                    </a:ext>
                  </a:extLst>
                </a:gridCol>
                <a:gridCol w="1762368">
                  <a:extLst>
                    <a:ext uri="{9D8B030D-6E8A-4147-A177-3AD203B41FA5}">
                      <a16:colId xmlns="" xmlns:a16="http://schemas.microsoft.com/office/drawing/2014/main" val="1844138193"/>
                    </a:ext>
                  </a:extLst>
                </a:gridCol>
                <a:gridCol w="1564171">
                  <a:extLst>
                    <a:ext uri="{9D8B030D-6E8A-4147-A177-3AD203B41FA5}">
                      <a16:colId xmlns="" xmlns:a16="http://schemas.microsoft.com/office/drawing/2014/main" val="1788913737"/>
                    </a:ext>
                  </a:extLst>
                </a:gridCol>
                <a:gridCol w="1564171">
                  <a:extLst>
                    <a:ext uri="{9D8B030D-6E8A-4147-A177-3AD203B41FA5}">
                      <a16:colId xmlns="" xmlns:a16="http://schemas.microsoft.com/office/drawing/2014/main" val="3364181096"/>
                    </a:ext>
                  </a:extLst>
                </a:gridCol>
                <a:gridCol w="1170540">
                  <a:extLst>
                    <a:ext uri="{9D8B030D-6E8A-4147-A177-3AD203B41FA5}">
                      <a16:colId xmlns="" xmlns:a16="http://schemas.microsoft.com/office/drawing/2014/main" val="2102730535"/>
                    </a:ext>
                  </a:extLst>
                </a:gridCol>
                <a:gridCol w="787266">
                  <a:extLst>
                    <a:ext uri="{9D8B030D-6E8A-4147-A177-3AD203B41FA5}">
                      <a16:colId xmlns="" xmlns:a16="http://schemas.microsoft.com/office/drawing/2014/main" val="383673847"/>
                    </a:ext>
                  </a:extLst>
                </a:gridCol>
                <a:gridCol w="978558">
                  <a:extLst>
                    <a:ext uri="{9D8B030D-6E8A-4147-A177-3AD203B41FA5}">
                      <a16:colId xmlns="" xmlns:a16="http://schemas.microsoft.com/office/drawing/2014/main" val="4110957801"/>
                    </a:ext>
                  </a:extLst>
                </a:gridCol>
                <a:gridCol w="978558">
                  <a:extLst>
                    <a:ext uri="{9D8B030D-6E8A-4147-A177-3AD203B41FA5}">
                      <a16:colId xmlns="" xmlns:a16="http://schemas.microsoft.com/office/drawing/2014/main" val="2141276007"/>
                    </a:ext>
                  </a:extLst>
                </a:gridCol>
              </a:tblGrid>
              <a:tr h="723277">
                <a:tc rowSpan="9">
                  <a:txBody>
                    <a:bodyPr/>
                    <a:lstStyle/>
                    <a:p>
                      <a:pPr algn="just">
                        <a:spcAft>
                          <a:spcPts val="0"/>
                        </a:spcAft>
                      </a:pPr>
                      <a:endParaRPr lang="es-ES" sz="800" dirty="0">
                        <a:effectLst/>
                      </a:endParaRPr>
                    </a:p>
                    <a:p>
                      <a:pPr algn="just">
                        <a:spcAft>
                          <a:spcPts val="0"/>
                        </a:spcAft>
                      </a:pPr>
                      <a:r>
                        <a:rPr lang="es-CO" sz="800" dirty="0">
                          <a:effectLst/>
                        </a:rPr>
                        <a:t> </a:t>
                      </a:r>
                      <a:endParaRPr lang="es-ES" sz="800" dirty="0">
                        <a:effectLst/>
                      </a:endParaRPr>
                    </a:p>
                    <a:p>
                      <a:pPr algn="just">
                        <a:spcAft>
                          <a:spcPts val="0"/>
                        </a:spcAft>
                      </a:pPr>
                      <a:r>
                        <a:rPr lang="es-CO" sz="800" dirty="0">
                          <a:effectLst/>
                        </a:rPr>
                        <a:t>Definir acuerdos pedagógicos sobre cumplimiento de la jornada escolar, uso articulado de los recursos para el aprendizaje, uso pedagógico de las evaluaciones externas, seguimiento a egresados y seguimiento a la asistencia de los estudiantes para mejorar los  procesos académicos. </a:t>
                      </a:r>
                      <a:endParaRPr lang="es-ES" sz="800" dirty="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En Noviembre de 2016 se habrá  socializado a la comunidad educativa, las propuestas y proyectos innovadores en el aula.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Actas de socialización de propuestas y proyectos innovadores.</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dirty="0">
                          <a:effectLst/>
                        </a:rPr>
                        <a:t> </a:t>
                      </a:r>
                      <a:endParaRPr lang="es-ES" sz="800" dirty="0">
                        <a:effectLst/>
                      </a:endParaRPr>
                    </a:p>
                    <a:p>
                      <a:pPr algn="just">
                        <a:spcAft>
                          <a:spcPts val="0"/>
                        </a:spcAft>
                      </a:pPr>
                      <a:r>
                        <a:rPr lang="es-CO" sz="800" dirty="0">
                          <a:effectLst/>
                        </a:rPr>
                        <a:t>Socialización de las propuestas y proyectos.</a:t>
                      </a:r>
                      <a:endParaRPr lang="es-ES" sz="800" dirty="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María C Rodríguez y Pedro Centeno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02/03/</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04/11/</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En </a:t>
                      </a:r>
                      <a:endParaRPr lang="es-ES" sz="800">
                        <a:effectLst/>
                      </a:endParaRPr>
                    </a:p>
                    <a:p>
                      <a:pPr algn="just">
                        <a:spcAft>
                          <a:spcPts val="0"/>
                        </a:spcAft>
                      </a:pPr>
                      <a:r>
                        <a:rPr lang="es-CO" sz="800">
                          <a:effectLst/>
                        </a:rPr>
                        <a:t>Ejecución</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3578939677"/>
                  </a:ext>
                </a:extLst>
              </a:tr>
              <a:tr h="482185">
                <a:tc vMerge="1">
                  <a:txBody>
                    <a:bodyPr/>
                    <a:lstStyle/>
                    <a:p>
                      <a:endParaRPr lang="es-ES"/>
                    </a:p>
                  </a:txBody>
                  <a:tcPr/>
                </a:tc>
                <a:tc>
                  <a:txBody>
                    <a:bodyPr/>
                    <a:lstStyle/>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Propuesta de adecuación del espacio físico.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 </a:t>
                      </a:r>
                      <a:endParaRPr lang="es-ES" sz="800">
                        <a:effectLst/>
                      </a:endParaRPr>
                    </a:p>
                    <a:p>
                      <a:pPr algn="just">
                        <a:spcAft>
                          <a:spcPts val="0"/>
                        </a:spcAft>
                      </a:pPr>
                      <a:r>
                        <a:rPr lang="es-CO" sz="800">
                          <a:effectLst/>
                        </a:rPr>
                        <a:t> </a:t>
                      </a:r>
                      <a:endParaRPr lang="es-ES" sz="800">
                        <a:effectLst/>
                      </a:endParaRPr>
                    </a:p>
                    <a:p>
                      <a:pPr algn="just">
                        <a:spcAft>
                          <a:spcPts val="0"/>
                        </a:spcAft>
                      </a:pPr>
                      <a:r>
                        <a:rPr lang="es-CO" sz="800">
                          <a:effectLst/>
                        </a:rPr>
                        <a:t>Adecuación del espacio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Rector</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09/05/</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06/07/</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 por falta de recursos</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1363801639"/>
                  </a:ext>
                </a:extLst>
              </a:tr>
              <a:tr h="723277">
                <a:tc vMerge="1">
                  <a:txBody>
                    <a:bodyPr/>
                    <a:lstStyle/>
                    <a:p>
                      <a:endParaRPr lang="es-ES"/>
                    </a:p>
                  </a:txBody>
                  <a:tcPr/>
                </a:tc>
                <a:tc>
                  <a:txBody>
                    <a:bodyPr/>
                    <a:lstStyle/>
                    <a:p>
                      <a:pPr algn="just">
                        <a:spcAft>
                          <a:spcPts val="0"/>
                        </a:spcAft>
                      </a:pPr>
                      <a:r>
                        <a:rPr lang="es-CO" sz="800">
                          <a:effectLst/>
                        </a:rPr>
                        <a:t>En febrero del 2016 iniciará operaciones  un proyecto de mejoramiento de  resultados en pruebas externas.</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Propuesta de mejoramiento de pruebas externas.</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Actualización a docentes, directivos docentes y algunos padres de familia, en pruebas externas.</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Etilvia Díaz, Mario Paternina</a:t>
                      </a:r>
                      <a:endParaRPr lang="es-ES" sz="800">
                        <a:effectLst/>
                      </a:endParaRPr>
                    </a:p>
                    <a:p>
                      <a:pPr algn="just">
                        <a:spcAft>
                          <a:spcPts val="0"/>
                        </a:spcAft>
                      </a:pPr>
                      <a:r>
                        <a:rPr lang="es-CO" sz="800">
                          <a:effectLst/>
                        </a:rPr>
                        <a:t>y Misael </a:t>
                      </a:r>
                      <a:endParaRPr lang="es-ES" sz="800">
                        <a:effectLst/>
                      </a:endParaRPr>
                    </a:p>
                    <a:p>
                      <a:pPr algn="just">
                        <a:spcAft>
                          <a:spcPts val="0"/>
                        </a:spcAft>
                      </a:pPr>
                      <a:r>
                        <a:rPr lang="es-CO" sz="800">
                          <a:effectLst/>
                        </a:rPr>
                        <a:t>Vergara</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24/02/</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15/07/</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En Ejecución</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3698674313"/>
                  </a:ext>
                </a:extLst>
              </a:tr>
              <a:tr h="361638">
                <a:tc vMerge="1">
                  <a:txBody>
                    <a:bodyPr/>
                    <a:lstStyle/>
                    <a:p>
                      <a:endParaRPr lang="es-ES"/>
                    </a:p>
                  </a:txBody>
                  <a:tcPr/>
                </a:tc>
                <a:tc rowSpan="6">
                  <a:txBody>
                    <a:bodyPr/>
                    <a:lstStyle/>
                    <a:p>
                      <a:pPr algn="just">
                        <a:spcAft>
                          <a:spcPts val="0"/>
                        </a:spcAft>
                      </a:pPr>
                      <a:r>
                        <a:rPr lang="es-CO" sz="800" dirty="0">
                          <a:effectLst/>
                        </a:rPr>
                        <a:t>En febrero del 2016 iniciará operaciones  un proyecto de mejoramiento de  resultados en pruebas externas.</a:t>
                      </a:r>
                      <a:endParaRPr lang="es-ES" sz="800" dirty="0">
                        <a:effectLst/>
                      </a:endParaRPr>
                    </a:p>
                    <a:p>
                      <a:pPr algn="just">
                        <a:spcAft>
                          <a:spcPts val="0"/>
                        </a:spcAft>
                      </a:pPr>
                      <a:r>
                        <a:rPr lang="es-CO" sz="800" dirty="0">
                          <a:effectLst/>
                        </a:rPr>
                        <a:t>A junio del 2016 se iniciará un proyecto que permita hacer un seguimiento al ausentismo y deserción escolar</a:t>
                      </a:r>
                      <a:endParaRPr lang="es-ES" sz="800" dirty="0">
                        <a:effectLst/>
                        <a:latin typeface="Times New Roman" panose="02020603050405020304" pitchFamily="18" charset="0"/>
                        <a:ea typeface="Times New Roman" panose="02020603050405020304" pitchFamily="18" charset="0"/>
                      </a:endParaRPr>
                    </a:p>
                  </a:txBody>
                  <a:tcPr marL="27083" marR="27083" marT="0" marB="0"/>
                </a:tc>
                <a:tc rowSpan="6">
                  <a:txBody>
                    <a:bodyPr/>
                    <a:lstStyle/>
                    <a:p>
                      <a:pPr algn="just">
                        <a:spcAft>
                          <a:spcPts val="0"/>
                        </a:spcAft>
                      </a:pPr>
                      <a:r>
                        <a:rPr lang="es-CO" sz="800">
                          <a:effectLst/>
                        </a:rPr>
                        <a:t>Propuesta de mejoramiento de pruebas externas.</a:t>
                      </a:r>
                      <a:endParaRPr lang="es-ES" sz="800">
                        <a:effectLst/>
                      </a:endParaRPr>
                    </a:p>
                    <a:p>
                      <a:pPr algn="just">
                        <a:spcAft>
                          <a:spcPts val="0"/>
                        </a:spcAft>
                      </a:pPr>
                      <a:r>
                        <a:rPr lang="es-CO" sz="800">
                          <a:effectLst/>
                        </a:rPr>
                        <a:t>Implementación a   la propuesta de seguimiento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Conformación de un  equipo líder del proceso.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Comité</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01/02/</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15/07/</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973083763"/>
                  </a:ext>
                </a:extLst>
              </a:tr>
              <a:tr h="48218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800">
                          <a:effectLst/>
                        </a:rPr>
                        <a:t>Sensibilización a todos los estamentos de la comunidad educativa.</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Comité</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15/03/</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15/07/</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2204927153"/>
                  </a:ext>
                </a:extLst>
              </a:tr>
              <a:tr h="3616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800">
                          <a:effectLst/>
                        </a:rPr>
                        <a:t> Presentación e inicio del trabajo con los estudiantes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Comité</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10/04/</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15/07/</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2923981935"/>
                  </a:ext>
                </a:extLst>
              </a:tr>
              <a:tr h="258579">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800">
                          <a:effectLst/>
                        </a:rPr>
                        <a:t> Simulacros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Comité</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19/04/</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15/07/</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1812783853"/>
                  </a:ext>
                </a:extLst>
              </a:tr>
              <a:tr h="36163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800">
                          <a:effectLst/>
                        </a:rPr>
                        <a:t>Evaluación integral de las acciones ejecutadas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Comité</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28/11/</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06/10/   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2226367099"/>
                  </a:ext>
                </a:extLst>
              </a:tr>
              <a:tr h="48218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800" dirty="0">
                          <a:effectLst/>
                        </a:rPr>
                        <a:t>Control de ausentismo  e indagación sobre la deserción escolar</a:t>
                      </a:r>
                      <a:endParaRPr lang="es-ES" sz="800" dirty="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Sixto Redondo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18/01/</a:t>
                      </a:r>
                      <a:endParaRPr lang="es-ES" sz="800">
                        <a:effectLst/>
                      </a:endParaRPr>
                    </a:p>
                    <a:p>
                      <a:pPr algn="just">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2474491861"/>
                  </a:ext>
                </a:extLst>
              </a:tr>
              <a:tr h="602731">
                <a:tc>
                  <a:txBody>
                    <a:bodyPr/>
                    <a:lstStyle/>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A noviembre  de 2016 se contara con un programa de seguimiento a egresado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 Programa de seguimiento a los egresados</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Encuentro de egresados.</a:t>
                      </a:r>
                      <a:endParaRPr lang="es-ES" sz="800">
                        <a:effectLst/>
                      </a:endParaRPr>
                    </a:p>
                    <a:p>
                      <a:pPr algn="just">
                        <a:spcAft>
                          <a:spcPts val="0"/>
                        </a:spcAft>
                      </a:pPr>
                      <a:r>
                        <a:rPr lang="es-CO" sz="800">
                          <a:effectLst/>
                        </a:rPr>
                        <a:t>Propuesta de Seguimiento a Egresados.</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Pedro Centeno</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23/07/ 2016</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30/11/ 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4121180329"/>
                  </a:ext>
                </a:extLst>
              </a:tr>
              <a:tr h="964369">
                <a:tc>
                  <a:txBody>
                    <a:bodyPr/>
                    <a:lstStyle/>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A Noviembre de 2017, la institución garantizará  atención oportuna y adecuada a  estudiantes en situación de vulnerabilidad  y diversidad étnica.</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spcAft>
                          <a:spcPts val="0"/>
                        </a:spcAft>
                      </a:pPr>
                      <a:r>
                        <a:rPr lang="es-CO" sz="800">
                          <a:effectLst/>
                        </a:rPr>
                        <a:t>Registro sistematizado de estudiantes vulnerables y diversidad étnica.</a:t>
                      </a:r>
                      <a:endParaRPr lang="es-ES" sz="800">
                        <a:effectLst/>
                      </a:endParaRPr>
                    </a:p>
                    <a:p>
                      <a:pPr>
                        <a:spcAft>
                          <a:spcPts val="0"/>
                        </a:spcAft>
                      </a:pPr>
                      <a:r>
                        <a:rPr lang="es-CO" sz="800">
                          <a:effectLst/>
                        </a:rPr>
                        <a:t> </a:t>
                      </a:r>
                      <a:endParaRPr lang="es-ES" sz="800">
                        <a:effectLst/>
                      </a:endParaRPr>
                    </a:p>
                    <a:p>
                      <a:pPr algn="just">
                        <a:spcAft>
                          <a:spcPts val="0"/>
                        </a:spcAft>
                      </a:pPr>
                      <a:r>
                        <a:rPr lang="es-CO" sz="800">
                          <a:effectLst/>
                        </a:rPr>
                        <a:t>Comisiones de evaluación.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Identificar y sistematizar la información sobre  estudiantes con necesidades educativas especial.</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Pedro Centeno y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spcAft>
                          <a:spcPts val="0"/>
                        </a:spcAft>
                      </a:pPr>
                      <a:r>
                        <a:rPr lang="es-CO" sz="800">
                          <a:effectLst/>
                        </a:rPr>
                        <a:t>02/02/</a:t>
                      </a:r>
                      <a:endParaRPr lang="es-ES" sz="800">
                        <a:effectLst/>
                      </a:endParaRPr>
                    </a:p>
                    <a:p>
                      <a:pPr>
                        <a:spcAft>
                          <a:spcPts val="0"/>
                        </a:spcAft>
                      </a:pPr>
                      <a:r>
                        <a:rPr lang="es-CO" sz="800">
                          <a:effectLst/>
                        </a:rPr>
                        <a:t>2016.</a:t>
                      </a:r>
                      <a:endParaRPr lang="es-ES" sz="800">
                        <a:effectLst/>
                      </a:endParaRPr>
                    </a:p>
                    <a:p>
                      <a:pPr>
                        <a:spcAft>
                          <a:spcPts val="0"/>
                        </a:spcAft>
                      </a:pPr>
                      <a:r>
                        <a:rPr lang="es-CO" sz="800">
                          <a:effectLst/>
                        </a:rPr>
                        <a:t> </a:t>
                      </a:r>
                      <a:endParaRPr lang="es-ES" sz="800">
                        <a:effectLst/>
                      </a:endParaRPr>
                    </a:p>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a:effectLst/>
                        </a:rPr>
                        <a:t>30/06/</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7083" marR="27083" marT="0" marB="0"/>
                </a:tc>
                <a:tc>
                  <a:txBody>
                    <a:bodyPr/>
                    <a:lstStyle/>
                    <a:p>
                      <a:pPr algn="just">
                        <a:spcAft>
                          <a:spcPts val="0"/>
                        </a:spcAft>
                      </a:pPr>
                      <a:r>
                        <a:rPr lang="es-CO" sz="800" dirty="0">
                          <a:effectLst/>
                        </a:rPr>
                        <a:t>Pendiente</a:t>
                      </a:r>
                      <a:endParaRPr lang="es-ES" sz="800" dirty="0">
                        <a:effectLst/>
                        <a:latin typeface="Times New Roman" panose="02020603050405020304" pitchFamily="18" charset="0"/>
                        <a:ea typeface="Times New Roman" panose="02020603050405020304" pitchFamily="18" charset="0"/>
                      </a:endParaRPr>
                    </a:p>
                  </a:txBody>
                  <a:tcPr marL="27083" marR="27083" marT="0" marB="0"/>
                </a:tc>
                <a:extLst>
                  <a:ext uri="{0D108BD9-81ED-4DB2-BD59-A6C34878D82A}">
                    <a16:rowId xmlns="" xmlns:a16="http://schemas.microsoft.com/office/drawing/2014/main" val="2568428820"/>
                  </a:ext>
                </a:extLst>
              </a:tr>
            </a:tbl>
          </a:graphicData>
        </a:graphic>
      </p:graphicFrame>
    </p:spTree>
    <p:extLst>
      <p:ext uri="{BB962C8B-B14F-4D97-AF65-F5344CB8AC3E}">
        <p14:creationId xmlns:p14="http://schemas.microsoft.com/office/powerpoint/2010/main" val="14059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946514" y="129884"/>
            <a:ext cx="8045151" cy="864096"/>
          </a:xfrm>
        </p:spPr>
        <p:txBody>
          <a:bodyPr>
            <a:normAutofit/>
          </a:bodyPr>
          <a:lstStyle/>
          <a:p>
            <a:pPr algn="ctr" fontAlgn="base">
              <a:spcAft>
                <a:spcPct val="0"/>
              </a:spcAft>
              <a:tabLst>
                <a:tab pos="847725" algn="l"/>
              </a:tabLst>
            </a:pPr>
            <a:r>
              <a:rPr lang="es-CO" sz="2400" b="1" dirty="0" smtClean="0">
                <a:solidFill>
                  <a:srgbClr val="FF0000"/>
                </a:solidFill>
                <a:latin typeface="Lucida Calligraphy" panose="03010101010101010101" pitchFamily="66" charset="0"/>
              </a:rPr>
              <a:t>GESTIÓN </a:t>
            </a:r>
            <a:r>
              <a:rPr lang="es-CO" sz="2400" b="1" dirty="0">
                <a:solidFill>
                  <a:srgbClr val="FF0000"/>
                </a:solidFill>
                <a:latin typeface="Lucida Calligraphy" panose="03010101010101010101" pitchFamily="66" charset="0"/>
              </a:rPr>
              <a:t>ADMINISTRATIVA Y </a:t>
            </a:r>
            <a:r>
              <a:rPr lang="es-CO" sz="2400" b="1" dirty="0" smtClean="0">
                <a:solidFill>
                  <a:srgbClr val="FF0000"/>
                </a:solidFill>
                <a:latin typeface="Lucida Calligraphy" panose="03010101010101010101" pitchFamily="66" charset="0"/>
              </a:rPr>
              <a:t>FINANCIERA</a:t>
            </a:r>
            <a:endParaRPr lang="es-CO" sz="2400" b="1" dirty="0">
              <a:solidFill>
                <a:srgbClr val="FF0000"/>
              </a:solidFill>
              <a:latin typeface="Lucida Calligraphy" panose="03010101010101010101" pitchFamily="66" charset="0"/>
            </a:endParaRPr>
          </a:p>
        </p:txBody>
      </p:sp>
      <p:graphicFrame>
        <p:nvGraphicFramePr>
          <p:cNvPr id="6" name="Tabla 2"/>
          <p:cNvGraphicFramePr>
            <a:graphicFrameLocks noGrp="1"/>
          </p:cNvGraphicFramePr>
          <p:nvPr>
            <p:extLst>
              <p:ext uri="{D42A27DB-BD31-4B8C-83A1-F6EECF244321}">
                <p14:modId xmlns:p14="http://schemas.microsoft.com/office/powerpoint/2010/main" val="1193781687"/>
              </p:ext>
            </p:extLst>
          </p:nvPr>
        </p:nvGraphicFramePr>
        <p:xfrm>
          <a:off x="584649" y="967409"/>
          <a:ext cx="10931490" cy="5662194"/>
        </p:xfrm>
        <a:graphic>
          <a:graphicData uri="http://schemas.openxmlformats.org/drawingml/2006/table">
            <a:tbl>
              <a:tblPr firstRow="1" firstCol="1" bandRow="1">
                <a:tableStyleId>{5C22544A-7EE6-4342-B048-85BDC9FD1C3A}</a:tableStyleId>
              </a:tblPr>
              <a:tblGrid>
                <a:gridCol w="1822988">
                  <a:extLst>
                    <a:ext uri="{9D8B030D-6E8A-4147-A177-3AD203B41FA5}">
                      <a16:colId xmlns="" xmlns:a16="http://schemas.microsoft.com/office/drawing/2014/main" val="4230350898"/>
                    </a:ext>
                  </a:extLst>
                </a:gridCol>
                <a:gridCol w="1822988">
                  <a:extLst>
                    <a:ext uri="{9D8B030D-6E8A-4147-A177-3AD203B41FA5}">
                      <a16:colId xmlns="" xmlns:a16="http://schemas.microsoft.com/office/drawing/2014/main" val="1848141116"/>
                    </a:ext>
                  </a:extLst>
                </a:gridCol>
                <a:gridCol w="1617971">
                  <a:extLst>
                    <a:ext uri="{9D8B030D-6E8A-4147-A177-3AD203B41FA5}">
                      <a16:colId xmlns="" xmlns:a16="http://schemas.microsoft.com/office/drawing/2014/main" val="221834433"/>
                    </a:ext>
                  </a:extLst>
                </a:gridCol>
                <a:gridCol w="1617971">
                  <a:extLst>
                    <a:ext uri="{9D8B030D-6E8A-4147-A177-3AD203B41FA5}">
                      <a16:colId xmlns="" xmlns:a16="http://schemas.microsoft.com/office/drawing/2014/main" val="3384208636"/>
                    </a:ext>
                  </a:extLst>
                </a:gridCol>
                <a:gridCol w="1210802">
                  <a:extLst>
                    <a:ext uri="{9D8B030D-6E8A-4147-A177-3AD203B41FA5}">
                      <a16:colId xmlns="" xmlns:a16="http://schemas.microsoft.com/office/drawing/2014/main" val="260236864"/>
                    </a:ext>
                  </a:extLst>
                </a:gridCol>
                <a:gridCol w="814344">
                  <a:extLst>
                    <a:ext uri="{9D8B030D-6E8A-4147-A177-3AD203B41FA5}">
                      <a16:colId xmlns="" xmlns:a16="http://schemas.microsoft.com/office/drawing/2014/main" val="1212487854"/>
                    </a:ext>
                  </a:extLst>
                </a:gridCol>
                <a:gridCol w="1012213">
                  <a:extLst>
                    <a:ext uri="{9D8B030D-6E8A-4147-A177-3AD203B41FA5}">
                      <a16:colId xmlns="" xmlns:a16="http://schemas.microsoft.com/office/drawing/2014/main" val="2840340471"/>
                    </a:ext>
                  </a:extLst>
                </a:gridCol>
                <a:gridCol w="1012213">
                  <a:extLst>
                    <a:ext uri="{9D8B030D-6E8A-4147-A177-3AD203B41FA5}">
                      <a16:colId xmlns="" xmlns:a16="http://schemas.microsoft.com/office/drawing/2014/main" val="672821696"/>
                    </a:ext>
                  </a:extLst>
                </a:gridCol>
              </a:tblGrid>
              <a:tr h="1354003">
                <a:tc rowSpan="9">
                  <a:txBody>
                    <a:bodyPr/>
                    <a:lstStyle/>
                    <a:p>
                      <a:pPr algn="just">
                        <a:spcAft>
                          <a:spcPts val="0"/>
                        </a:spcAft>
                      </a:pPr>
                      <a:r>
                        <a:rPr lang="es-CO" sz="900" dirty="0">
                          <a:effectLst/>
                        </a:rPr>
                        <a:t> </a:t>
                      </a:r>
                      <a:endParaRPr lang="es-ES" sz="900" dirty="0">
                        <a:effectLst/>
                      </a:endParaRPr>
                    </a:p>
                    <a:p>
                      <a:pPr algn="just">
                        <a:spcAft>
                          <a:spcPts val="0"/>
                        </a:spcAft>
                      </a:pPr>
                      <a:r>
                        <a:rPr lang="es-CO" sz="900" dirty="0">
                          <a:effectLst/>
                        </a:rPr>
                        <a:t>Diseñar y ejecutar programas orientados al uso y mantenimiento oportuno de los recursos de la institución a partir de propuestas de divulgación estímulos, actualización y bienestar del talento humano de la institución. </a:t>
                      </a:r>
                      <a:endParaRPr lang="es-ES" sz="900" dirty="0">
                        <a:effectLst/>
                        <a:latin typeface="Times New Roman" panose="02020603050405020304" pitchFamily="18" charset="0"/>
                        <a:ea typeface="Times New Roman" panose="02020603050405020304" pitchFamily="18" charset="0"/>
                      </a:endParaRPr>
                    </a:p>
                  </a:txBody>
                  <a:tcPr marL="36849" marR="36849" marT="0" marB="0"/>
                </a:tc>
                <a:tc>
                  <a:txBody>
                    <a:bodyPr/>
                    <a:lstStyle/>
                    <a:p>
                      <a:pPr marL="342900" lvl="0" indent="-342900" algn="just">
                        <a:spcAft>
                          <a:spcPts val="0"/>
                        </a:spcAft>
                        <a:buFont typeface="+mj-lt"/>
                        <a:buAutoNum type="arabicPeriod"/>
                      </a:pPr>
                      <a:r>
                        <a:rPr lang="es-CO" sz="900">
                          <a:effectLst/>
                        </a:rPr>
                        <a:t>Diseñar y ejecutar un Programa para la adecuación y embellecimiento de la planta física</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Programa para la adecuación y embellecimiento de la planta física</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Diseño del Programa para la adecuación y embellecimiento de la planta física</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Etilvia Díaz Santos, Misael Vergara Vides, Jheymi Heredia y Luz Elena Alvarez Márquez</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09/03/</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30/11/</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En ejecución</a:t>
                      </a:r>
                      <a:endParaRPr lang="es-ES" sz="900">
                        <a:effectLst/>
                        <a:latin typeface="Times New Roman" panose="02020603050405020304" pitchFamily="18" charset="0"/>
                        <a:ea typeface="Times New Roman" panose="02020603050405020304" pitchFamily="18" charset="0"/>
                      </a:endParaRPr>
                    </a:p>
                  </a:txBody>
                  <a:tcPr marL="36849" marR="36849" marT="0" marB="0"/>
                </a:tc>
                <a:extLst>
                  <a:ext uri="{0D108BD9-81ED-4DB2-BD59-A6C34878D82A}">
                    <a16:rowId xmlns="" xmlns:a16="http://schemas.microsoft.com/office/drawing/2014/main" val="983377666"/>
                  </a:ext>
                </a:extLst>
              </a:tr>
              <a:tr h="369273">
                <a:tc vMerge="1">
                  <a:txBody>
                    <a:bodyPr/>
                    <a:lstStyle/>
                    <a:p>
                      <a:endParaRPr lang="es-ES"/>
                    </a:p>
                  </a:txBody>
                  <a:tcPr/>
                </a:tc>
                <a:tc rowSpan="6">
                  <a:txBody>
                    <a:bodyPr/>
                    <a:lstStyle/>
                    <a:p>
                      <a:pPr algn="just">
                        <a:spcAft>
                          <a:spcPts val="0"/>
                        </a:spcAft>
                      </a:pPr>
                      <a:r>
                        <a:rPr lang="es-CO" sz="900">
                          <a:effectLst/>
                        </a:rPr>
                        <a:t>2. La institución debe disponer a diciembre de 2016 de un programa de desarrollo del talento humano inspirado en la divulgación del quehacer  institucional y las buenas prácticas. (Programa de Bienestar Institucional)</a:t>
                      </a:r>
                      <a:endParaRPr lang="es-ES" sz="900">
                        <a:effectLst/>
                        <a:latin typeface="Times New Roman" panose="02020603050405020304" pitchFamily="18" charset="0"/>
                        <a:ea typeface="Times New Roman" panose="02020603050405020304" pitchFamily="18" charset="0"/>
                      </a:endParaRPr>
                    </a:p>
                  </a:txBody>
                  <a:tcPr marL="36849" marR="36849" marT="0" marB="0"/>
                </a:tc>
                <a:tc rowSpan="6">
                  <a:txBody>
                    <a:bodyPr/>
                    <a:lstStyle/>
                    <a:p>
                      <a:pPr algn="just">
                        <a:spcAft>
                          <a:spcPts val="0"/>
                        </a:spcAft>
                      </a:pPr>
                      <a:r>
                        <a:rPr lang="es-CO" sz="900" dirty="0">
                          <a:effectLst/>
                        </a:rPr>
                        <a:t>Sentido de pertenencia.</a:t>
                      </a:r>
                      <a:endParaRPr lang="es-ES" sz="900" dirty="0">
                        <a:effectLst/>
                      </a:endParaRPr>
                    </a:p>
                    <a:p>
                      <a:pPr algn="just">
                        <a:spcAft>
                          <a:spcPts val="0"/>
                        </a:spcAft>
                      </a:pPr>
                      <a:r>
                        <a:rPr lang="es-CO" sz="900" dirty="0">
                          <a:effectLst/>
                        </a:rPr>
                        <a:t>Porcentaje de cumplimiento de funciones.</a:t>
                      </a:r>
                      <a:endParaRPr lang="es-ES" sz="900" dirty="0">
                        <a:effectLst/>
                      </a:endParaRPr>
                    </a:p>
                    <a:p>
                      <a:pPr algn="just">
                        <a:spcAft>
                          <a:spcPts val="0"/>
                        </a:spcAft>
                      </a:pPr>
                      <a:r>
                        <a:rPr lang="es-CO" sz="900" dirty="0">
                          <a:effectLst/>
                        </a:rPr>
                        <a:t>Propuesta de divulgación.</a:t>
                      </a:r>
                      <a:endParaRPr lang="es-ES" sz="900" dirty="0">
                        <a:effectLst/>
                      </a:endParaRPr>
                    </a:p>
                    <a:p>
                      <a:pPr algn="just">
                        <a:spcAft>
                          <a:spcPts val="0"/>
                        </a:spcAft>
                      </a:pPr>
                      <a:r>
                        <a:rPr lang="es-CO" sz="900" dirty="0">
                          <a:effectLst/>
                        </a:rPr>
                        <a:t> </a:t>
                      </a:r>
                      <a:endParaRPr lang="es-ES" sz="900" dirty="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Definir criterios para capacitación.</a:t>
                      </a:r>
                      <a:endParaRPr lang="es-ES" sz="900">
                        <a:effectLst/>
                        <a:latin typeface="Times New Roman" panose="02020603050405020304" pitchFamily="18" charset="0"/>
                        <a:ea typeface="Times New Roman" panose="02020603050405020304" pitchFamily="18" charset="0"/>
                      </a:endParaRPr>
                    </a:p>
                  </a:txBody>
                  <a:tcPr marL="36849" marR="36849" marT="0" marB="0"/>
                </a:tc>
                <a:tc rowSpan="5">
                  <a:txBody>
                    <a:bodyPr/>
                    <a:lstStyle/>
                    <a:p>
                      <a:pPr algn="just">
                        <a:spcAft>
                          <a:spcPts val="0"/>
                        </a:spcAft>
                      </a:pPr>
                      <a:r>
                        <a:rPr lang="es-CO" sz="900">
                          <a:effectLst/>
                        </a:rPr>
                        <a:t>Sixto Redondo</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30/06/</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rowSpan="6">
                  <a:txBody>
                    <a:bodyPr/>
                    <a:lstStyle/>
                    <a:p>
                      <a:pPr algn="just">
                        <a:spcAft>
                          <a:spcPts val="0"/>
                        </a:spcAft>
                      </a:pPr>
                      <a:r>
                        <a:rPr lang="es-CO" sz="900">
                          <a:effectLst/>
                        </a:rPr>
                        <a:t>28/02/</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36849" marR="36849" marT="0" marB="0"/>
                </a:tc>
                <a:tc rowSpan="6">
                  <a:txBody>
                    <a:bodyPr/>
                    <a:lstStyle/>
                    <a:p>
                      <a:pPr algn="just">
                        <a:spcAft>
                          <a:spcPts val="0"/>
                        </a:spcAft>
                      </a:pPr>
                      <a:r>
                        <a:rPr lang="es-CO" sz="900">
                          <a:effectLst/>
                        </a:rPr>
                        <a:t>En </a:t>
                      </a:r>
                      <a:endParaRPr lang="es-ES" sz="900">
                        <a:effectLst/>
                      </a:endParaRPr>
                    </a:p>
                    <a:p>
                      <a:pPr algn="just">
                        <a:spcAft>
                          <a:spcPts val="0"/>
                        </a:spcAft>
                      </a:pPr>
                      <a:r>
                        <a:rPr lang="es-CO" sz="900">
                          <a:effectLst/>
                        </a:rPr>
                        <a:t>ejecución</a:t>
                      </a:r>
                      <a:endParaRPr lang="es-ES" sz="900">
                        <a:effectLst/>
                        <a:latin typeface="Times New Roman" panose="02020603050405020304" pitchFamily="18" charset="0"/>
                        <a:ea typeface="Times New Roman" panose="02020603050405020304" pitchFamily="18" charset="0"/>
                      </a:endParaRPr>
                    </a:p>
                  </a:txBody>
                  <a:tcPr marL="36849" marR="36849" marT="0" marB="0"/>
                </a:tc>
                <a:extLst>
                  <a:ext uri="{0D108BD9-81ED-4DB2-BD59-A6C34878D82A}">
                    <a16:rowId xmlns="" xmlns:a16="http://schemas.microsoft.com/office/drawing/2014/main" val="3303159558"/>
                  </a:ext>
                </a:extLst>
              </a:tr>
              <a:tr h="49236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900">
                          <a:effectLst/>
                        </a:rPr>
                        <a:t>Sistematizar criterios de asignación académica.</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a:txBody>
                    <a:bodyPr/>
                    <a:lstStyle/>
                    <a:p>
                      <a:pPr algn="just">
                        <a:spcAft>
                          <a:spcPts val="0"/>
                        </a:spcAft>
                      </a:pPr>
                      <a:r>
                        <a:rPr lang="es-CO" sz="900">
                          <a:effectLst/>
                        </a:rPr>
                        <a:t>15/09 </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1673798607"/>
                  </a:ext>
                </a:extLst>
              </a:tr>
              <a:tr h="49236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900">
                          <a:effectLst/>
                        </a:rPr>
                        <a:t>Sistematizar y complementar la propuesta de bienestar.</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a:txBody>
                    <a:bodyPr/>
                    <a:lstStyle/>
                    <a:p>
                      <a:pPr algn="just">
                        <a:spcAft>
                          <a:spcPts val="0"/>
                        </a:spcAft>
                      </a:pPr>
                      <a:r>
                        <a:rPr lang="es-CO" sz="900">
                          <a:effectLst/>
                        </a:rPr>
                        <a:t>30/06/</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765306837"/>
                  </a:ext>
                </a:extLst>
              </a:tr>
              <a:tr h="49236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900">
                          <a:effectLst/>
                        </a:rPr>
                        <a:t>Propuesta de divulgación del quehacer institucional.</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a:txBody>
                    <a:bodyPr/>
                    <a:lstStyle/>
                    <a:p>
                      <a:pPr algn="just">
                        <a:spcAft>
                          <a:spcPts val="0"/>
                        </a:spcAft>
                      </a:pPr>
                      <a:r>
                        <a:rPr lang="es-CO" sz="900">
                          <a:effectLst/>
                        </a:rPr>
                        <a:t>28/02/</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395131092"/>
                  </a:ext>
                </a:extLst>
              </a:tr>
              <a:tr h="49236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900">
                          <a:effectLst/>
                        </a:rPr>
                        <a:t>Conformar y operar el Comité de Salud Ocupacional.</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a:txBody>
                    <a:bodyPr/>
                    <a:lstStyle/>
                    <a:p>
                      <a:pPr algn="just">
                        <a:spcAft>
                          <a:spcPts val="0"/>
                        </a:spcAft>
                      </a:pPr>
                      <a:r>
                        <a:rPr lang="es-CO" sz="900">
                          <a:effectLst/>
                        </a:rPr>
                        <a:t>09/04/</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730717791"/>
                  </a:ext>
                </a:extLst>
              </a:tr>
              <a:tr h="36927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just">
                        <a:spcAft>
                          <a:spcPts val="0"/>
                        </a:spcAft>
                      </a:pPr>
                      <a:r>
                        <a:rPr lang="es-CO" sz="900">
                          <a:effectLst/>
                        </a:rPr>
                        <a:t>Inducción a estudiantes y docentes nuevos.</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Directivos docentes.</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15/01/</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vMerge="1">
                  <a:txBody>
                    <a:bodyPr/>
                    <a:lstStyle/>
                    <a:p>
                      <a:endParaRPr lang="es-ES"/>
                    </a:p>
                  </a:txBody>
                  <a:tcPr/>
                </a:tc>
                <a:tc vMerge="1">
                  <a:txBody>
                    <a:bodyPr/>
                    <a:lstStyle/>
                    <a:p>
                      <a:endParaRPr lang="es-ES"/>
                    </a:p>
                  </a:txBody>
                  <a:tcPr/>
                </a:tc>
                <a:extLst>
                  <a:ext uri="{0D108BD9-81ED-4DB2-BD59-A6C34878D82A}">
                    <a16:rowId xmlns="" xmlns:a16="http://schemas.microsoft.com/office/drawing/2014/main" val="2163131136"/>
                  </a:ext>
                </a:extLst>
              </a:tr>
              <a:tr h="738547">
                <a:tc vMerge="1">
                  <a:txBody>
                    <a:bodyPr/>
                    <a:lstStyle/>
                    <a:p>
                      <a:endParaRPr lang="es-ES"/>
                    </a:p>
                  </a:txBody>
                  <a:tcPr/>
                </a:tc>
                <a:tc>
                  <a:txBody>
                    <a:bodyPr/>
                    <a:lstStyle/>
                    <a:p>
                      <a:pPr algn="just">
                        <a:spcAft>
                          <a:spcPts val="0"/>
                        </a:spcAft>
                      </a:pPr>
                      <a:r>
                        <a:rPr lang="es-CO" sz="900">
                          <a:effectLst/>
                        </a:rPr>
                        <a:t>3. A noviembre de 2016 la institución ejecutará la propuesta de estímulo a la investigación.</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Programa semilleros de investigación.</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Conformación de semilleros de investigación.</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Yajaira Salgado  Baldovino y Etilvia Rosa Díaz Santos</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16/02/</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dirty="0">
                          <a:effectLst/>
                        </a:rPr>
                        <a:t>30/11/</a:t>
                      </a:r>
                      <a:endParaRPr lang="es-ES" sz="900" dirty="0">
                        <a:effectLst/>
                      </a:endParaRPr>
                    </a:p>
                    <a:p>
                      <a:pPr algn="just">
                        <a:spcAft>
                          <a:spcPts val="0"/>
                        </a:spcAft>
                      </a:pPr>
                      <a:r>
                        <a:rPr lang="es-CO" sz="900" dirty="0" smtClean="0">
                          <a:effectLst/>
                        </a:rPr>
                        <a:t>2017</a:t>
                      </a:r>
                      <a:endParaRPr lang="es-ES" sz="900" dirty="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Pendiente</a:t>
                      </a:r>
                      <a:endParaRPr lang="es-ES" sz="900">
                        <a:effectLst/>
                        <a:latin typeface="Times New Roman" panose="02020603050405020304" pitchFamily="18" charset="0"/>
                        <a:ea typeface="Times New Roman" panose="02020603050405020304" pitchFamily="18" charset="0"/>
                      </a:endParaRPr>
                    </a:p>
                  </a:txBody>
                  <a:tcPr marL="36849" marR="36849" marT="0" marB="0"/>
                </a:tc>
                <a:extLst>
                  <a:ext uri="{0D108BD9-81ED-4DB2-BD59-A6C34878D82A}">
                    <a16:rowId xmlns="" xmlns:a16="http://schemas.microsoft.com/office/drawing/2014/main" val="768532334"/>
                  </a:ext>
                </a:extLst>
              </a:tr>
              <a:tr h="861638">
                <a:tc vMerge="1">
                  <a:txBody>
                    <a:bodyPr/>
                    <a:lstStyle/>
                    <a:p>
                      <a:endParaRPr lang="es-ES"/>
                    </a:p>
                  </a:txBody>
                  <a:tcPr/>
                </a:tc>
                <a:tc>
                  <a:txBody>
                    <a:bodyPr/>
                    <a:lstStyle/>
                    <a:p>
                      <a:pPr algn="just">
                        <a:spcAft>
                          <a:spcPts val="0"/>
                        </a:spcAft>
                      </a:pPr>
                      <a:r>
                        <a:rPr lang="es-CO" sz="900">
                          <a:effectLst/>
                        </a:rPr>
                        <a:t>4. Diseñar y aplicar un programa de servicios complementarios en toda la institución, a diciembre 4 de 2017</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Programa de servicios. Actas de socialización del programa.</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Diseñar el programa.</a:t>
                      </a:r>
                      <a:endParaRPr lang="es-ES" sz="900">
                        <a:effectLst/>
                      </a:endParaRPr>
                    </a:p>
                    <a:p>
                      <a:pPr algn="just">
                        <a:spcAft>
                          <a:spcPts val="0"/>
                        </a:spcAft>
                      </a:pPr>
                      <a:r>
                        <a:rPr lang="es-CO" sz="900">
                          <a:effectLst/>
                        </a:rPr>
                        <a:t>Actas de socialización del programa.</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Rectoría</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01/02/</a:t>
                      </a:r>
                      <a:endParaRPr lang="es-ES" sz="900">
                        <a:effectLst/>
                      </a:endParaRPr>
                    </a:p>
                    <a:p>
                      <a:pPr algn="just">
                        <a:spcAft>
                          <a:spcPts val="0"/>
                        </a:spcAft>
                      </a:pPr>
                      <a:r>
                        <a:rPr lang="es-CO" sz="900">
                          <a:effectLst/>
                        </a:rPr>
                        <a:t>2016</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a:effectLst/>
                        </a:rPr>
                        <a:t>04/12/</a:t>
                      </a:r>
                      <a:endParaRPr lang="es-ES" sz="900">
                        <a:effectLst/>
                      </a:endParaRPr>
                    </a:p>
                    <a:p>
                      <a:pPr algn="just">
                        <a:spcAft>
                          <a:spcPts val="0"/>
                        </a:spcAft>
                      </a:pPr>
                      <a:r>
                        <a:rPr lang="es-CO" sz="900">
                          <a:effectLst/>
                        </a:rPr>
                        <a:t>2017</a:t>
                      </a:r>
                      <a:endParaRPr lang="es-ES" sz="900">
                        <a:effectLst/>
                        <a:latin typeface="Times New Roman" panose="02020603050405020304" pitchFamily="18" charset="0"/>
                        <a:ea typeface="Times New Roman" panose="02020603050405020304" pitchFamily="18" charset="0"/>
                      </a:endParaRPr>
                    </a:p>
                  </a:txBody>
                  <a:tcPr marL="36849" marR="36849" marT="0" marB="0"/>
                </a:tc>
                <a:tc>
                  <a:txBody>
                    <a:bodyPr/>
                    <a:lstStyle/>
                    <a:p>
                      <a:pPr algn="just">
                        <a:spcAft>
                          <a:spcPts val="0"/>
                        </a:spcAft>
                      </a:pPr>
                      <a:r>
                        <a:rPr lang="es-CO" sz="900" dirty="0">
                          <a:effectLst/>
                        </a:rPr>
                        <a:t>Pendiente</a:t>
                      </a:r>
                      <a:endParaRPr lang="es-ES" sz="900" dirty="0">
                        <a:effectLst/>
                        <a:latin typeface="Times New Roman" panose="02020603050405020304" pitchFamily="18" charset="0"/>
                        <a:ea typeface="Times New Roman" panose="02020603050405020304" pitchFamily="18" charset="0"/>
                      </a:endParaRPr>
                    </a:p>
                  </a:txBody>
                  <a:tcPr marL="36849" marR="36849" marT="0" marB="0"/>
                </a:tc>
                <a:extLst>
                  <a:ext uri="{0D108BD9-81ED-4DB2-BD59-A6C34878D82A}">
                    <a16:rowId xmlns="" xmlns:a16="http://schemas.microsoft.com/office/drawing/2014/main" val="3406092370"/>
                  </a:ext>
                </a:extLst>
              </a:tr>
            </a:tbl>
          </a:graphicData>
        </a:graphic>
      </p:graphicFrame>
    </p:spTree>
    <p:extLst>
      <p:ext uri="{BB962C8B-B14F-4D97-AF65-F5344CB8AC3E}">
        <p14:creationId xmlns:p14="http://schemas.microsoft.com/office/powerpoint/2010/main" val="398101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532314" y="132521"/>
            <a:ext cx="6851103" cy="747460"/>
          </a:xfrm>
        </p:spPr>
        <p:txBody>
          <a:bodyPr>
            <a:normAutofit/>
          </a:bodyPr>
          <a:lstStyle/>
          <a:p>
            <a:pPr lvl="0" algn="ctr" fontAlgn="base">
              <a:spcAft>
                <a:spcPct val="0"/>
              </a:spcAft>
              <a:tabLst>
                <a:tab pos="971550" algn="l"/>
              </a:tabLst>
            </a:pPr>
            <a:r>
              <a:rPr lang="es-ES" sz="2400" b="1" dirty="0" smtClean="0">
                <a:solidFill>
                  <a:srgbClr val="FF0000"/>
                </a:solidFill>
                <a:latin typeface="Lucida Calligraphy" pitchFamily="66" charset="0"/>
                <a:ea typeface="Times New Roman" pitchFamily="18" charset="0"/>
                <a:cs typeface="Arial" pitchFamily="34" charset="0"/>
              </a:rPr>
              <a:t>GESTIÓN COMUNITARIA</a:t>
            </a:r>
            <a:endParaRPr lang="es-CO" sz="2400" dirty="0"/>
          </a:p>
        </p:txBody>
      </p:sp>
      <p:graphicFrame>
        <p:nvGraphicFramePr>
          <p:cNvPr id="6" name="Tabla 2"/>
          <p:cNvGraphicFramePr>
            <a:graphicFrameLocks noGrp="1"/>
          </p:cNvGraphicFramePr>
          <p:nvPr>
            <p:extLst>
              <p:ext uri="{D42A27DB-BD31-4B8C-83A1-F6EECF244321}">
                <p14:modId xmlns:p14="http://schemas.microsoft.com/office/powerpoint/2010/main" val="3544841701"/>
              </p:ext>
            </p:extLst>
          </p:nvPr>
        </p:nvGraphicFramePr>
        <p:xfrm>
          <a:off x="1093912" y="960883"/>
          <a:ext cx="10196939" cy="5718213"/>
        </p:xfrm>
        <a:graphic>
          <a:graphicData uri="http://schemas.openxmlformats.org/drawingml/2006/table">
            <a:tbl>
              <a:tblPr firstRow="1" firstCol="1" bandRow="1">
                <a:tableStyleId>{5C22544A-7EE6-4342-B048-85BDC9FD1C3A}</a:tableStyleId>
              </a:tblPr>
              <a:tblGrid>
                <a:gridCol w="1700489">
                  <a:extLst>
                    <a:ext uri="{9D8B030D-6E8A-4147-A177-3AD203B41FA5}">
                      <a16:colId xmlns="" xmlns:a16="http://schemas.microsoft.com/office/drawing/2014/main" val="2062081298"/>
                    </a:ext>
                  </a:extLst>
                </a:gridCol>
                <a:gridCol w="1700489">
                  <a:extLst>
                    <a:ext uri="{9D8B030D-6E8A-4147-A177-3AD203B41FA5}">
                      <a16:colId xmlns="" xmlns:a16="http://schemas.microsoft.com/office/drawing/2014/main" val="1927707473"/>
                    </a:ext>
                  </a:extLst>
                </a:gridCol>
                <a:gridCol w="1509252">
                  <a:extLst>
                    <a:ext uri="{9D8B030D-6E8A-4147-A177-3AD203B41FA5}">
                      <a16:colId xmlns="" xmlns:a16="http://schemas.microsoft.com/office/drawing/2014/main" val="143603583"/>
                    </a:ext>
                  </a:extLst>
                </a:gridCol>
                <a:gridCol w="1509252">
                  <a:extLst>
                    <a:ext uri="{9D8B030D-6E8A-4147-A177-3AD203B41FA5}">
                      <a16:colId xmlns="" xmlns:a16="http://schemas.microsoft.com/office/drawing/2014/main" val="3355561415"/>
                    </a:ext>
                  </a:extLst>
                </a:gridCol>
                <a:gridCol w="1129440">
                  <a:extLst>
                    <a:ext uri="{9D8B030D-6E8A-4147-A177-3AD203B41FA5}">
                      <a16:colId xmlns="" xmlns:a16="http://schemas.microsoft.com/office/drawing/2014/main" val="1474960463"/>
                    </a:ext>
                  </a:extLst>
                </a:gridCol>
                <a:gridCol w="759623">
                  <a:extLst>
                    <a:ext uri="{9D8B030D-6E8A-4147-A177-3AD203B41FA5}">
                      <a16:colId xmlns="" xmlns:a16="http://schemas.microsoft.com/office/drawing/2014/main" val="1269155451"/>
                    </a:ext>
                  </a:extLst>
                </a:gridCol>
                <a:gridCol w="944197">
                  <a:extLst>
                    <a:ext uri="{9D8B030D-6E8A-4147-A177-3AD203B41FA5}">
                      <a16:colId xmlns="" xmlns:a16="http://schemas.microsoft.com/office/drawing/2014/main" val="1721667682"/>
                    </a:ext>
                  </a:extLst>
                </a:gridCol>
                <a:gridCol w="944197">
                  <a:extLst>
                    <a:ext uri="{9D8B030D-6E8A-4147-A177-3AD203B41FA5}">
                      <a16:colId xmlns="" xmlns:a16="http://schemas.microsoft.com/office/drawing/2014/main" val="105564175"/>
                    </a:ext>
                  </a:extLst>
                </a:gridCol>
              </a:tblGrid>
              <a:tr h="742053">
                <a:tc rowSpan="8">
                  <a:txBody>
                    <a:bodyPr/>
                    <a:lstStyle/>
                    <a:p>
                      <a:pPr algn="just">
                        <a:spcAft>
                          <a:spcPts val="0"/>
                        </a:spcAft>
                      </a:pPr>
                      <a:r>
                        <a:rPr lang="es-CO" sz="800" dirty="0">
                          <a:effectLst/>
                        </a:rPr>
                        <a:t>GESTIÓN DE LA COMUNIDAD</a:t>
                      </a:r>
                      <a:endParaRPr lang="es-ES" sz="800" dirty="0">
                        <a:effectLst/>
                      </a:endParaRPr>
                    </a:p>
                    <a:p>
                      <a:pPr algn="just">
                        <a:spcAft>
                          <a:spcPts val="0"/>
                        </a:spcAft>
                      </a:pPr>
                      <a:r>
                        <a:rPr lang="es-CO" sz="800" dirty="0">
                          <a:effectLst/>
                        </a:rPr>
                        <a:t> </a:t>
                      </a:r>
                      <a:endParaRPr lang="es-ES" sz="800" dirty="0">
                        <a:effectLst/>
                      </a:endParaRPr>
                    </a:p>
                    <a:p>
                      <a:pPr algn="just">
                        <a:spcAft>
                          <a:spcPts val="0"/>
                        </a:spcAft>
                      </a:pPr>
                      <a:r>
                        <a:rPr lang="es-CO" sz="800" dirty="0">
                          <a:effectLst/>
                        </a:rPr>
                        <a:t>Mejorar la gestión comunitaria posicionando sus procesos en niveles de apropiación y mejoramiento continuo, a través de acciones concretas frente a las debilidades y fortalezas detectadas en la autoevaluación 2015.</a:t>
                      </a:r>
                      <a:endParaRPr lang="es-ES" sz="800" dirty="0">
                        <a:effectLst/>
                      </a:endParaRPr>
                    </a:p>
                    <a:p>
                      <a:pPr algn="just">
                        <a:spcAft>
                          <a:spcPts val="0"/>
                        </a:spcAft>
                      </a:pPr>
                      <a:r>
                        <a:rPr lang="es-CO" sz="800" dirty="0">
                          <a:effectLst/>
                        </a:rPr>
                        <a:t> </a:t>
                      </a:r>
                      <a:endParaRPr lang="es-ES" sz="800" dirty="0">
                        <a:effectLst/>
                        <a:latin typeface="Times New Roman" panose="02020603050405020304" pitchFamily="18" charset="0"/>
                        <a:ea typeface="Times New Roman" panose="02020603050405020304" pitchFamily="18" charset="0"/>
                      </a:endParaRPr>
                    </a:p>
                  </a:txBody>
                  <a:tcPr marL="22393" marR="22393" marT="0" marB="0"/>
                </a:tc>
                <a:tc rowSpan="6">
                  <a:txBody>
                    <a:bodyPr/>
                    <a:lstStyle/>
                    <a:p>
                      <a:pPr>
                        <a:spcAft>
                          <a:spcPts val="0"/>
                        </a:spcAft>
                      </a:pPr>
                      <a:r>
                        <a:rPr lang="es-CO" sz="800" dirty="0">
                          <a:effectLst/>
                        </a:rPr>
                        <a:t>A Noviembre de 2017, la institución garantizará  atención oportuna y adecuada a  estudiantes en situación de vulnerabilidad  y diversidad étnica.</a:t>
                      </a:r>
                      <a:endParaRPr lang="es-ES" sz="800" dirty="0">
                        <a:effectLst/>
                      </a:endParaRPr>
                    </a:p>
                    <a:p>
                      <a:pPr>
                        <a:spcAft>
                          <a:spcPts val="0"/>
                        </a:spcAft>
                      </a:pPr>
                      <a:r>
                        <a:rPr lang="es-CO" sz="800" dirty="0">
                          <a:effectLst/>
                        </a:rPr>
                        <a:t> </a:t>
                      </a:r>
                      <a:endParaRPr lang="es-ES" sz="800" dirty="0">
                        <a:effectLst/>
                      </a:endParaRPr>
                    </a:p>
                    <a:p>
                      <a:pPr>
                        <a:spcAft>
                          <a:spcPts val="0"/>
                        </a:spcAft>
                      </a:pPr>
                      <a:r>
                        <a:rPr lang="es-CO" sz="800" dirty="0">
                          <a:effectLst/>
                        </a:rPr>
                        <a:t> A diciembre de 2017 estarán constituidas  la asociación y consejo de padres de familia..</a:t>
                      </a:r>
                      <a:endParaRPr lang="es-ES" sz="800" dirty="0">
                        <a:effectLst/>
                        <a:latin typeface="Times New Roman" panose="02020603050405020304" pitchFamily="18" charset="0"/>
                        <a:ea typeface="Times New Roman" panose="02020603050405020304" pitchFamily="18" charset="0"/>
                      </a:endParaRPr>
                    </a:p>
                  </a:txBody>
                  <a:tcPr marL="22393" marR="22393" marT="0" marB="0"/>
                </a:tc>
                <a:tc rowSpan="6">
                  <a:txBody>
                    <a:bodyPr/>
                    <a:lstStyle/>
                    <a:p>
                      <a:pPr>
                        <a:spcAft>
                          <a:spcPts val="0"/>
                        </a:spcAft>
                      </a:pPr>
                      <a:r>
                        <a:rPr lang="es-CO" sz="800" dirty="0">
                          <a:effectLst/>
                        </a:rPr>
                        <a:t>Registro sistematizado de estudiantes vulnerables y diversidad étnica.</a:t>
                      </a:r>
                      <a:endParaRPr lang="es-ES" sz="800" dirty="0">
                        <a:effectLst/>
                      </a:endParaRPr>
                    </a:p>
                    <a:p>
                      <a:pPr>
                        <a:spcAft>
                          <a:spcPts val="0"/>
                        </a:spcAft>
                      </a:pPr>
                      <a:r>
                        <a:rPr lang="es-CO" sz="800" dirty="0">
                          <a:effectLst/>
                        </a:rPr>
                        <a:t> </a:t>
                      </a:r>
                      <a:endParaRPr lang="es-ES" sz="800" dirty="0">
                        <a:effectLst/>
                      </a:endParaRPr>
                    </a:p>
                    <a:p>
                      <a:pPr>
                        <a:spcAft>
                          <a:spcPts val="0"/>
                        </a:spcAft>
                      </a:pPr>
                      <a:r>
                        <a:rPr lang="es-CO" sz="800" dirty="0">
                          <a:effectLst/>
                        </a:rPr>
                        <a:t> </a:t>
                      </a:r>
                      <a:endParaRPr lang="es-ES" sz="800" dirty="0">
                        <a:effectLst/>
                      </a:endParaRPr>
                    </a:p>
                    <a:p>
                      <a:pPr>
                        <a:spcAft>
                          <a:spcPts val="0"/>
                        </a:spcAft>
                      </a:pPr>
                      <a:r>
                        <a:rPr lang="es-CO" sz="800" dirty="0">
                          <a:effectLst/>
                        </a:rPr>
                        <a:t> </a:t>
                      </a:r>
                      <a:endParaRPr lang="es-ES" sz="800" dirty="0">
                        <a:effectLst/>
                      </a:endParaRPr>
                    </a:p>
                    <a:p>
                      <a:pPr>
                        <a:spcAft>
                          <a:spcPts val="0"/>
                        </a:spcAft>
                      </a:pPr>
                      <a:r>
                        <a:rPr lang="es-CO" sz="800" dirty="0">
                          <a:effectLst/>
                        </a:rPr>
                        <a:t>Comisiones de evaluación. </a:t>
                      </a:r>
                      <a:endParaRPr lang="es-ES" sz="800" dirty="0">
                        <a:effectLst/>
                      </a:endParaRPr>
                    </a:p>
                    <a:p>
                      <a:pPr>
                        <a:spcAft>
                          <a:spcPts val="0"/>
                        </a:spcAft>
                      </a:pPr>
                      <a:r>
                        <a:rPr lang="es-CO" sz="800" dirty="0">
                          <a:effectLst/>
                        </a:rPr>
                        <a:t>Planillas de asistencia a las asambleas convocadas para tal fin.</a:t>
                      </a:r>
                      <a:endParaRPr lang="es-ES" sz="800" dirty="0">
                        <a:effectLst/>
                        <a:latin typeface="Times New Roman" panose="02020603050405020304" pitchFamily="18" charset="0"/>
                        <a:ea typeface="Times New Roman" panose="02020603050405020304" pitchFamily="18" charset="0"/>
                      </a:endParaRPr>
                    </a:p>
                  </a:txBody>
                  <a:tcPr marL="22393" marR="22393" marT="0" marB="0"/>
                </a:tc>
                <a:tc>
                  <a:txBody>
                    <a:bodyPr/>
                    <a:lstStyle/>
                    <a:p>
                      <a:pPr>
                        <a:spcAft>
                          <a:spcPts val="0"/>
                        </a:spcAft>
                      </a:pPr>
                      <a:r>
                        <a:rPr lang="es-CO" sz="800">
                          <a:effectLst/>
                        </a:rPr>
                        <a:t>Actualización docente y Ajuste a los planes de estudio  a las necesidades especiales y étnicas de los estudiantes matriculados.</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spcAft>
                          <a:spcPts val="0"/>
                        </a:spcAft>
                      </a:pPr>
                      <a:r>
                        <a:rPr lang="es-CO" sz="800">
                          <a:effectLst/>
                        </a:rPr>
                        <a:t>Comité de etnias</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02/02/</a:t>
                      </a:r>
                      <a:endParaRPr lang="es-ES" sz="800">
                        <a:effectLst/>
                      </a:endParaRPr>
                    </a:p>
                    <a:p>
                      <a:pPr>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3628949072"/>
                  </a:ext>
                </a:extLst>
              </a:tr>
              <a:tr h="66784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800">
                          <a:effectLst/>
                        </a:rPr>
                        <a:t>Crear programas de apoyo sistemático  a estudiantes con dificultades, a partir del servicio social estudiantil obligatorio.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María Cecilia Rodríguez, María Montalvo y Geraldi Macea</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spcAft>
                          <a:spcPts val="0"/>
                        </a:spcAft>
                      </a:pPr>
                      <a:r>
                        <a:rPr lang="es-CO" sz="800">
                          <a:effectLst/>
                        </a:rPr>
                        <a:t>02/02/</a:t>
                      </a:r>
                      <a:endParaRPr lang="es-ES" sz="800">
                        <a:effectLst/>
                      </a:endParaRPr>
                    </a:p>
                    <a:p>
                      <a:pPr>
                        <a:spcAft>
                          <a:spcPts val="0"/>
                        </a:spcAft>
                      </a:pPr>
                      <a:r>
                        <a:rPr lang="es-CO" sz="800">
                          <a:effectLst/>
                        </a:rPr>
                        <a:t>2016</a:t>
                      </a:r>
                      <a:endParaRPr lang="es-ES" sz="800">
                        <a:effectLst/>
                      </a:endParaRPr>
                    </a:p>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4283245973"/>
                  </a:ext>
                </a:extLst>
              </a:tr>
              <a:tr h="66784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800">
                          <a:effectLst/>
                        </a:rPr>
                        <a:t>Diseñar y aplicar una propuesta sobre Proyecto de vida</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Yajaira Salgado, Luz Elena Alvarez, María Cecilia Rodríguez y Etilvia Díaz Santos</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02/02/2016</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dirty="0">
                          <a:effectLst/>
                        </a:rPr>
                        <a:t>Pendiente </a:t>
                      </a:r>
                      <a:endParaRPr lang="es-ES" sz="800" dirty="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3412022236"/>
                  </a:ext>
                </a:extLst>
              </a:tr>
              <a:tr h="667848">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800">
                          <a:effectLst/>
                        </a:rPr>
                        <a:t>Ejecutar la propuesta de la escuela de Padres de Familia</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Yajaira Salgado, Luz Elena Alvarez, María Cecilia Rodríguez y Etilvia Díaz Santos</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02/02/2016</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522638830"/>
                  </a:ext>
                </a:extLst>
              </a:tr>
              <a:tr h="77546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800">
                          <a:effectLst/>
                        </a:rPr>
                        <a:t>Realizar  asambleas de padres de familia para socializar la importancia de la organización y hacerla común en todos los estamentos.</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Mario Paternina,  Yiseth Paola Ramos y Karen Cogollo</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02/02/</a:t>
                      </a:r>
                      <a:endParaRPr lang="es-ES" sz="800">
                        <a:effectLst/>
                      </a:endParaRPr>
                    </a:p>
                    <a:p>
                      <a:pPr algn="just">
                        <a:spcAft>
                          <a:spcPts val="0"/>
                        </a:spcAft>
                      </a:pPr>
                      <a:r>
                        <a:rPr lang="es-CO" sz="800">
                          <a:effectLst/>
                        </a:rPr>
                        <a:t>2016</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dirty="0">
                          <a:effectLst/>
                        </a:rPr>
                        <a:t>30/11/</a:t>
                      </a:r>
                      <a:endParaRPr lang="es-ES" sz="800" dirty="0">
                        <a:effectLst/>
                      </a:endParaRPr>
                    </a:p>
                    <a:p>
                      <a:pPr algn="just">
                        <a:spcAft>
                          <a:spcPts val="0"/>
                        </a:spcAft>
                      </a:pPr>
                      <a:r>
                        <a:rPr lang="es-CO" sz="800" dirty="0">
                          <a:effectLst/>
                        </a:rPr>
                        <a:t>2017</a:t>
                      </a:r>
                      <a:endParaRPr lang="es-ES" sz="800" dirty="0">
                        <a:effectLst/>
                      </a:endParaRPr>
                    </a:p>
                    <a:p>
                      <a:pPr>
                        <a:spcAft>
                          <a:spcPts val="0"/>
                        </a:spcAft>
                      </a:pPr>
                      <a:r>
                        <a:rPr lang="es-CO" sz="800" dirty="0">
                          <a:effectLst/>
                        </a:rPr>
                        <a:t> </a:t>
                      </a:r>
                      <a:endParaRPr lang="es-ES" sz="800" dirty="0">
                        <a:effectLst/>
                      </a:endParaRPr>
                    </a:p>
                    <a:p>
                      <a:pPr>
                        <a:spcAft>
                          <a:spcPts val="0"/>
                        </a:spcAft>
                      </a:pPr>
                      <a:r>
                        <a:rPr lang="es-CO" sz="800" dirty="0">
                          <a:effectLst/>
                        </a:rPr>
                        <a:t> </a:t>
                      </a:r>
                      <a:endParaRPr lang="es-ES" sz="800" dirty="0">
                        <a:effectLst/>
                      </a:endParaRPr>
                    </a:p>
                    <a:p>
                      <a:pPr>
                        <a:spcAft>
                          <a:spcPts val="0"/>
                        </a:spcAft>
                      </a:pPr>
                      <a:r>
                        <a:rPr lang="es-CO" sz="800" dirty="0">
                          <a:effectLst/>
                        </a:rPr>
                        <a:t> </a:t>
                      </a:r>
                      <a:endParaRPr lang="es-ES" sz="800" dirty="0">
                        <a:effectLst/>
                      </a:endParaRPr>
                    </a:p>
                    <a:p>
                      <a:pPr algn="just">
                        <a:spcAft>
                          <a:spcPts val="0"/>
                        </a:spcAft>
                      </a:pPr>
                      <a:r>
                        <a:rPr lang="es-CO" sz="800" dirty="0">
                          <a:effectLst/>
                        </a:rPr>
                        <a:t> </a:t>
                      </a:r>
                      <a:endParaRPr lang="es-ES" sz="800" dirty="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3596040609"/>
                  </a:ext>
                </a:extLst>
              </a:tr>
              <a:tr h="77546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800" dirty="0">
                          <a:effectLst/>
                        </a:rPr>
                        <a:t>Hacer acompañamiento a los padres de familia en los procesos de organización.</a:t>
                      </a:r>
                      <a:endParaRPr lang="es-ES" sz="800" dirty="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Mario Paternina y Yiseth Paola Ramos</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02/02/</a:t>
                      </a:r>
                      <a:endParaRPr lang="es-ES" sz="800">
                        <a:effectLst/>
                      </a:endParaRPr>
                    </a:p>
                    <a:p>
                      <a:pPr algn="just">
                        <a:spcAft>
                          <a:spcPts val="0"/>
                        </a:spcAft>
                      </a:pPr>
                      <a:r>
                        <a:rPr lang="es-CO" sz="800">
                          <a:effectLst/>
                        </a:rPr>
                        <a:t>2016</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lgn="just">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2553179527"/>
                  </a:ext>
                </a:extLst>
              </a:tr>
              <a:tr h="646221">
                <a:tc vMerge="1">
                  <a:txBody>
                    <a:bodyPr/>
                    <a:lstStyle/>
                    <a:p>
                      <a:endParaRPr lang="es-ES"/>
                    </a:p>
                  </a:txBody>
                  <a:tcPr/>
                </a:tc>
                <a:tc rowSpan="2">
                  <a:txBody>
                    <a:bodyPr/>
                    <a:lstStyle/>
                    <a:p>
                      <a:pPr>
                        <a:spcAft>
                          <a:spcPts val="0"/>
                        </a:spcAft>
                      </a:pPr>
                      <a:r>
                        <a:rPr lang="es-CO" sz="800">
                          <a:effectLst/>
                        </a:rPr>
                        <a:t>A diciembre de 2017 estarán constituidas  la asociación y consejo de padres de familia..</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A finales del 2016 la institución se socializará el Plan Escolar de Prevención y Atención de Emergencias.</a:t>
                      </a:r>
                      <a:endParaRPr lang="es-ES" sz="800">
                        <a:effectLst/>
                        <a:latin typeface="Times New Roman" panose="02020603050405020304" pitchFamily="18" charset="0"/>
                        <a:ea typeface="Times New Roman" panose="02020603050405020304" pitchFamily="18" charset="0"/>
                      </a:endParaRPr>
                    </a:p>
                  </a:txBody>
                  <a:tcPr marL="22393" marR="22393" marT="0" marB="0"/>
                </a:tc>
                <a:tc rowSpan="2">
                  <a:txBody>
                    <a:bodyPr/>
                    <a:lstStyle/>
                    <a:p>
                      <a:pPr>
                        <a:spcAft>
                          <a:spcPts val="0"/>
                        </a:spcAft>
                      </a:pPr>
                      <a:r>
                        <a:rPr lang="es-CO" sz="800">
                          <a:effectLst/>
                        </a:rPr>
                        <a:t>Planillas de asistencia a las asambleas convocadas para tal fin.</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Documento con Plan Escolar de Prevención y Atención de Emergencias.</a:t>
                      </a:r>
                      <a:endParaRPr lang="es-ES" sz="800">
                        <a:effectLst/>
                      </a:endParaRPr>
                    </a:p>
                    <a:p>
                      <a:pPr>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spcAft>
                          <a:spcPts val="0"/>
                        </a:spcAft>
                      </a:pPr>
                      <a:r>
                        <a:rPr lang="es-CO" sz="800">
                          <a:effectLst/>
                        </a:rPr>
                        <a:t>Socialización del Plan Escolar de Prevención y Atención de Emergencias.</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Yajaira Salgado Baldovino Jheymi Heredia y Javier Márquez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02/02/</a:t>
                      </a:r>
                      <a:endParaRPr lang="es-ES" sz="800">
                        <a:effectLst/>
                      </a:endParaRPr>
                    </a:p>
                    <a:p>
                      <a:pPr>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Pendiente</a:t>
                      </a:r>
                      <a:endParaRPr lang="es-ES" sz="80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2374511107"/>
                  </a:ext>
                </a:extLst>
              </a:tr>
              <a:tr h="77546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spcAft>
                          <a:spcPts val="0"/>
                        </a:spcAft>
                      </a:pPr>
                      <a:r>
                        <a:rPr lang="es-CO" sz="800" dirty="0">
                          <a:effectLst/>
                        </a:rPr>
                        <a:t>Aprobación del plan por el Consejo Directivo.</a:t>
                      </a:r>
                      <a:endParaRPr lang="es-ES" sz="800" dirty="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Yajaira Salgado Baldovino Jheymi Heredia y Javier Márquez</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02/02/</a:t>
                      </a:r>
                      <a:endParaRPr lang="es-ES" sz="800">
                        <a:effectLst/>
                      </a:endParaRPr>
                    </a:p>
                    <a:p>
                      <a:pPr>
                        <a:spcAft>
                          <a:spcPts val="0"/>
                        </a:spcAft>
                      </a:pPr>
                      <a:r>
                        <a:rPr lang="es-CO" sz="800">
                          <a:effectLst/>
                        </a:rPr>
                        <a:t>2016</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a:effectLst/>
                        </a:rPr>
                        <a:t>30/11/</a:t>
                      </a:r>
                      <a:endParaRPr lang="es-ES" sz="800">
                        <a:effectLst/>
                      </a:endParaRPr>
                    </a:p>
                    <a:p>
                      <a:pPr algn="just">
                        <a:spcAft>
                          <a:spcPts val="0"/>
                        </a:spcAft>
                      </a:pPr>
                      <a:r>
                        <a:rPr lang="es-CO" sz="800">
                          <a:effectLst/>
                        </a:rPr>
                        <a:t>2017</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endParaRPr>
                    </a:p>
                    <a:p>
                      <a:pPr>
                        <a:spcAft>
                          <a:spcPts val="0"/>
                        </a:spcAft>
                      </a:pPr>
                      <a:r>
                        <a:rPr lang="es-CO" sz="800">
                          <a:effectLst/>
                        </a:rPr>
                        <a:t> </a:t>
                      </a:r>
                      <a:endParaRPr lang="es-ES" sz="800">
                        <a:effectLst/>
                        <a:latin typeface="Times New Roman" panose="02020603050405020304" pitchFamily="18" charset="0"/>
                        <a:ea typeface="Times New Roman" panose="02020603050405020304" pitchFamily="18" charset="0"/>
                      </a:endParaRPr>
                    </a:p>
                  </a:txBody>
                  <a:tcPr marL="22393" marR="22393" marT="0" marB="0"/>
                </a:tc>
                <a:tc>
                  <a:txBody>
                    <a:bodyPr/>
                    <a:lstStyle/>
                    <a:p>
                      <a:pPr algn="just">
                        <a:spcAft>
                          <a:spcPts val="0"/>
                        </a:spcAft>
                      </a:pPr>
                      <a:r>
                        <a:rPr lang="es-CO" sz="800" dirty="0">
                          <a:effectLst/>
                        </a:rPr>
                        <a:t>Pendiente</a:t>
                      </a:r>
                      <a:endParaRPr lang="es-ES" sz="800" dirty="0">
                        <a:effectLst/>
                        <a:latin typeface="Times New Roman" panose="02020603050405020304" pitchFamily="18" charset="0"/>
                        <a:ea typeface="Times New Roman" panose="02020603050405020304" pitchFamily="18" charset="0"/>
                      </a:endParaRPr>
                    </a:p>
                  </a:txBody>
                  <a:tcPr marL="22393" marR="22393" marT="0" marB="0"/>
                </a:tc>
                <a:extLst>
                  <a:ext uri="{0D108BD9-81ED-4DB2-BD59-A6C34878D82A}">
                    <a16:rowId xmlns="" xmlns:a16="http://schemas.microsoft.com/office/drawing/2014/main" val="737913462"/>
                  </a:ext>
                </a:extLst>
              </a:tr>
            </a:tbl>
          </a:graphicData>
        </a:graphic>
      </p:graphicFrame>
    </p:spTree>
    <p:extLst>
      <p:ext uri="{BB962C8B-B14F-4D97-AF65-F5344CB8AC3E}">
        <p14:creationId xmlns:p14="http://schemas.microsoft.com/office/powerpoint/2010/main" val="262964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7426" y="1073427"/>
            <a:ext cx="6058552" cy="2772668"/>
          </a:xfrm>
        </p:spPr>
        <p:txBody>
          <a:bodyPr rtlCol="0">
            <a:normAutofit/>
          </a:bodyPr>
          <a:lstStyle/>
          <a:p>
            <a:pPr rtl="0"/>
            <a:r>
              <a:rPr lang="es-ES" sz="9600" dirty="0" smtClean="0"/>
              <a:t>ANEXOS</a:t>
            </a:r>
            <a:endParaRPr lang="es-ES" sz="9600" dirty="0"/>
          </a:p>
        </p:txBody>
      </p:sp>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810" y="3531703"/>
            <a:ext cx="4081670" cy="3061252"/>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8" y="3882886"/>
            <a:ext cx="3613426" cy="2710069"/>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1" y="205407"/>
            <a:ext cx="4399721" cy="3299791"/>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5450" y="3252305"/>
            <a:ext cx="2624759" cy="3499678"/>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275" y="358115"/>
            <a:ext cx="4622938" cy="2602642"/>
          </a:xfrm>
          <a:prstGeom prst="rect">
            <a:avLst/>
          </a:prstGeom>
        </p:spPr>
      </p:pic>
    </p:spTree>
    <p:extLst>
      <p:ext uri="{BB962C8B-B14F-4D97-AF65-F5344CB8AC3E}">
        <p14:creationId xmlns:p14="http://schemas.microsoft.com/office/powerpoint/2010/main" val="220746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008" y="462170"/>
            <a:ext cx="5420139" cy="3048828"/>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3" y="330477"/>
            <a:ext cx="4240695" cy="3180521"/>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546" y="3322982"/>
            <a:ext cx="1928813" cy="3429000"/>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733" y="3322982"/>
            <a:ext cx="4479235" cy="3359426"/>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331" y="3790122"/>
            <a:ext cx="3666433" cy="2749825"/>
          </a:xfrm>
          <a:prstGeom prst="rect">
            <a:avLst/>
          </a:prstGeom>
        </p:spPr>
      </p:pic>
    </p:spTree>
    <p:extLst>
      <p:ext uri="{BB962C8B-B14F-4D97-AF65-F5344CB8AC3E}">
        <p14:creationId xmlns:p14="http://schemas.microsoft.com/office/powerpoint/2010/main" val="227825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64" y="977346"/>
            <a:ext cx="2757279" cy="4194313"/>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617" y="271668"/>
            <a:ext cx="5141844" cy="3856383"/>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807" y="111539"/>
            <a:ext cx="2823541" cy="3764721"/>
          </a:xfrm>
          <a:prstGeom prst="rect">
            <a:avLst/>
          </a:prstGeom>
        </p:spPr>
      </p:pic>
      <p:pic>
        <p:nvPicPr>
          <p:cNvPr id="6" name="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0974" y="4128051"/>
            <a:ext cx="3578087" cy="2683565"/>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1777" y="4036736"/>
            <a:ext cx="3699840" cy="2774880"/>
          </a:xfrm>
          <a:prstGeom prst="rect">
            <a:avLst/>
          </a:prstGeom>
        </p:spPr>
      </p:pic>
    </p:spTree>
    <p:extLst>
      <p:ext uri="{BB962C8B-B14F-4D97-AF65-F5344CB8AC3E}">
        <p14:creationId xmlns:p14="http://schemas.microsoft.com/office/powerpoint/2010/main" val="81297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89" y="289340"/>
            <a:ext cx="2961032" cy="3948043"/>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705" y="289340"/>
            <a:ext cx="4585252" cy="3438939"/>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488" y="3983934"/>
            <a:ext cx="3425686" cy="2569265"/>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2883" y="3728279"/>
            <a:ext cx="4172961" cy="3129721"/>
          </a:xfrm>
          <a:prstGeom prst="rect">
            <a:avLst/>
          </a:prstGeom>
        </p:spPr>
      </p:pic>
      <p:pic>
        <p:nvPicPr>
          <p:cNvPr id="6" name="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7903" y="635829"/>
            <a:ext cx="3661280" cy="2745960"/>
          </a:xfrm>
          <a:prstGeom prst="rect">
            <a:avLst/>
          </a:prstGeom>
        </p:spPr>
      </p:pic>
    </p:spTree>
    <p:extLst>
      <p:ext uri="{BB962C8B-B14F-4D97-AF65-F5344CB8AC3E}">
        <p14:creationId xmlns:p14="http://schemas.microsoft.com/office/powerpoint/2010/main" val="193026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sz="half" idx="1"/>
          </p:nvPr>
        </p:nvSpPr>
        <p:spPr>
          <a:xfrm>
            <a:off x="636103" y="1525656"/>
            <a:ext cx="10548731" cy="4331805"/>
          </a:xfrm>
        </p:spPr>
        <p:txBody>
          <a:bodyPr rtlCol="0">
            <a:normAutofit fontScale="92500"/>
          </a:bodyPr>
          <a:lstStyle/>
          <a:p>
            <a:pPr marL="45720" indent="0">
              <a:buNone/>
            </a:pPr>
            <a:r>
              <a:rPr lang="es-ES" sz="3200" dirty="0"/>
              <a:t>“</a:t>
            </a:r>
            <a:r>
              <a:rPr lang="es-ES_tradnl" sz="3200" dirty="0"/>
              <a:t>La Institución Educativa El Palmar acompaña el proceso de consolidación de seres humanos con valores morales y habilidades de pensamiento crítico, reflexivo, analítico e investigativo; enfatizando en la construcción de conocimientos que direccionen al individuo hacía un Desarrollo Humano Sostenible. Para lograr esta misión, la Institución Educativa, dispone de un talento humano con alto sentido de pertenencia e idoneidad, un modelo pedagógico y currículo pertinente, en los niveles de preescolar, básica y media</a:t>
            </a:r>
            <a:r>
              <a:rPr lang="es-ES" sz="3200" dirty="0">
                <a:latin typeface="Lucida Handwriting" pitchFamily="66" charset="0"/>
              </a:rPr>
              <a:t>”. </a:t>
            </a:r>
            <a:endParaRPr lang="es-CO" sz="3200" dirty="0">
              <a:latin typeface="Lucida Handwriting" pitchFamily="66" charset="0"/>
            </a:endParaRPr>
          </a:p>
          <a:p>
            <a:pPr marL="45720" indent="0" rtl="0">
              <a:buNone/>
            </a:pPr>
            <a:endParaRPr lang="es-ES" dirty="0" smtClean="0"/>
          </a:p>
        </p:txBody>
      </p:sp>
      <p:pic>
        <p:nvPicPr>
          <p:cNvPr id="7"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123" y="0"/>
            <a:ext cx="5904656" cy="198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88" y="384313"/>
            <a:ext cx="4650084" cy="2617925"/>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305" y="891829"/>
            <a:ext cx="5627756" cy="4220817"/>
          </a:xfrm>
          <a:prstGeom prst="rect">
            <a:avLst/>
          </a:prstGeom>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347" y="3227525"/>
            <a:ext cx="4572000" cy="3429000"/>
          </a:xfrm>
          <a:prstGeom prst="rect">
            <a:avLst/>
          </a:prstGeom>
        </p:spPr>
      </p:pic>
    </p:spTree>
    <p:extLst>
      <p:ext uri="{BB962C8B-B14F-4D97-AF65-F5344CB8AC3E}">
        <p14:creationId xmlns:p14="http://schemas.microsoft.com/office/powerpoint/2010/main" val="212690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7823" y="1861786"/>
            <a:ext cx="10336696" cy="4152901"/>
          </a:xfrm>
        </p:spPr>
        <p:txBody>
          <a:bodyPr>
            <a:normAutofit/>
          </a:bodyPr>
          <a:lstStyle/>
          <a:p>
            <a:pPr marL="45720" indent="0">
              <a:buNone/>
            </a:pPr>
            <a:r>
              <a:rPr lang="es-ES" sz="4000" dirty="0"/>
              <a:t>“</a:t>
            </a:r>
            <a:r>
              <a:rPr lang="es-CO" sz="4000" dirty="0"/>
              <a:t>En el 2017 la Institución Educativa El Palmar se ubicará entre las 100 mejores del departamento de Córdoba, acompañando a los estudiantes en la construcción de conocimientos y experiencias orientados al Desarrollo Humano Sostenible. </a:t>
            </a:r>
            <a:r>
              <a:rPr lang="es-ES" sz="4000" dirty="0">
                <a:latin typeface="Lucida Handwriting" pitchFamily="66" charset="0"/>
              </a:rPr>
              <a:t>”.</a:t>
            </a:r>
            <a:endParaRPr lang="es-CO" sz="4000" dirty="0">
              <a:latin typeface="Lucida Handwriting" pitchFamily="66" charset="0"/>
            </a:endParaRPr>
          </a:p>
          <a:p>
            <a:pPr marL="45720" indent="0">
              <a:buNone/>
            </a:pPr>
            <a:endParaRPr lang="es-CO" dirty="0"/>
          </a:p>
        </p:txBody>
      </p:sp>
      <p:pic>
        <p:nvPicPr>
          <p:cNvPr id="6" name="Picture 2" descr="Resultado de imagen para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507" y="95465"/>
            <a:ext cx="6671329" cy="176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6765" y="251791"/>
            <a:ext cx="9144001" cy="1000539"/>
          </a:xfrm>
        </p:spPr>
        <p:txBody>
          <a:bodyPr rtlCol="0"/>
          <a:lstStyle/>
          <a:p>
            <a:pPr rtl="0"/>
            <a:r>
              <a:rPr lang="es-ES" dirty="0" smtClean="0"/>
              <a:t>PRINCIPIOS INSTITUCIONALES</a:t>
            </a:r>
            <a:endParaRPr lang="es-ES" dirty="0"/>
          </a:p>
        </p:txBody>
      </p:sp>
      <p:sp>
        <p:nvSpPr>
          <p:cNvPr id="3" name="Marcador de texto 2"/>
          <p:cNvSpPr>
            <a:spLocks noGrp="1"/>
          </p:cNvSpPr>
          <p:nvPr>
            <p:ph type="body" idx="1"/>
          </p:nvPr>
        </p:nvSpPr>
        <p:spPr>
          <a:xfrm>
            <a:off x="342970" y="1258955"/>
            <a:ext cx="11212926" cy="4558749"/>
          </a:xfrm>
        </p:spPr>
        <p:txBody>
          <a:bodyPr rtlCol="0">
            <a:normAutofit fontScale="85000" lnSpcReduction="10000"/>
          </a:bodyPr>
          <a:lstStyle/>
          <a:p>
            <a:pPr marL="342900" lvl="0" indent="-342900">
              <a:buFont typeface="Wingdings" panose="05000000000000000000" pitchFamily="2" charset="2"/>
              <a:buChar char="Ø"/>
            </a:pPr>
            <a:r>
              <a:rPr lang="es-ES_tradnl" b="1" dirty="0"/>
              <a:t>Excelencia Académica</a:t>
            </a:r>
            <a:r>
              <a:rPr lang="es-ES_tradnl" dirty="0"/>
              <a:t>: Lograda por medio de la comunidad educativa en busca permanente del conocimiento.</a:t>
            </a:r>
            <a:r>
              <a:rPr lang="es-SV" dirty="0"/>
              <a:t> </a:t>
            </a:r>
            <a:endParaRPr lang="es-CO" dirty="0"/>
          </a:p>
          <a:p>
            <a:pPr marL="342900" lvl="0" indent="-342900">
              <a:buFont typeface="Wingdings" panose="05000000000000000000" pitchFamily="2" charset="2"/>
              <a:buChar char="Ø"/>
            </a:pPr>
            <a:r>
              <a:rPr lang="es-SV" b="1" dirty="0"/>
              <a:t>Trabajo en equipo</a:t>
            </a:r>
            <a:r>
              <a:rPr lang="es-SV" dirty="0"/>
              <a:t>: capacidad para trabajar cooperativamente con todos los miembros  de la organización escolar y establecer relaciones de colaboración para el logro de objetivos compartidos.</a:t>
            </a:r>
            <a:r>
              <a:rPr lang="es-CO" dirty="0"/>
              <a:t> </a:t>
            </a:r>
          </a:p>
          <a:p>
            <a:pPr marL="342900" lvl="0" indent="-342900">
              <a:buFont typeface="Wingdings" panose="05000000000000000000" pitchFamily="2" charset="2"/>
              <a:buChar char="Ø"/>
            </a:pPr>
            <a:r>
              <a:rPr lang="es-CO" b="1" dirty="0"/>
              <a:t>Pertenencia</a:t>
            </a:r>
            <a:r>
              <a:rPr lang="es-CO" dirty="0"/>
              <a:t>: Significa que cada miembro de la comunidad educativa se apropie y defienda los procesos pedagógicos y espacios físicos.  </a:t>
            </a:r>
          </a:p>
          <a:p>
            <a:pPr marL="342900" lvl="0" indent="-342900">
              <a:buFont typeface="Wingdings" panose="05000000000000000000" pitchFamily="2" charset="2"/>
              <a:buChar char="Ø"/>
            </a:pPr>
            <a:r>
              <a:rPr lang="es-CO" b="1" dirty="0"/>
              <a:t>Conciencia ecológica</a:t>
            </a:r>
            <a:r>
              <a:rPr lang="es-CO" dirty="0"/>
              <a:t>: Capacidad humana de dirigir comportamientos y actitudes en función de la conservación permanente de los recursos que aporta el medio ambiente para la vida cotidiana.  </a:t>
            </a:r>
          </a:p>
          <a:p>
            <a:pPr marL="342900" lvl="0" indent="-342900">
              <a:buFont typeface="Wingdings" panose="05000000000000000000" pitchFamily="2" charset="2"/>
              <a:buChar char="Ø"/>
            </a:pPr>
            <a:r>
              <a:rPr lang="es-CO" b="1" dirty="0"/>
              <a:t>Liderazgo</a:t>
            </a:r>
            <a:r>
              <a:rPr lang="es-CO" dirty="0"/>
              <a:t>: El liderazgo es el conjunto de capacidades que una persona tiene para influir en un conjunto de personas, haciendo que este equipo trabaje con entusiasmo en el logro de metas y objetivos. También se entiende como la capacidad de tomar la iniciativa, gestionar, convocar, promover, incentivar, motivar y evaluar a un grupo o equipo.  </a:t>
            </a:r>
          </a:p>
          <a:p>
            <a:pPr marL="342900" lvl="0" indent="-342900">
              <a:buFont typeface="Wingdings" panose="05000000000000000000" pitchFamily="2" charset="2"/>
              <a:buChar char="Ø"/>
            </a:pPr>
            <a:r>
              <a:rPr lang="es-CO" b="1" dirty="0"/>
              <a:t>Justicia</a:t>
            </a:r>
            <a:r>
              <a:rPr lang="es-CO" dirty="0"/>
              <a:t>: Reflejada en el respeto por la dignidad de la persona, sus ideas y valores culturales, humanos y espirituales, expresada en la igualdad de derechos y deberes, logrando la equidad y el bien común en el campo educativo.</a:t>
            </a:r>
          </a:p>
          <a:p>
            <a:pPr rtl="0"/>
            <a:endParaRPr lang="es-ES" dirty="0"/>
          </a:p>
        </p:txBody>
      </p:sp>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1496" y="868632"/>
            <a:ext cx="6058552" cy="3507549"/>
          </a:xfrm>
        </p:spPr>
        <p:txBody>
          <a:bodyPr/>
          <a:lstStyle/>
          <a:p>
            <a:r>
              <a:rPr lang="es-CO" dirty="0" smtClean="0"/>
              <a:t>PLAN OPERATIVO</a:t>
            </a:r>
            <a:endParaRPr lang="es-CO" dirty="0"/>
          </a:p>
        </p:txBody>
      </p:sp>
    </p:spTree>
    <p:extLst>
      <p:ext uri="{BB962C8B-B14F-4D97-AF65-F5344CB8AC3E}">
        <p14:creationId xmlns:p14="http://schemas.microsoft.com/office/powerpoint/2010/main" val="173308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2158"/>
            <a:ext cx="8212415" cy="666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27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71" y="65088"/>
            <a:ext cx="8362120" cy="673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12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289526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4352725_TF02895269.potx" id="{9C23C859-6977-449E-8759-8ECCCF92E188}" vid="{C8A61468-D959-491A-8DB9-4CACEBC33E0F}"/>
    </a:ext>
  </a:extLst>
</a:theme>
</file>

<file path=ppt/theme/theme2.xml><?xml version="1.0" encoding="utf-8"?>
<a:theme xmlns:a="http://schemas.openxmlformats.org/drawingml/2006/main" name="Tema de Offic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5AFAE-B80F-42D3-94B4-729362BC1BCB}">
  <ds:schemaRefs>
    <ds:schemaRef ds:uri="a4f35948-e619-41b3-aa29-22878b09cfd2"/>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40262f94-9f35-4ac3-9a90-690165a166b7"/>
    <ds:schemaRef ds:uri="http://schemas.microsoft.com/office/2006/metadata/properties"/>
  </ds:schemaRefs>
</ds:datastoreItem>
</file>

<file path=customXml/itemProps2.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tf02895269</Template>
  <TotalTime>291</TotalTime>
  <Words>2406</Words>
  <Application>Microsoft Office PowerPoint</Application>
  <PresentationFormat>Personalizado</PresentationFormat>
  <Paragraphs>422</Paragraphs>
  <Slides>40</Slides>
  <Notes>11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tf02895269</vt:lpstr>
      <vt:lpstr>Imagen de mapa de bits</vt:lpstr>
      <vt:lpstr>INSTITUCIÓN EDUCATIVA EL PALMAR</vt:lpstr>
      <vt:lpstr>RENDICIÓN DE CUENTAS 2017 </vt:lpstr>
      <vt:lpstr>REFERENTES PARA LA RENDICIÓN DE CUENTAS</vt:lpstr>
      <vt:lpstr>Presentación de PowerPoint</vt:lpstr>
      <vt:lpstr>Presentación de PowerPoint</vt:lpstr>
      <vt:lpstr>PRINCIPIOS INSTITUCIONALES</vt:lpstr>
      <vt:lpstr>PLAN OPERATIVO</vt:lpstr>
      <vt:lpstr>Presentación de PowerPoint</vt:lpstr>
      <vt:lpstr>Presentación de PowerPoint</vt:lpstr>
      <vt:lpstr>Presentación de PowerPoint</vt:lpstr>
      <vt:lpstr>RESULTADOS PRUEBAS EXTERNAS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Descriptor: La institución apoya los procesos de gestión institucional,  a través de la inversión, manejo eficiente de los recursos, optimización de la cobertura de matrícula e implementación de un sistema de información actualizado y eficaz; demostrando transparencia, equidad y coherencia en dicho manejo.</vt:lpstr>
      <vt:lpstr>Presentación de PowerPoint</vt:lpstr>
      <vt:lpstr>Presentación de PowerPoint</vt:lpstr>
      <vt:lpstr>INFORME CONTABLE</vt:lpstr>
      <vt:lpstr>Presentación de PowerPoint</vt:lpstr>
      <vt:lpstr>Presentación de PowerPoint</vt:lpstr>
      <vt:lpstr>Presentación de PowerPoint</vt:lpstr>
      <vt:lpstr>Presentación de PowerPoint</vt:lpstr>
      <vt:lpstr>Presentación de PowerPoint</vt:lpstr>
      <vt:lpstr>PLAN DE MEJORAMIENTO INSTITUCIONAL</vt:lpstr>
      <vt:lpstr>GESTIÓN DIRECTIVA</vt:lpstr>
      <vt:lpstr>GESTIÓN ACADEMICA</vt:lpstr>
      <vt:lpstr>GESTIÓN ADMINISTRATIVA Y FINANCIERA</vt:lpstr>
      <vt:lpstr>GESTIÓN COMUNITARIA</vt:lpstr>
      <vt:lpstr>ANEXOS</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EL PALMAR</dc:title>
  <dc:creator>Familia_Redondo</dc:creator>
  <cp:lastModifiedBy>FERNANDO ROSSI</cp:lastModifiedBy>
  <cp:revision>18</cp:revision>
  <dcterms:created xsi:type="dcterms:W3CDTF">2018-02-25T02:16:40Z</dcterms:created>
  <dcterms:modified xsi:type="dcterms:W3CDTF">2018-03-20T16:12:57Z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