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media/image14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99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301" r:id="rId27"/>
    <p:sldId id="302" r:id="rId28"/>
    <p:sldId id="288" r:id="rId29"/>
    <p:sldId id="289" r:id="rId30"/>
    <p:sldId id="290" r:id="rId31"/>
    <p:sldId id="292" r:id="rId32"/>
    <p:sldId id="303" r:id="rId33"/>
    <p:sldId id="304" r:id="rId34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\documentos%20compartidos%20oficina\SECTOR%20PUBLICO%20-%20Rochy\INFORME%20A%20LA%20CONTRALORIA%202017\ESPERANZA%20RENDICUENTAS\FINANCIERO\FORMATO%20CGDC%20EJECUCION%20PRESUPUESTAS%20DE%20GASTO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Apropiado </c:v>
                </c:pt>
              </c:strCache>
            </c:strRef>
          </c:tx>
          <c:invertIfNegative val="0"/>
          <c:cat>
            <c:strRef>
              <c:f>Hoja1!$A$3:$A$10</c:f>
              <c:strCache>
                <c:ptCount val="8"/>
                <c:pt idx="0">
                  <c:v>Contratación de Servicios técnicos y profesionales</c:v>
                </c:pt>
                <c:pt idx="1">
                  <c:v>Adquisición de bienes de consumo duradero</c:v>
                </c:pt>
                <c:pt idx="2">
                  <c:v>Adquisición de bienes de consumo final</c:v>
                </c:pt>
                <c:pt idx="3">
                  <c:v>Dotaciones pedagógicas</c:v>
                </c:pt>
                <c:pt idx="4">
                  <c:v>Mantenimiento, conservación y reparación de instalaciones</c:v>
                </c:pt>
                <c:pt idx="5">
                  <c:v>Primas por Seguros</c:v>
                </c:pt>
                <c:pt idx="6">
                  <c:v>Gastos financieros</c:v>
                </c:pt>
                <c:pt idx="7">
                  <c:v>Costos asociados al trámite para la obtención del título de bachiller.</c:v>
                </c:pt>
              </c:strCache>
            </c:strRef>
          </c:cat>
          <c:val>
            <c:numRef>
              <c:f>Hoja1!$B$3:$B$10</c:f>
              <c:numCache>
                <c:formatCode>_-* #,##0\ _P_t_s_-;\-* #,##0\ _P_t_s_-;_-* "-"??\ _P_t_s_-;_-@_-</c:formatCode>
                <c:ptCount val="8"/>
                <c:pt idx="0">
                  <c:v>6468000</c:v>
                </c:pt>
                <c:pt idx="1">
                  <c:v>3029553</c:v>
                </c:pt>
                <c:pt idx="2">
                  <c:v>11571463</c:v>
                </c:pt>
                <c:pt idx="3">
                  <c:v>2601000</c:v>
                </c:pt>
                <c:pt idx="4">
                  <c:v>2700000</c:v>
                </c:pt>
                <c:pt idx="5">
                  <c:v>737800</c:v>
                </c:pt>
                <c:pt idx="6">
                  <c:v>396866</c:v>
                </c:pt>
                <c:pt idx="7">
                  <c:v>65313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Ejecutado </c:v>
                </c:pt>
              </c:strCache>
            </c:strRef>
          </c:tx>
          <c:invertIfNegative val="0"/>
          <c:cat>
            <c:strRef>
              <c:f>Hoja1!$A$3:$A$10</c:f>
              <c:strCache>
                <c:ptCount val="8"/>
                <c:pt idx="0">
                  <c:v>Contratación de Servicios técnicos y profesionales</c:v>
                </c:pt>
                <c:pt idx="1">
                  <c:v>Adquisición de bienes de consumo duradero</c:v>
                </c:pt>
                <c:pt idx="2">
                  <c:v>Adquisición de bienes de consumo final</c:v>
                </c:pt>
                <c:pt idx="3">
                  <c:v>Dotaciones pedagógicas</c:v>
                </c:pt>
                <c:pt idx="4">
                  <c:v>Mantenimiento, conservación y reparación de instalaciones</c:v>
                </c:pt>
                <c:pt idx="5">
                  <c:v>Primas por Seguros</c:v>
                </c:pt>
                <c:pt idx="6">
                  <c:v>Gastos financieros</c:v>
                </c:pt>
                <c:pt idx="7">
                  <c:v>Costos asociados al trámite para la obtención del título de bachiller.</c:v>
                </c:pt>
              </c:strCache>
            </c:strRef>
          </c:cat>
          <c:val>
            <c:numRef>
              <c:f>Hoja1!$C$3:$C$10</c:f>
              <c:numCache>
                <c:formatCode>_-* #,##0\ _P_t_s_-;\-* #,##0\ _P_t_s_-;_-* "-"??\ _P_t_s_-;_-@_-</c:formatCode>
                <c:ptCount val="8"/>
                <c:pt idx="0">
                  <c:v>6468000</c:v>
                </c:pt>
                <c:pt idx="1">
                  <c:v>3029553</c:v>
                </c:pt>
                <c:pt idx="2">
                  <c:v>11571463</c:v>
                </c:pt>
                <c:pt idx="3">
                  <c:v>2601000</c:v>
                </c:pt>
                <c:pt idx="4">
                  <c:v>2700000</c:v>
                </c:pt>
                <c:pt idx="5">
                  <c:v>737800</c:v>
                </c:pt>
                <c:pt idx="6">
                  <c:v>385426</c:v>
                </c:pt>
                <c:pt idx="7">
                  <c:v>30000</c:v>
                </c:pt>
              </c:numCache>
            </c:numRef>
          </c:val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Por ejecutar </c:v>
                </c:pt>
              </c:strCache>
            </c:strRef>
          </c:tx>
          <c:invertIfNegative val="0"/>
          <c:cat>
            <c:strRef>
              <c:f>Hoja1!$A$3:$A$10</c:f>
              <c:strCache>
                <c:ptCount val="8"/>
                <c:pt idx="0">
                  <c:v>Contratación de Servicios técnicos y profesionales</c:v>
                </c:pt>
                <c:pt idx="1">
                  <c:v>Adquisición de bienes de consumo duradero</c:v>
                </c:pt>
                <c:pt idx="2">
                  <c:v>Adquisición de bienes de consumo final</c:v>
                </c:pt>
                <c:pt idx="3">
                  <c:v>Dotaciones pedagógicas</c:v>
                </c:pt>
                <c:pt idx="4">
                  <c:v>Mantenimiento, conservación y reparación de instalaciones</c:v>
                </c:pt>
                <c:pt idx="5">
                  <c:v>Primas por Seguros</c:v>
                </c:pt>
                <c:pt idx="6">
                  <c:v>Gastos financieros</c:v>
                </c:pt>
                <c:pt idx="7">
                  <c:v>Costos asociados al trámite para la obtención del título de bachiller.</c:v>
                </c:pt>
              </c:strCache>
            </c:strRef>
          </c:cat>
          <c:val>
            <c:numRef>
              <c:f>Hoja1!$D$3:$D$10</c:f>
              <c:numCache>
                <c:formatCode>_-* #,##0\ _P_t_s_-;\-* #,##0\ _P_t_s_-;_-* "-"??\ _P_t_s_-;_-@_-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11440</c:v>
                </c:pt>
                <c:pt idx="7">
                  <c:v>35313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54432"/>
        <c:axId val="105155968"/>
      </c:barChart>
      <c:catAx>
        <c:axId val="10515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155968"/>
        <c:crosses val="autoZero"/>
        <c:auto val="1"/>
        <c:lblAlgn val="ctr"/>
        <c:lblOffset val="100"/>
        <c:noMultiLvlLbl val="0"/>
      </c:catAx>
      <c:valAx>
        <c:axId val="105155968"/>
        <c:scaling>
          <c:orientation val="minMax"/>
        </c:scaling>
        <c:delete val="0"/>
        <c:axPos val="l"/>
        <c:majorGridlines/>
        <c:numFmt formatCode="_-* #,##0\ _P_t_s_-;\-* #,##0\ _P_t_s_-;_-* &quot;-&quot;??\ _P_t_s_-;_-@_-" sourceLinked="1"/>
        <c:majorTickMark val="out"/>
        <c:minorTickMark val="none"/>
        <c:tickLblPos val="nextTo"/>
        <c:crossAx val="10515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4242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e_22346600264901@Hot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20540"/>
            <a:ext cx="1371600" cy="782955"/>
          </a:xfrm>
          <a:custGeom>
            <a:avLst/>
            <a:gdLst/>
            <a:ahLst/>
            <a:cxnLst/>
            <a:rect l="l" t="t" r="r" b="b"/>
            <a:pathLst>
              <a:path w="1371600" h="782954">
                <a:moveTo>
                  <a:pt x="0" y="0"/>
                </a:moveTo>
                <a:lnTo>
                  <a:pt x="0" y="781939"/>
                </a:lnTo>
                <a:lnTo>
                  <a:pt x="975004" y="782701"/>
                </a:lnTo>
                <a:lnTo>
                  <a:pt x="984656" y="781939"/>
                </a:lnTo>
                <a:lnTo>
                  <a:pt x="992568" y="779780"/>
                </a:lnTo>
                <a:lnTo>
                  <a:pt x="998715" y="776732"/>
                </a:lnTo>
                <a:lnTo>
                  <a:pt x="1003122" y="773303"/>
                </a:lnTo>
                <a:lnTo>
                  <a:pt x="1003122" y="768604"/>
                </a:lnTo>
                <a:lnTo>
                  <a:pt x="1007808" y="768604"/>
                </a:lnTo>
                <a:lnTo>
                  <a:pt x="1364361" y="411607"/>
                </a:lnTo>
                <a:lnTo>
                  <a:pt x="1369695" y="403098"/>
                </a:lnTo>
                <a:lnTo>
                  <a:pt x="1371346" y="392303"/>
                </a:lnTo>
                <a:lnTo>
                  <a:pt x="1369695" y="380619"/>
                </a:lnTo>
                <a:lnTo>
                  <a:pt x="1364361" y="369443"/>
                </a:lnTo>
                <a:lnTo>
                  <a:pt x="1007808" y="17145"/>
                </a:lnTo>
                <a:lnTo>
                  <a:pt x="1007808" y="12318"/>
                </a:lnTo>
                <a:lnTo>
                  <a:pt x="1003122" y="12318"/>
                </a:lnTo>
                <a:lnTo>
                  <a:pt x="998715" y="9017"/>
                </a:lnTo>
                <a:lnTo>
                  <a:pt x="992568" y="5968"/>
                </a:lnTo>
                <a:lnTo>
                  <a:pt x="984656" y="3937"/>
                </a:lnTo>
                <a:lnTo>
                  <a:pt x="975004" y="3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5593" y="2819400"/>
            <a:ext cx="765683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3170" marR="5080" indent="-2491105">
              <a:lnSpc>
                <a:spcPct val="100000"/>
              </a:lnSpc>
              <a:spcBef>
                <a:spcPts val="105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INSTITUCION </a:t>
            </a:r>
            <a:r>
              <a:rPr sz="2400" b="0" spc="-110" dirty="0" smtClean="0">
                <a:solidFill>
                  <a:srgbClr val="000000"/>
                </a:solidFill>
                <a:latin typeface="Arial"/>
                <a:cs typeface="Arial"/>
              </a:rPr>
              <a:t>EDUCATIVA</a:t>
            </a:r>
            <a:r>
              <a:rPr lang="es-CO" sz="2400" b="0" spc="-110" dirty="0" smtClean="0">
                <a:solidFill>
                  <a:srgbClr val="000000"/>
                </a:solidFill>
                <a:latin typeface="Arial"/>
                <a:cs typeface="Arial"/>
              </a:rPr>
              <a:t> LA ESPERANZA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9962" y="3822268"/>
            <a:ext cx="726059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58010" marR="5080" indent="-184594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INFORME DE GESTION Y</a:t>
            </a:r>
            <a:r>
              <a:rPr sz="3200" spc="-4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RENDICION  DE </a:t>
            </a:r>
            <a:r>
              <a:rPr sz="3200" spc="-65" dirty="0">
                <a:latin typeface="Arial"/>
                <a:cs typeface="Arial"/>
              </a:rPr>
              <a:t>CUENTAS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45" dirty="0" smtClean="0">
                <a:latin typeface="Arial"/>
                <a:cs typeface="Arial"/>
              </a:rPr>
              <a:t>201</a:t>
            </a:r>
            <a:r>
              <a:rPr lang="es-CO" sz="3200" spc="-45" dirty="0">
                <a:latin typeface="Arial"/>
                <a:cs typeface="Arial"/>
              </a:rPr>
              <a:t>7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406" y="4540072"/>
            <a:ext cx="1879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5845" y="3276600"/>
            <a:ext cx="511302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4895" y="3886163"/>
            <a:ext cx="5118735" cy="2971800"/>
          </a:xfrm>
          <a:custGeom>
            <a:avLst/>
            <a:gdLst/>
            <a:ahLst/>
            <a:cxnLst/>
            <a:rect l="l" t="t" r="r" b="b"/>
            <a:pathLst>
              <a:path w="5118734" h="2971800">
                <a:moveTo>
                  <a:pt x="0" y="2971673"/>
                </a:moveTo>
                <a:lnTo>
                  <a:pt x="5118608" y="2971673"/>
                </a:lnTo>
                <a:lnTo>
                  <a:pt x="5118608" y="0"/>
                </a:lnTo>
                <a:lnTo>
                  <a:pt x="0" y="0"/>
                </a:lnTo>
                <a:lnTo>
                  <a:pt x="0" y="297167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8620" y="457200"/>
            <a:ext cx="8007350" cy="3203575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24765" rIns="0" bIns="0" rtlCol="0">
            <a:spAutoFit/>
          </a:bodyPr>
          <a:lstStyle/>
          <a:p>
            <a:pPr marL="2477770">
              <a:lnSpc>
                <a:spcPct val="100000"/>
              </a:lnSpc>
              <a:spcBef>
                <a:spcPts val="195"/>
              </a:spcBef>
            </a:pPr>
            <a:r>
              <a:rPr sz="2400" spc="-25" dirty="0">
                <a:latin typeface="Arial"/>
                <a:cs typeface="Arial"/>
              </a:rPr>
              <a:t>PREGUNTAS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CLAVES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543560" indent="-457200">
              <a:lnSpc>
                <a:spcPct val="100000"/>
              </a:lnSpc>
              <a:buAutoNum type="arabicPeriod"/>
              <a:tabLst>
                <a:tab pos="543560" algn="l"/>
                <a:tab pos="544195" algn="l"/>
              </a:tabLst>
            </a:pPr>
            <a:r>
              <a:rPr sz="2000" dirty="0">
                <a:latin typeface="Arial"/>
                <a:cs typeface="Arial"/>
              </a:rPr>
              <a:t>¿ Que 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logro?</a:t>
            </a:r>
          </a:p>
          <a:p>
            <a:pPr marL="54356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43560" algn="l"/>
                <a:tab pos="544195" algn="l"/>
              </a:tabLst>
            </a:pPr>
            <a:r>
              <a:rPr sz="2000" dirty="0">
                <a:latin typeface="Arial"/>
                <a:cs typeface="Arial"/>
              </a:rPr>
              <a:t>¿ Cómo 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logro?</a:t>
            </a:r>
          </a:p>
          <a:p>
            <a:pPr marL="54356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43560" algn="l"/>
                <a:tab pos="544195" algn="l"/>
              </a:tabLst>
            </a:pPr>
            <a:r>
              <a:rPr sz="2000" dirty="0">
                <a:latin typeface="Arial"/>
                <a:cs typeface="Arial"/>
              </a:rPr>
              <a:t>¿ Que se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gasto?</a:t>
            </a:r>
          </a:p>
          <a:p>
            <a:pPr marL="54356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43560" algn="l"/>
                <a:tab pos="544195" algn="l"/>
              </a:tabLst>
            </a:pPr>
            <a:r>
              <a:rPr sz="2000" dirty="0">
                <a:latin typeface="Arial"/>
                <a:cs typeface="Arial"/>
              </a:rPr>
              <a:t>¿ Cómo 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gasto?</a:t>
            </a:r>
          </a:p>
          <a:p>
            <a:pPr marL="543560" indent="-4572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43560" algn="l"/>
                <a:tab pos="544195" algn="l"/>
                <a:tab pos="5895340" algn="l"/>
              </a:tabLst>
            </a:pPr>
            <a:r>
              <a:rPr sz="2000" spc="45" dirty="0">
                <a:latin typeface="Arial"/>
                <a:cs typeface="Arial"/>
              </a:rPr>
              <a:t>¿Qué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se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proyecta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85" dirty="0">
                <a:latin typeface="Arial"/>
                <a:cs typeface="Arial"/>
              </a:rPr>
              <a:t>futuro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en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el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establecimiento	</a:t>
            </a:r>
            <a:r>
              <a:rPr sz="2000" spc="50" dirty="0">
                <a:latin typeface="Arial"/>
                <a:cs typeface="Arial"/>
              </a:rPr>
              <a:t>educativo?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389329"/>
            <a:ext cx="7037552" cy="94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25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GESTION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DIRECTIVA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35"/>
              </a:spcBef>
              <a:buClr>
                <a:srgbClr val="A32E0E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Elaboración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puesta en marcha del plan de </a:t>
            </a:r>
            <a:r>
              <a:rPr sz="1800" spc="-5" dirty="0" err="1">
                <a:latin typeface="Arial"/>
                <a:cs typeface="Arial"/>
              </a:rPr>
              <a:t>mejoramiento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201</a:t>
            </a:r>
            <a:r>
              <a:rPr lang="es-CO" sz="1800" spc="-5" dirty="0" smtClean="0">
                <a:latin typeface="Arial"/>
                <a:cs typeface="Arial"/>
              </a:rPr>
              <a:t>7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577210"/>
            <a:ext cx="7686356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Clr>
                <a:srgbClr val="A32E0E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Implementation de </a:t>
            </a:r>
            <a:r>
              <a:rPr sz="1800" spc="-10" dirty="0">
                <a:latin typeface="Arial"/>
                <a:cs typeface="Arial"/>
              </a:rPr>
              <a:t>acciones </a:t>
            </a:r>
            <a:r>
              <a:rPr sz="1800" spc="-15" dirty="0">
                <a:latin typeface="Arial"/>
                <a:cs typeface="Arial"/>
              </a:rPr>
              <a:t>para </a:t>
            </a:r>
            <a:r>
              <a:rPr sz="1800" spc="-20" dirty="0">
                <a:latin typeface="Arial"/>
                <a:cs typeface="Arial"/>
              </a:rPr>
              <a:t>mejorar </a:t>
            </a:r>
            <a:r>
              <a:rPr sz="1800" spc="-10" dirty="0">
                <a:latin typeface="Arial"/>
                <a:cs typeface="Arial"/>
              </a:rPr>
              <a:t>resultados </a:t>
            </a:r>
            <a:r>
              <a:rPr sz="1800" spc="-10" dirty="0" err="1">
                <a:latin typeface="Arial"/>
                <a:cs typeface="Arial"/>
              </a:rPr>
              <a:t>Pruebas</a:t>
            </a:r>
            <a:r>
              <a:rPr sz="1800" spc="-10" dirty="0">
                <a:latin typeface="Arial"/>
                <a:cs typeface="Arial"/>
              </a:rPr>
              <a:t>  </a:t>
            </a:r>
            <a:r>
              <a:rPr sz="1800" spc="-5" dirty="0" smtClean="0">
                <a:latin typeface="Arial"/>
                <a:cs typeface="Arial"/>
              </a:rPr>
              <a:t>201</a:t>
            </a:r>
            <a:r>
              <a:rPr lang="es-CO" sz="1800" spc="-5" dirty="0" smtClean="0">
                <a:latin typeface="Arial"/>
                <a:cs typeface="Arial"/>
              </a:rPr>
              <a:t>7 </a:t>
            </a:r>
            <a:r>
              <a:rPr lang="es-ES" spc="-15" dirty="0" smtClean="0">
                <a:latin typeface="Arial"/>
                <a:cs typeface="Arial"/>
              </a:rPr>
              <a:t>S</a:t>
            </a:r>
            <a:r>
              <a:rPr lang="es-ES" dirty="0" smtClean="0">
                <a:latin typeface="Arial"/>
                <a:cs typeface="Arial"/>
              </a:rPr>
              <a:t>AB</a:t>
            </a:r>
            <a:r>
              <a:rPr lang="es-ES" spc="-15" dirty="0" smtClean="0">
                <a:latin typeface="Arial"/>
                <a:cs typeface="Arial"/>
              </a:rPr>
              <a:t>E</a:t>
            </a:r>
            <a:r>
              <a:rPr lang="es-ES" spc="-5" dirty="0" smtClean="0">
                <a:latin typeface="Arial"/>
                <a:cs typeface="Arial"/>
              </a:rPr>
              <a:t>R</a:t>
            </a:r>
            <a:r>
              <a:rPr sz="1800" spc="-5" dirty="0" smtClean="0">
                <a:latin typeface="Arial"/>
                <a:cs typeface="Arial"/>
              </a:rPr>
              <a:t> </a:t>
            </a:r>
            <a:endParaRPr lang="es-CO" sz="18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50100"/>
              </a:lnSpc>
              <a:spcBef>
                <a:spcPts val="100"/>
              </a:spcBef>
              <a:buClr>
                <a:srgbClr val="A32E0E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 smtClean="0">
                <a:latin typeface="Arial"/>
                <a:cs typeface="Arial"/>
              </a:rPr>
              <a:t>(</a:t>
            </a:r>
            <a:r>
              <a:rPr lang="es-CO" sz="1800" spc="-5" dirty="0" smtClean="0">
                <a:latin typeface="Arial"/>
                <a:cs typeface="Arial"/>
              </a:rPr>
              <a:t>cuerdo con los docentes en aplicación de pruebas a los grados 3º,5º y 9º y 11º </a:t>
            </a:r>
            <a:r>
              <a:rPr sz="1800" dirty="0" smtClean="0">
                <a:latin typeface="Arial"/>
                <a:cs typeface="Arial"/>
              </a:rPr>
              <a:t>)</a:t>
            </a:r>
            <a:endParaRPr lang="es-CO" sz="1800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50100"/>
              </a:lnSpc>
              <a:spcBef>
                <a:spcPts val="100"/>
              </a:spcBef>
              <a:buClr>
                <a:srgbClr val="A32E0E"/>
              </a:buClr>
              <a:buChar char="•"/>
              <a:tabLst>
                <a:tab pos="354965" algn="l"/>
                <a:tab pos="355600" algn="l"/>
              </a:tabLst>
            </a:pPr>
            <a:r>
              <a:rPr lang="es-CO" spc="-5" dirty="0">
                <a:latin typeface="Arial"/>
                <a:cs typeface="Arial"/>
              </a:rPr>
              <a:t>Capacitación a los miembros del gobierno escolar en cuanto a funciones y responsabilidades.</a:t>
            </a:r>
            <a:endParaRPr spc="-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3391768"/>
            <a:ext cx="8055458" cy="981679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2E0E"/>
              </a:buClr>
              <a:buFont typeface="Wingdings"/>
              <a:buChar char=""/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32E0E"/>
              </a:buClr>
              <a:buFont typeface="Wingdings"/>
              <a:buChar char=""/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7136" y="304749"/>
            <a:ext cx="8229600" cy="609600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820"/>
              </a:lnSpc>
            </a:pPr>
            <a:r>
              <a:rPr spc="-5" dirty="0">
                <a:solidFill>
                  <a:srgbClr val="000000"/>
                </a:solidFill>
                <a:latin typeface="Arial"/>
                <a:cs typeface="Arial"/>
              </a:rPr>
              <a:t>¿Qué se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000"/>
                </a:solidFill>
                <a:latin typeface="Arial"/>
                <a:cs typeface="Arial"/>
              </a:rPr>
              <a:t>logro?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32231"/>
            <a:ext cx="8229600" cy="554990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0" rIns="0" bIns="0" rtlCol="0">
            <a:spAutoFit/>
          </a:bodyPr>
          <a:lstStyle/>
          <a:p>
            <a:pPr marL="1950720">
              <a:lnSpc>
                <a:spcPts val="4300"/>
              </a:lnSpc>
            </a:pPr>
            <a:r>
              <a:rPr sz="3600" b="0" spc="-5" dirty="0">
                <a:latin typeface="Verdana"/>
                <a:cs typeface="Verdana"/>
              </a:rPr>
              <a:t>¿Que </a:t>
            </a:r>
            <a:r>
              <a:rPr sz="3600" b="0" dirty="0">
                <a:latin typeface="Verdana"/>
                <a:cs typeface="Verdana"/>
              </a:rPr>
              <a:t>se</a:t>
            </a:r>
            <a:r>
              <a:rPr sz="3600" b="0" spc="-10" dirty="0">
                <a:latin typeface="Verdana"/>
                <a:cs typeface="Verdana"/>
              </a:rPr>
              <a:t> </a:t>
            </a:r>
            <a:r>
              <a:rPr sz="3600" b="0" spc="-5" dirty="0">
                <a:latin typeface="Verdana"/>
                <a:cs typeface="Verdana"/>
              </a:rPr>
              <a:t>logro?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1" y="1828800"/>
            <a:ext cx="7467600" cy="37888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CFFFF"/>
                </a:solidFill>
                <a:latin typeface="Verdana"/>
                <a:cs typeface="Verdana"/>
              </a:rPr>
              <a:t>17</a:t>
            </a:r>
            <a:endParaRPr sz="2000" dirty="0">
              <a:latin typeface="Verdana"/>
              <a:cs typeface="Verdana"/>
            </a:endParaRPr>
          </a:p>
          <a:p>
            <a:pPr marL="2516505">
              <a:lnSpc>
                <a:spcPct val="100000"/>
              </a:lnSpc>
              <a:spcBef>
                <a:spcPts val="30"/>
              </a:spcBef>
            </a:pPr>
            <a:r>
              <a:rPr sz="1800" b="1" dirty="0">
                <a:latin typeface="Arial"/>
                <a:cs typeface="Arial"/>
              </a:rPr>
              <a:t>GESTION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DIRECTIVA</a:t>
            </a:r>
            <a:endParaRPr sz="1800" dirty="0">
              <a:latin typeface="Arial"/>
              <a:cs typeface="Arial"/>
            </a:endParaRPr>
          </a:p>
          <a:p>
            <a:pPr marL="416559" indent="-391795">
              <a:lnSpc>
                <a:spcPct val="100000"/>
              </a:lnSpc>
              <a:spcBef>
                <a:spcPts val="20"/>
              </a:spcBef>
              <a:buClr>
                <a:srgbClr val="974707"/>
              </a:buClr>
              <a:buChar char="•"/>
              <a:tabLst>
                <a:tab pos="415925" algn="l"/>
                <a:tab pos="416559" algn="l"/>
              </a:tabLst>
            </a:pPr>
            <a:r>
              <a:rPr sz="1800" spc="35" dirty="0">
                <a:latin typeface="Arial"/>
                <a:cs typeface="Arial"/>
              </a:rPr>
              <a:t>Apoyo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40" dirty="0">
                <a:latin typeface="Arial"/>
                <a:cs typeface="Arial"/>
              </a:rPr>
              <a:t>proyectos </a:t>
            </a:r>
            <a:r>
              <a:rPr sz="1800" spc="45" dirty="0">
                <a:latin typeface="Arial"/>
                <a:cs typeface="Arial"/>
              </a:rPr>
              <a:t>pedagógicos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como:</a:t>
            </a:r>
            <a:endParaRPr sz="1800" dirty="0">
              <a:latin typeface="Arial"/>
              <a:cs typeface="Arial"/>
            </a:endParaRPr>
          </a:p>
          <a:p>
            <a:pPr marL="367665" indent="-342900">
              <a:lnSpc>
                <a:spcPct val="100000"/>
              </a:lnSpc>
              <a:buClr>
                <a:srgbClr val="974707"/>
              </a:buClr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1800" spc="-5" dirty="0" err="1" smtClean="0">
                <a:latin typeface="Arial"/>
                <a:cs typeface="Arial"/>
              </a:rPr>
              <a:t>Fortalecimiento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 </a:t>
            </a:r>
            <a:r>
              <a:rPr sz="1800" spc="-5" dirty="0">
                <a:latin typeface="Arial"/>
                <a:cs typeface="Arial"/>
              </a:rPr>
              <a:t>nivel 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Ingles</a:t>
            </a:r>
            <a:endParaRPr sz="1800" dirty="0">
              <a:latin typeface="Arial"/>
              <a:cs typeface="Arial"/>
            </a:endParaRPr>
          </a:p>
          <a:p>
            <a:pPr marL="367665" indent="-342900">
              <a:lnSpc>
                <a:spcPct val="100000"/>
              </a:lnSpc>
              <a:buClr>
                <a:srgbClr val="974707"/>
              </a:buClr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sz="1800" spc="-5" dirty="0">
                <a:latin typeface="Arial"/>
                <a:cs typeface="Arial"/>
              </a:rPr>
              <a:t>Proyectos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transversales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67665" marR="95250" indent="-342900">
              <a:lnSpc>
                <a:spcPct val="100000"/>
              </a:lnSpc>
              <a:buClr>
                <a:srgbClr val="974707"/>
              </a:buClr>
              <a:buChar char="•"/>
              <a:tabLst>
                <a:tab pos="367665" algn="l"/>
                <a:tab pos="368300" algn="l"/>
              </a:tabLst>
            </a:pPr>
            <a:r>
              <a:rPr sz="1800" spc="-5" dirty="0">
                <a:latin typeface="Arial"/>
                <a:cs typeface="Arial"/>
              </a:rPr>
              <a:t>Gestión ante la alcaldía municipal, para </a:t>
            </a:r>
            <a:r>
              <a:rPr lang="es-CO" sz="1800" spc="-5" dirty="0" smtClean="0">
                <a:latin typeface="Arial"/>
                <a:cs typeface="Arial"/>
              </a:rPr>
              <a:t> la legalización de los predios de la instituci</a:t>
            </a:r>
            <a:r>
              <a:rPr lang="es-CO" spc="-5" dirty="0" smtClean="0">
                <a:latin typeface="Arial"/>
                <a:cs typeface="Arial"/>
              </a:rPr>
              <a:t>ón y lo lograr el beneficio de construcción de salón múltiples con recursos de Interconexión Colombia ISA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67665" indent="-342900">
              <a:lnSpc>
                <a:spcPct val="100000"/>
              </a:lnSpc>
              <a:spcBef>
                <a:spcPts val="5"/>
              </a:spcBef>
              <a:buClr>
                <a:srgbClr val="974707"/>
              </a:buClr>
              <a:buChar char="•"/>
              <a:tabLst>
                <a:tab pos="367665" algn="l"/>
                <a:tab pos="368300" algn="l"/>
              </a:tabLst>
            </a:pPr>
            <a:r>
              <a:rPr sz="1800" spc="-5" dirty="0" err="1">
                <a:latin typeface="Arial"/>
                <a:cs typeface="Arial"/>
              </a:rPr>
              <a:t>Gestión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s-CO" sz="1800" spc="-5" dirty="0" smtClean="0">
                <a:latin typeface="Arial"/>
                <a:cs typeface="Arial"/>
              </a:rPr>
              <a:t>ante la Cooperativa </a:t>
            </a:r>
            <a:r>
              <a:rPr lang="es-CO" sz="1800" spc="-5" dirty="0" err="1" smtClean="0">
                <a:latin typeface="Arial"/>
                <a:cs typeface="Arial"/>
              </a:rPr>
              <a:t>Coomatoso</a:t>
            </a:r>
            <a:r>
              <a:rPr lang="es-CO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para </a:t>
            </a:r>
            <a:r>
              <a:rPr lang="es-CO" sz="1800" spc="-5" dirty="0" smtClean="0">
                <a:latin typeface="Arial"/>
                <a:cs typeface="Arial"/>
              </a:rPr>
              <a:t> la construcción del restaurante escolar en la sede Los Caracoles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74707"/>
              </a:buClr>
              <a:buFont typeface="Arial"/>
              <a:buChar char="•"/>
            </a:pPr>
            <a:endParaRPr sz="1850" dirty="0" smtClean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974707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20" dirty="0" err="1" smtClean="0">
                <a:latin typeface="Arial"/>
                <a:cs typeface="Arial"/>
              </a:rPr>
              <a:t>Generación</a:t>
            </a:r>
            <a:r>
              <a:rPr sz="1800" spc="-70" dirty="0" smtClean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un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buen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ambiente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4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5" dirty="0" err="1" smtClean="0">
                <a:latin typeface="Arial"/>
                <a:cs typeface="Arial"/>
              </a:rPr>
              <a:t>trabajo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848" y="570001"/>
            <a:ext cx="7755890" cy="554355"/>
          </a:xfrm>
          <a:prstGeom prst="rect">
            <a:avLst/>
          </a:prstGeom>
          <a:solidFill>
            <a:srgbClr val="F5C99F"/>
          </a:solidFill>
          <a:ln w="9144">
            <a:solidFill>
              <a:srgbClr val="A32E0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2384">
              <a:lnSpc>
                <a:spcPts val="4070"/>
              </a:lnSpc>
              <a:spcBef>
                <a:spcPts val="290"/>
              </a:spcBef>
              <a:tabLst>
                <a:tab pos="2066289" algn="l"/>
              </a:tabLst>
            </a:pPr>
            <a:r>
              <a:rPr sz="2000" b="0" spc="-80" dirty="0">
                <a:solidFill>
                  <a:srgbClr val="FCFFFF"/>
                </a:solidFill>
                <a:latin typeface="Verdana"/>
                <a:cs typeface="Verdana"/>
              </a:rPr>
              <a:t>19	</a:t>
            </a:r>
            <a:r>
              <a:rPr sz="3600" b="0" spc="-75" dirty="0">
                <a:solidFill>
                  <a:srgbClr val="000000"/>
                </a:solidFill>
                <a:latin typeface="Verdana"/>
                <a:cs typeface="Verdana"/>
              </a:rPr>
              <a:t>QUE </a:t>
            </a:r>
            <a:r>
              <a:rPr sz="3600" b="0" spc="-254" dirty="0">
                <a:solidFill>
                  <a:srgbClr val="000000"/>
                </a:solidFill>
                <a:latin typeface="Verdana"/>
                <a:cs typeface="Verdana"/>
              </a:rPr>
              <a:t>SE</a:t>
            </a:r>
            <a:r>
              <a:rPr sz="3600" b="0" spc="-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b="0" spc="55" dirty="0">
                <a:solidFill>
                  <a:srgbClr val="000000"/>
                </a:solidFill>
                <a:latin typeface="Verdana"/>
                <a:cs typeface="Verdana"/>
              </a:rPr>
              <a:t>LOGRO?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905000"/>
            <a:ext cx="6766764" cy="2398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9625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GESTION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ACADEMICA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99085" marR="2654300" indent="-286385">
              <a:lnSpc>
                <a:spcPct val="100000"/>
              </a:lnSpc>
              <a:buClr>
                <a:srgbClr val="974707"/>
              </a:buClr>
              <a:buFont typeface="Wingdings"/>
              <a:buChar char=""/>
              <a:tabLst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Ajustes al</a:t>
            </a:r>
            <a:r>
              <a:rPr sz="1800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404040"/>
                </a:solidFill>
                <a:latin typeface="Arial"/>
                <a:cs typeface="Arial"/>
              </a:rPr>
              <a:t>horizontal  institutional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74707"/>
              </a:buClr>
              <a:buFont typeface="Wingdings"/>
              <a:buChar char="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974707"/>
              </a:buClr>
              <a:buFont typeface="Wingdings"/>
              <a:buChar char=""/>
              <a:tabLst>
                <a:tab pos="299720" algn="l"/>
              </a:tabLst>
            </a:pPr>
            <a:r>
              <a:rPr sz="1800" spc="-5" dirty="0" err="1" smtClean="0">
                <a:solidFill>
                  <a:srgbClr val="404040"/>
                </a:solidFill>
                <a:latin typeface="Arial"/>
                <a:cs typeface="Arial"/>
              </a:rPr>
              <a:t>Revisión</a:t>
            </a:r>
            <a:r>
              <a:rPr sz="1800" spc="-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ajustes al</a:t>
            </a:r>
            <a:r>
              <a:rPr sz="18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404040"/>
                </a:solidFill>
                <a:latin typeface="Arial"/>
                <a:cs typeface="Arial"/>
              </a:rPr>
              <a:t>plan</a:t>
            </a:r>
            <a:r>
              <a:rPr lang="es-CO" sz="1800" spc="-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estudios para año</a:t>
            </a:r>
            <a:r>
              <a:rPr sz="18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2017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99085" marR="2247900" indent="-286385">
              <a:lnSpc>
                <a:spcPct val="100000"/>
              </a:lnSpc>
              <a:buClr>
                <a:srgbClr val="974707"/>
              </a:buClr>
              <a:buFont typeface="Wingdings"/>
              <a:buChar char=""/>
              <a:tabLst>
                <a:tab pos="299720" algn="l"/>
              </a:tabLst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Reestructuración de los  planes de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404040"/>
                </a:solidFill>
                <a:latin typeface="Arial"/>
                <a:cs typeface="Arial"/>
              </a:rPr>
              <a:t>areas</a:t>
            </a:r>
            <a:r>
              <a:rPr lang="es-CO" sz="1800" spc="-5" dirty="0" smtClean="0">
                <a:solidFill>
                  <a:srgbClr val="404040"/>
                </a:solidFill>
                <a:latin typeface="Arial"/>
                <a:cs typeface="Arial"/>
              </a:rPr>
              <a:t> y mallas curriculares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28180"/>
            <a:ext cx="6553200" cy="444770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28800" y="685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DATOS ESTADISTICOS DE PRUEBAS SABER ONCE INSTITUCION EDUCATIVA LA ESPERANZA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1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-381000"/>
            <a:ext cx="427355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b="0" spc="-5" dirty="0" smtClean="0">
                <a:latin typeface="Verdana"/>
                <a:cs typeface="Verdana"/>
              </a:rPr>
              <a:t/>
            </a:r>
            <a:br>
              <a:rPr lang="es-CO" b="0" spc="-5" dirty="0" smtClean="0">
                <a:latin typeface="Verdana"/>
                <a:cs typeface="Verdana"/>
              </a:rPr>
            </a:br>
            <a:r>
              <a:rPr b="0" spc="-5" dirty="0" smtClean="0">
                <a:latin typeface="Verdana"/>
                <a:cs typeface="Verdana"/>
              </a:rPr>
              <a:t>RESULTADOS </a:t>
            </a:r>
            <a:r>
              <a:rPr b="0" dirty="0">
                <a:latin typeface="Verdana"/>
                <a:cs typeface="Verdana"/>
              </a:rPr>
              <a:t>SABER</a:t>
            </a:r>
            <a:r>
              <a:rPr b="0" spc="-65" dirty="0">
                <a:latin typeface="Verdana"/>
                <a:cs typeface="Verdana"/>
              </a:rPr>
              <a:t> </a:t>
            </a:r>
            <a:r>
              <a:rPr b="0" spc="-5" dirty="0" smtClean="0">
                <a:latin typeface="Verdana"/>
                <a:cs typeface="Verdana"/>
              </a:rPr>
              <a:t>11-201</a:t>
            </a:r>
            <a:r>
              <a:rPr lang="es-CO" b="0" spc="-5" dirty="0" smtClean="0">
                <a:latin typeface="Verdana"/>
                <a:cs typeface="Verdana"/>
              </a:rPr>
              <a:t>7</a:t>
            </a:r>
            <a:endParaRPr b="0" spc="-5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26" y="1279347"/>
            <a:ext cx="7345274" cy="5613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/>
              <a:t>De 11 estudiantes, el 100% de ellos presentaron la prueba.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/>
              <a:t>El puntaje global mayor fue de 257; el menor fue de 191 y el promedio general fue de 226.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/>
              <a:t>Para </a:t>
            </a:r>
            <a:r>
              <a:rPr lang="es-CO" sz="1400" b="1" dirty="0"/>
              <a:t>MATEMÁTICAS 0% </a:t>
            </a:r>
            <a:r>
              <a:rPr lang="es-CO" sz="1400" dirty="0"/>
              <a:t>de estudiantes en desempeño 4 (AVANZADO). El </a:t>
            </a:r>
            <a:r>
              <a:rPr lang="es-CO" sz="1400" b="1" dirty="0"/>
              <a:t>18% </a:t>
            </a:r>
            <a:r>
              <a:rPr lang="es-CO" sz="1400" dirty="0"/>
              <a:t>de los estudiantes se encuentran en nivel 3 (</a:t>
            </a:r>
            <a:r>
              <a:rPr lang="es-CO" sz="1400" b="1" dirty="0"/>
              <a:t>SATISFACTORIO)</a:t>
            </a:r>
            <a:r>
              <a:rPr lang="es-CO" sz="1400" dirty="0"/>
              <a:t>. El </a:t>
            </a:r>
            <a:r>
              <a:rPr lang="es-CO" sz="1400" b="1" dirty="0"/>
              <a:t>55% </a:t>
            </a:r>
            <a:r>
              <a:rPr lang="es-CO" sz="1400" dirty="0"/>
              <a:t>se encuentra en desempeño 1 (MÍNIMO). El </a:t>
            </a:r>
            <a:r>
              <a:rPr lang="es-CO" sz="1400" b="1" dirty="0"/>
              <a:t>27% </a:t>
            </a:r>
            <a:r>
              <a:rPr lang="es-CO" sz="1400" dirty="0"/>
              <a:t>se encuentran en desempeño 1 (</a:t>
            </a:r>
            <a:r>
              <a:rPr lang="es-CO" sz="1400" b="1" dirty="0"/>
              <a:t>INSUFICIENTE)</a:t>
            </a:r>
            <a:r>
              <a:rPr lang="es-CO" sz="1400" dirty="0"/>
              <a:t>. Buen desempeño. </a:t>
            </a:r>
            <a:endParaRPr lang="es-CO" sz="1400" dirty="0" smtClean="0"/>
          </a:p>
          <a:p>
            <a:pPr lvl="0"/>
            <a:endParaRPr lang="es-C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/>
              <a:t>Para </a:t>
            </a:r>
            <a:r>
              <a:rPr lang="es-CO" sz="1400" b="1" dirty="0"/>
              <a:t>LECTURA CRITICA 0% </a:t>
            </a:r>
            <a:r>
              <a:rPr lang="es-CO" sz="1400" dirty="0"/>
              <a:t>de estudiantes en desempeño 4 (AVANZADO). El </a:t>
            </a:r>
            <a:r>
              <a:rPr lang="es-CO" sz="1400" b="1" dirty="0"/>
              <a:t>27% </a:t>
            </a:r>
            <a:r>
              <a:rPr lang="es-CO" sz="1400" dirty="0"/>
              <a:t>de los estudiantes se encuentran en nivel 3 (</a:t>
            </a:r>
            <a:r>
              <a:rPr lang="es-CO" sz="1400" b="1" dirty="0"/>
              <a:t>SATISFACTORIO)</a:t>
            </a:r>
            <a:r>
              <a:rPr lang="es-CO" sz="1400" dirty="0"/>
              <a:t>. El </a:t>
            </a:r>
            <a:r>
              <a:rPr lang="es-CO" sz="1400" b="1" dirty="0"/>
              <a:t>73% </a:t>
            </a:r>
            <a:r>
              <a:rPr lang="es-CO" sz="1400" dirty="0"/>
              <a:t>se encuentra en desempeño MÍNIMO. El </a:t>
            </a:r>
            <a:r>
              <a:rPr lang="es-CO" sz="1400" b="1" dirty="0"/>
              <a:t>0% </a:t>
            </a:r>
            <a:r>
              <a:rPr lang="es-CO" sz="1400" dirty="0"/>
              <a:t>se encuentran en desempeño </a:t>
            </a:r>
            <a:r>
              <a:rPr lang="es-CO" sz="1400" b="1" dirty="0"/>
              <a:t>INSUFICIENTE</a:t>
            </a:r>
            <a:r>
              <a:rPr lang="es-CO" sz="1400" dirty="0"/>
              <a:t>. Buen desempeño. </a:t>
            </a:r>
            <a:endParaRPr lang="es-CO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/>
              <a:t>Para </a:t>
            </a:r>
            <a:r>
              <a:rPr lang="es-CO" sz="1400" b="1" dirty="0"/>
              <a:t>SOCIALES Y CIUDADANAS 0% </a:t>
            </a:r>
            <a:r>
              <a:rPr lang="es-CO" sz="1400" dirty="0"/>
              <a:t>de estudiantes en desempeño 1=(AVANZADO). El </a:t>
            </a:r>
            <a:r>
              <a:rPr lang="es-CO" sz="1400" b="1" dirty="0"/>
              <a:t>9% </a:t>
            </a:r>
            <a:r>
              <a:rPr lang="es-CO" sz="1400" dirty="0"/>
              <a:t>de los estudiantes se encuentran en nivel 3 (</a:t>
            </a:r>
            <a:r>
              <a:rPr lang="es-CO" sz="1400" b="1" dirty="0"/>
              <a:t>SATISFACTORIO)</a:t>
            </a:r>
            <a:r>
              <a:rPr lang="es-CO" sz="1400" dirty="0"/>
              <a:t>. El </a:t>
            </a:r>
            <a:r>
              <a:rPr lang="es-CO" sz="1400" b="1" dirty="0"/>
              <a:t>45% </a:t>
            </a:r>
            <a:r>
              <a:rPr lang="es-CO" sz="1400" dirty="0"/>
              <a:t>se encuentra en desempeño 2 (</a:t>
            </a:r>
            <a:r>
              <a:rPr lang="es-CO" sz="1400" b="1" dirty="0"/>
              <a:t>MÍNIMO)</a:t>
            </a:r>
            <a:r>
              <a:rPr lang="es-CO" sz="1400" dirty="0"/>
              <a:t>. El </a:t>
            </a:r>
            <a:r>
              <a:rPr lang="es-CO" sz="1400" b="1" dirty="0"/>
              <a:t>45% </a:t>
            </a:r>
            <a:r>
              <a:rPr lang="es-CO" sz="1400" dirty="0"/>
              <a:t>se encuentran en desempeño 1(</a:t>
            </a:r>
            <a:r>
              <a:rPr lang="es-CO" sz="1400" b="1" dirty="0"/>
              <a:t>INSUFICIENTE)</a:t>
            </a:r>
            <a:r>
              <a:rPr lang="es-CO" sz="1400" dirty="0"/>
              <a:t>. Regular desempeño porcentaje alto en insuficiente. </a:t>
            </a:r>
            <a:endParaRPr lang="es-CO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/>
              <a:t>Para </a:t>
            </a:r>
            <a:r>
              <a:rPr lang="es-CO" sz="1400" b="1" dirty="0"/>
              <a:t>NATURALES 0% </a:t>
            </a:r>
            <a:r>
              <a:rPr lang="es-CO" sz="1400" dirty="0"/>
              <a:t>de estudiantes en desempeño 1 (AVANZADO). El </a:t>
            </a:r>
            <a:r>
              <a:rPr lang="es-CO" sz="1400" b="1" dirty="0"/>
              <a:t>0% </a:t>
            </a:r>
            <a:r>
              <a:rPr lang="es-CO" sz="1400" dirty="0"/>
              <a:t>de los estudiantes se encuentran en nivel 3 (</a:t>
            </a:r>
            <a:r>
              <a:rPr lang="es-CO" sz="1400" b="1" dirty="0"/>
              <a:t>SATISFACTORIO)</a:t>
            </a:r>
            <a:r>
              <a:rPr lang="es-CO" sz="1400" dirty="0"/>
              <a:t>. El </a:t>
            </a:r>
            <a:r>
              <a:rPr lang="es-CO" sz="1400" b="1" dirty="0"/>
              <a:t>91% </a:t>
            </a:r>
            <a:r>
              <a:rPr lang="es-CO" sz="1400" dirty="0"/>
              <a:t>se encuentra en desempeño 2 (</a:t>
            </a:r>
            <a:r>
              <a:rPr lang="es-CO" sz="1400" b="1" dirty="0"/>
              <a:t>MÍNIMO)</a:t>
            </a:r>
            <a:r>
              <a:rPr lang="es-CO" sz="1400" dirty="0"/>
              <a:t>. El </a:t>
            </a:r>
            <a:r>
              <a:rPr lang="es-CO" sz="1400" b="1" dirty="0"/>
              <a:t>9% </a:t>
            </a:r>
            <a:r>
              <a:rPr lang="es-CO" sz="1400" dirty="0"/>
              <a:t>se encuentran en desempeño 1(</a:t>
            </a:r>
            <a:r>
              <a:rPr lang="es-CO" sz="1400" b="1" dirty="0"/>
              <a:t>INSUFICIENTE)</a:t>
            </a:r>
            <a:r>
              <a:rPr lang="es-CO" sz="1400" dirty="0"/>
              <a:t>. Buen desempeño. </a:t>
            </a:r>
            <a:endParaRPr lang="es-CO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400" dirty="0"/>
              <a:t>Para </a:t>
            </a:r>
            <a:r>
              <a:rPr lang="es-CO" sz="1400" b="1" dirty="0"/>
              <a:t>INGLES 0% </a:t>
            </a:r>
            <a:r>
              <a:rPr lang="es-CO" sz="1400" dirty="0"/>
              <a:t>de estudiantes en desempeño AVANZADO. El </a:t>
            </a:r>
            <a:r>
              <a:rPr lang="es-CO" sz="1400" b="1" dirty="0"/>
              <a:t>0% </a:t>
            </a:r>
            <a:r>
              <a:rPr lang="es-CO" sz="1400" dirty="0"/>
              <a:t>de los estudiantes se encuentran en nivel </a:t>
            </a:r>
            <a:r>
              <a:rPr lang="es-CO" sz="1400" b="1" dirty="0"/>
              <a:t>SATISFACTORIO</a:t>
            </a:r>
            <a:r>
              <a:rPr lang="es-CO" sz="1400" dirty="0"/>
              <a:t>. El </a:t>
            </a:r>
            <a:r>
              <a:rPr lang="es-CO" sz="1400" b="1" dirty="0"/>
              <a:t>27% </a:t>
            </a:r>
            <a:r>
              <a:rPr lang="es-CO" sz="1400" dirty="0"/>
              <a:t>se encuentra en desempeño MÍNIMO. El </a:t>
            </a:r>
            <a:r>
              <a:rPr lang="es-CO" sz="1400" b="1" dirty="0"/>
              <a:t>73% </a:t>
            </a:r>
            <a:r>
              <a:rPr lang="es-CO" sz="1400" dirty="0"/>
              <a:t>se encuentran en </a:t>
            </a:r>
            <a:r>
              <a:rPr lang="es-CO" sz="1400" dirty="0" smtClean="0"/>
              <a:t>desempeño</a:t>
            </a:r>
            <a:endParaRPr lang="es-C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26608" y="388620"/>
            <a:ext cx="646176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047749" y="331215"/>
            <a:ext cx="6207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30" dirty="0">
                <a:solidFill>
                  <a:srgbClr val="000000"/>
                </a:solidFill>
                <a:latin typeface="Arial"/>
                <a:cs typeface="Arial"/>
              </a:rPr>
              <a:t>COMPARATIVO </a:t>
            </a:r>
            <a:r>
              <a:rPr sz="2800" spc="-465" dirty="0" smtClean="0">
                <a:solidFill>
                  <a:srgbClr val="000000"/>
                </a:solidFill>
                <a:latin typeface="Arial"/>
                <a:cs typeface="Arial"/>
              </a:rPr>
              <a:t>SABER</a:t>
            </a:r>
            <a:r>
              <a:rPr sz="2800" spc="-165" dirty="0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z="2800" spc="-145" dirty="0" smtClean="0">
                <a:solidFill>
                  <a:srgbClr val="000000"/>
                </a:solidFill>
                <a:latin typeface="Arial"/>
                <a:cs typeface="Arial"/>
              </a:rPr>
              <a:t>201</a:t>
            </a:r>
            <a:r>
              <a:rPr lang="es-CO" sz="2800" spc="-145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2800" spc="-14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50" dirty="0" smtClean="0">
                <a:solidFill>
                  <a:srgbClr val="000000"/>
                </a:solidFill>
                <a:latin typeface="Arial"/>
                <a:cs typeface="Arial"/>
              </a:rPr>
              <a:t>201</a:t>
            </a:r>
            <a:r>
              <a:rPr lang="es-CO" sz="2800" spc="-150" dirty="0" smtClean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4" name="3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06626"/>
            <a:ext cx="6130708" cy="370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848" y="570001"/>
            <a:ext cx="7755890" cy="699135"/>
          </a:xfrm>
          <a:prstGeom prst="rect">
            <a:avLst/>
          </a:prstGeom>
          <a:solidFill>
            <a:srgbClr val="EEB06E"/>
          </a:solidFill>
        </p:spPr>
        <p:txBody>
          <a:bodyPr vert="horz" wrap="square" lIns="0" tIns="267335" rIns="0" bIns="0" rtlCol="0">
            <a:spAutoFit/>
          </a:bodyPr>
          <a:lstStyle/>
          <a:p>
            <a:pPr marL="2345055">
              <a:lnSpc>
                <a:spcPct val="100000"/>
              </a:lnSpc>
              <a:spcBef>
                <a:spcPts val="2105"/>
              </a:spcBef>
            </a:pPr>
            <a:r>
              <a:rPr b="0" spc="-5" dirty="0">
                <a:latin typeface="Arial"/>
                <a:cs typeface="Arial"/>
              </a:rPr>
              <a:t>¿QUE </a:t>
            </a:r>
            <a:r>
              <a:rPr b="0" dirty="0">
                <a:latin typeface="Arial"/>
                <a:cs typeface="Arial"/>
              </a:rPr>
              <a:t>SE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LOGRO?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3400" y="1524000"/>
            <a:ext cx="7467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0605">
              <a:lnSpc>
                <a:spcPct val="100000"/>
              </a:lnSpc>
              <a:spcBef>
                <a:spcPts val="1285"/>
              </a:spcBef>
            </a:pPr>
            <a:r>
              <a:rPr lang="es-CO" sz="3200" spc="-5" dirty="0">
                <a:latin typeface="Arial"/>
                <a:cs typeface="Arial"/>
              </a:rPr>
              <a:t>AMBIENTES DE</a:t>
            </a:r>
            <a:r>
              <a:rPr lang="es-CO" sz="3200" spc="-10" dirty="0">
                <a:latin typeface="Arial"/>
                <a:cs typeface="Arial"/>
              </a:rPr>
              <a:t> </a:t>
            </a:r>
            <a:r>
              <a:rPr lang="es-CO" sz="3200" spc="-5" dirty="0">
                <a:latin typeface="Arial"/>
                <a:cs typeface="Arial"/>
              </a:rPr>
              <a:t>APRENDIZAJES</a:t>
            </a:r>
            <a:endParaRPr lang="es-CO" sz="3200" dirty="0">
              <a:latin typeface="Arial"/>
              <a:cs typeface="Arial"/>
            </a:endParaRPr>
          </a:p>
          <a:p>
            <a:pPr marL="361950" marR="2910205" indent="-361950">
              <a:lnSpc>
                <a:spcPct val="100000"/>
              </a:lnSpc>
              <a:spcBef>
                <a:spcPts val="5"/>
              </a:spcBef>
              <a:buClr>
                <a:srgbClr val="974707"/>
              </a:buClr>
              <a:buFont typeface="Arial" panose="020B0604020202020204" pitchFamily="34" charset="0"/>
              <a:buChar char="•"/>
              <a:tabLst>
                <a:tab pos="298450" algn="l"/>
                <a:tab pos="2695575" algn="l"/>
                <a:tab pos="2867025" algn="l"/>
                <a:tab pos="3314700" algn="l"/>
                <a:tab pos="3590925" algn="l"/>
              </a:tabLst>
            </a:pPr>
            <a:r>
              <a:rPr lang="es-CO" dirty="0"/>
              <a:t>Reestructuración del  manual para la  convivencia escolar.</a:t>
            </a:r>
          </a:p>
          <a:p>
            <a:pPr marL="285750" indent="-285750">
              <a:lnSpc>
                <a:spcPct val="100000"/>
              </a:lnSpc>
              <a:spcBef>
                <a:spcPts val="30"/>
              </a:spcBef>
              <a:buClr>
                <a:srgbClr val="974707"/>
              </a:buClr>
              <a:buFont typeface="Arial" panose="020B0604020202020204" pitchFamily="34" charset="0"/>
              <a:buChar char="•"/>
            </a:pPr>
            <a:endParaRPr lang="es-CO" dirty="0"/>
          </a:p>
          <a:p>
            <a:pPr marL="285750" marR="2300605" indent="-285750">
              <a:lnSpc>
                <a:spcPct val="100000"/>
              </a:lnSpc>
              <a:buClr>
                <a:srgbClr val="974707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dirty="0"/>
              <a:t>Formación y activación del  comité de convivencia  escolar.</a:t>
            </a:r>
          </a:p>
          <a:p>
            <a:pPr marL="285750" marR="2300605" indent="-285750">
              <a:lnSpc>
                <a:spcPct val="100000"/>
              </a:lnSpc>
              <a:buClr>
                <a:srgbClr val="974707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es-CO" dirty="0"/>
              <a:t>Plan de integración de componentes Curriculares EICC-HME.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848" y="570001"/>
            <a:ext cx="7755890" cy="626745"/>
          </a:xfrm>
          <a:prstGeom prst="rect">
            <a:avLst/>
          </a:prstGeom>
          <a:solidFill>
            <a:srgbClr val="EEB06E"/>
          </a:solidFill>
          <a:ln w="9144">
            <a:solidFill>
              <a:srgbClr val="A32E0E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2266315">
              <a:lnSpc>
                <a:spcPct val="100000"/>
              </a:lnSpc>
              <a:spcBef>
                <a:spcPts val="750"/>
              </a:spcBef>
            </a:pP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¿QUE </a:t>
            </a:r>
            <a:r>
              <a:rPr b="0" spc="-25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b="0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50" dirty="0">
                <a:solidFill>
                  <a:srgbClr val="000000"/>
                </a:solidFill>
                <a:latin typeface="Arial"/>
                <a:cs typeface="Arial"/>
              </a:rPr>
              <a:t>LOGRO?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9909" y="1435430"/>
            <a:ext cx="7535545" cy="2659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95"/>
              </a:spcBef>
              <a:tabLst>
                <a:tab pos="1126490" algn="l"/>
                <a:tab pos="1127125" algn="l"/>
                <a:tab pos="2524125" algn="l"/>
              </a:tabLst>
            </a:pPr>
            <a:r>
              <a:rPr sz="2200" spc="-5" dirty="0">
                <a:latin typeface="Arial"/>
                <a:cs typeface="Arial"/>
              </a:rPr>
              <a:t>GESTION	</a:t>
            </a:r>
            <a:r>
              <a:rPr sz="2200" spc="-30" dirty="0">
                <a:latin typeface="Arial"/>
                <a:cs typeface="Arial"/>
              </a:rPr>
              <a:t>ADMINISTRATIVA </a:t>
            </a:r>
            <a:r>
              <a:rPr sz="2200" spc="-5" dirty="0">
                <a:latin typeface="Arial"/>
                <a:cs typeface="Arial"/>
              </a:rPr>
              <a:t>Y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FINANCIERA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99085" marR="574040" indent="-286385">
              <a:lnSpc>
                <a:spcPct val="100000"/>
              </a:lnSpc>
              <a:buClr>
                <a:srgbClr val="974707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O" sz="1800" spc="-5" dirty="0" smtClean="0">
                <a:latin typeface="Arial"/>
                <a:cs typeface="Arial"/>
              </a:rPr>
              <a:t>Mantenimientos 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equipos (</a:t>
            </a:r>
            <a:r>
              <a:rPr sz="1800" spc="-5" dirty="0" err="1" smtClean="0">
                <a:latin typeface="Arial"/>
                <a:cs typeface="Arial"/>
              </a:rPr>
              <a:t>impresora</a:t>
            </a:r>
            <a:r>
              <a:rPr lang="es-CO" sz="1800" spc="-5" dirty="0" smtClean="0">
                <a:latin typeface="Arial"/>
                <a:cs typeface="Arial"/>
              </a:rPr>
              <a:t> ,fotocopiadora</a:t>
            </a:r>
            <a:r>
              <a:rPr sz="1800" spc="-5" dirty="0" smtClean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el  mejoramiento de la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institución.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74707"/>
              </a:buClr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lr>
                <a:srgbClr val="974707"/>
              </a:buClr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Mantenimiento de ventiladores, aires </a:t>
            </a:r>
            <a:r>
              <a:rPr sz="1800" spc="-10" dirty="0">
                <a:latin typeface="Arial"/>
                <a:cs typeface="Arial"/>
              </a:rPr>
              <a:t>acondicionado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lámparas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5" dirty="0" err="1" smtClean="0">
                <a:latin typeface="Arial"/>
                <a:cs typeface="Arial"/>
              </a:rPr>
              <a:t>alumbrado</a:t>
            </a:r>
            <a:r>
              <a:rPr sz="1800" spc="-5" dirty="0" smtClean="0">
                <a:latin typeface="Arial"/>
                <a:cs typeface="Arial"/>
              </a:rPr>
              <a:t>.</a:t>
            </a:r>
            <a:endParaRPr lang="es-CO" dirty="0">
              <a:latin typeface="Arial"/>
              <a:cs typeface="Arial"/>
            </a:endParaRPr>
          </a:p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800" spc="-5" dirty="0" err="1" smtClean="0">
                <a:latin typeface="Arial"/>
                <a:cs typeface="Arial"/>
              </a:rPr>
              <a:t>Mantenimiento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 equipos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computo,	impresora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amplificación.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74707"/>
              </a:buClr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79332" y="6304584"/>
            <a:ext cx="98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5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848" y="240728"/>
            <a:ext cx="7755890" cy="749300"/>
          </a:xfrm>
          <a:prstGeom prst="rect">
            <a:avLst/>
          </a:prstGeom>
          <a:solidFill>
            <a:srgbClr val="EEB06E"/>
          </a:solidFill>
          <a:ln w="9144">
            <a:solidFill>
              <a:srgbClr val="766D52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345055">
              <a:lnSpc>
                <a:spcPct val="100000"/>
              </a:lnSpc>
              <a:spcBef>
                <a:spcPts val="725"/>
              </a:spcBef>
            </a:pP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¿QUE </a:t>
            </a:r>
            <a:r>
              <a:rPr b="0" spc="-25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b="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50" dirty="0">
                <a:solidFill>
                  <a:srgbClr val="000000"/>
                </a:solidFill>
                <a:latin typeface="Arial"/>
                <a:cs typeface="Arial"/>
              </a:rPr>
              <a:t>LOGRO?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0491" y="1069861"/>
            <a:ext cx="7696709" cy="3331681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603375">
              <a:lnSpc>
                <a:spcPct val="100000"/>
              </a:lnSpc>
              <a:spcBef>
                <a:spcPts val="1220"/>
              </a:spcBef>
            </a:pPr>
            <a:r>
              <a:rPr sz="2000" dirty="0">
                <a:latin typeface="Arial"/>
                <a:cs typeface="Arial"/>
              </a:rPr>
              <a:t>GESTION </a:t>
            </a:r>
            <a:r>
              <a:rPr sz="2000" spc="-20" dirty="0">
                <a:latin typeface="Arial"/>
                <a:cs typeface="Arial"/>
              </a:rPr>
              <a:t>ADMINISTRATIVA 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3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FINANCIERA</a:t>
            </a: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74707"/>
              </a:buClr>
              <a:buChar char="•"/>
              <a:tabLst>
                <a:tab pos="354965" algn="l"/>
                <a:tab pos="355600" algn="l"/>
                <a:tab pos="5737225" algn="l"/>
              </a:tabLst>
            </a:pPr>
            <a:r>
              <a:rPr lang="es-CO" sz="1800" spc="-5" dirty="0" smtClean="0">
                <a:latin typeface="Arial"/>
                <a:cs typeface="Arial"/>
              </a:rPr>
              <a:t>Gestión de la Construcción del restaurante escolar de la sede los caracoles. 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lr>
                <a:srgbClr val="974707"/>
              </a:buClr>
              <a:tabLst>
                <a:tab pos="355600" algn="l"/>
              </a:tabLst>
            </a:pPr>
            <a:endParaRPr sz="1800" dirty="0">
              <a:latin typeface="Arial"/>
              <a:cs typeface="Arial"/>
            </a:endParaRPr>
          </a:p>
          <a:p>
            <a:pPr marL="355600" marR="9525" indent="-342900" algn="just">
              <a:lnSpc>
                <a:spcPct val="100000"/>
              </a:lnSpc>
              <a:buClr>
                <a:srgbClr val="974707"/>
              </a:buClr>
              <a:buChar char="•"/>
              <a:tabLst>
                <a:tab pos="407670" algn="l"/>
              </a:tabLst>
            </a:pPr>
            <a:r>
              <a:rPr sz="1800" spc="-10" dirty="0" err="1" smtClean="0">
                <a:latin typeface="Arial"/>
                <a:cs typeface="Arial"/>
              </a:rPr>
              <a:t>Apoyo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 desarrollo de proyectos pedagógicos como: Democracia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valores,  Utilización del tiempo libre, recreación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 err="1" smtClean="0">
                <a:latin typeface="Arial"/>
                <a:cs typeface="Arial"/>
              </a:rPr>
              <a:t>deportes</a:t>
            </a:r>
            <a:r>
              <a:rPr lang="es-CO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74707"/>
              </a:buClr>
              <a:buFont typeface="Arial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74707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355600" marR="10795" indent="-342900" algn="just">
              <a:lnSpc>
                <a:spcPct val="100000"/>
              </a:lnSpc>
              <a:buClr>
                <a:srgbClr val="974707"/>
              </a:buClr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Apoyo a la jornada </a:t>
            </a:r>
            <a:r>
              <a:rPr sz="1800" dirty="0">
                <a:latin typeface="Arial"/>
                <a:cs typeface="Arial"/>
              </a:rPr>
              <a:t>cultural </a:t>
            </a:r>
            <a:r>
              <a:rPr sz="1800" dirty="0" smtClean="0">
                <a:latin typeface="Arial"/>
                <a:cs typeface="Arial"/>
              </a:rPr>
              <a:t>(</a:t>
            </a:r>
            <a:r>
              <a:rPr lang="es-CO" dirty="0">
                <a:latin typeface="Arial"/>
                <a:cs typeface="Arial"/>
              </a:rPr>
              <a:t> </a:t>
            </a:r>
            <a:r>
              <a:rPr lang="es-CO" dirty="0" smtClean="0">
                <a:latin typeface="Arial"/>
                <a:cs typeface="Arial"/>
              </a:rPr>
              <a:t>actividades recreativas y culturales, festival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de</a:t>
            </a:r>
            <a:r>
              <a:rPr lang="es-CO" sz="1800" spc="-5" dirty="0" smtClean="0">
                <a:latin typeface="Arial"/>
                <a:cs typeface="Arial"/>
              </a:rPr>
              <a:t>l frito</a:t>
            </a:r>
            <a:r>
              <a:rPr lang="es-CO" spc="-5" dirty="0">
                <a:latin typeface="Arial"/>
                <a:cs typeface="Arial"/>
              </a:rPr>
              <a:t> </a:t>
            </a:r>
            <a:r>
              <a:rPr lang="es-CO" spc="-5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1128013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016541"/>
            <a:ext cx="8229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INSTITUCION </a:t>
            </a:r>
            <a:r>
              <a:rPr sz="2800" spc="-150" dirty="0">
                <a:solidFill>
                  <a:srgbClr val="000000"/>
                </a:solidFill>
                <a:latin typeface="Arial"/>
                <a:cs typeface="Arial"/>
              </a:rPr>
              <a:t>EDUCATIVA </a:t>
            </a:r>
            <a:r>
              <a:rPr lang="es-CO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s-CO" sz="2800" spc="-40" dirty="0" smtClean="0">
                <a:solidFill>
                  <a:srgbClr val="000000"/>
                </a:solidFill>
                <a:latin typeface="Arial"/>
                <a:cs typeface="Arial"/>
              </a:rPr>
              <a:t>LA ESPERANZA</a:t>
            </a:r>
            <a:r>
              <a:rPr sz="2800" spc="-4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808" y="2093753"/>
            <a:ext cx="7119592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490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320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ENTIDAD </a:t>
            </a:r>
            <a:r>
              <a:rPr sz="2000" spc="-15" dirty="0">
                <a:latin typeface="Arial"/>
                <a:cs typeface="Arial"/>
              </a:rPr>
              <a:t>TERRITORIAL: </a:t>
            </a:r>
            <a:r>
              <a:rPr sz="2000" spc="-5" dirty="0">
                <a:latin typeface="Arial"/>
                <a:cs typeface="Arial"/>
              </a:rPr>
              <a:t>Córdoba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425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MUNICIPIO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Montelíbano</a:t>
            </a:r>
          </a:p>
          <a:p>
            <a:pPr marL="12700">
              <a:lnSpc>
                <a:spcPct val="100000"/>
              </a:lnSpc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290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DIRECCION</a:t>
            </a:r>
            <a:r>
              <a:rPr sz="2000" spc="-5" dirty="0" smtClean="0">
                <a:latin typeface="Arial"/>
                <a:cs typeface="Arial"/>
              </a:rPr>
              <a:t>:</a:t>
            </a:r>
            <a:r>
              <a:rPr lang="es-CO" sz="2000" spc="-5" dirty="0" smtClean="0">
                <a:latin typeface="Arial"/>
                <a:cs typeface="Arial"/>
              </a:rPr>
              <a:t> Vereda parcelas san </a:t>
            </a:r>
            <a:r>
              <a:rPr lang="es-CO" sz="2000" spc="-5" dirty="0" err="1" smtClean="0">
                <a:latin typeface="Arial"/>
                <a:cs typeface="Arial"/>
              </a:rPr>
              <a:t>javier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204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MODALIDAD: Académica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3490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565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Arial"/>
                <a:cs typeface="Arial"/>
              </a:rPr>
              <a:t>NATURALEZA: </a:t>
            </a:r>
            <a:r>
              <a:rPr sz="2000" spc="-5" dirty="0">
                <a:latin typeface="Arial"/>
                <a:cs typeface="Arial"/>
              </a:rPr>
              <a:t>Oficial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195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CALENDARIO: </a:t>
            </a:r>
            <a:r>
              <a:rPr sz="2000" dirty="0">
                <a:latin typeface="Arial"/>
                <a:cs typeface="Arial"/>
              </a:rPr>
              <a:t>A</a:t>
            </a:r>
          </a:p>
          <a:p>
            <a:pPr marL="12700">
              <a:lnSpc>
                <a:spcPct val="100000"/>
              </a:lnSpc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300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JORNADA: </a:t>
            </a:r>
            <a:r>
              <a:rPr sz="2000" dirty="0" err="1" smtClean="0">
                <a:latin typeface="Arial"/>
                <a:cs typeface="Arial"/>
              </a:rPr>
              <a:t>Mañana</a:t>
            </a:r>
            <a:r>
              <a:rPr lang="es-CO" sz="200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400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CARÁCTER: </a:t>
            </a:r>
            <a:r>
              <a:rPr sz="2000" spc="-5" dirty="0">
                <a:latin typeface="Arial"/>
                <a:cs typeface="Arial"/>
              </a:rPr>
              <a:t>Mixto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3490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265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RESOLUCION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APROBACION </a:t>
            </a:r>
            <a:r>
              <a:rPr sz="2000" spc="-135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395"/>
              </a:lnSpc>
              <a:spcBef>
                <a:spcPts val="15"/>
              </a:spcBef>
            </a:pPr>
            <a:r>
              <a:rPr lang="es-CO" sz="2000" dirty="0" smtClean="0">
                <a:latin typeface="Arial"/>
                <a:cs typeface="Arial"/>
              </a:rPr>
              <a:t>            </a:t>
            </a:r>
            <a:r>
              <a:rPr sz="2000" dirty="0" smtClean="0">
                <a:latin typeface="Arial"/>
                <a:cs typeface="Arial"/>
              </a:rPr>
              <a:t>ESTUDIOS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lang="es-CO" sz="2000" dirty="0" smtClean="0">
                <a:latin typeface="Arial"/>
                <a:cs typeface="Arial"/>
              </a:rPr>
              <a:t>332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lang="es-CO" sz="2000" spc="-5" dirty="0" smtClean="0">
                <a:latin typeface="Arial"/>
                <a:cs typeface="Arial"/>
              </a:rPr>
              <a:t>Julio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2</a:t>
            </a:r>
            <a:r>
              <a:rPr lang="es-CO" sz="2000" dirty="0" smtClean="0">
                <a:latin typeface="Arial"/>
                <a:cs typeface="Arial"/>
              </a:rPr>
              <a:t>8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201</a:t>
            </a:r>
            <a:r>
              <a:rPr lang="es-CO" sz="2000" dirty="0" smtClean="0"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480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NIVELES: </a:t>
            </a:r>
            <a:r>
              <a:rPr sz="2000" spc="-25" dirty="0">
                <a:latin typeface="Arial"/>
                <a:cs typeface="Arial"/>
              </a:rPr>
              <a:t>Preescolar, </a:t>
            </a:r>
            <a:r>
              <a:rPr sz="2000" dirty="0">
                <a:latin typeface="Arial"/>
                <a:cs typeface="Arial"/>
              </a:rPr>
              <a:t>Básica y Media</a:t>
            </a:r>
          </a:p>
          <a:p>
            <a:pPr marL="12700">
              <a:lnSpc>
                <a:spcPct val="100000"/>
              </a:lnSpc>
            </a:pPr>
            <a:r>
              <a:rPr sz="2000" spc="3485" dirty="0">
                <a:solidFill>
                  <a:srgbClr val="853622"/>
                </a:solidFill>
                <a:latin typeface="Wingdings"/>
                <a:cs typeface="Wingdings"/>
              </a:rPr>
              <a:t></a:t>
            </a:r>
            <a:r>
              <a:rPr sz="2000" spc="509" dirty="0">
                <a:solidFill>
                  <a:srgbClr val="853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EMAIL: </a:t>
            </a:r>
            <a:r>
              <a:rPr sz="2000" spc="-135" dirty="0" err="1" smtClean="0">
                <a:latin typeface="Arial"/>
                <a:cs typeface="Arial"/>
                <a:hlinkClick r:id="rId2"/>
              </a:rPr>
              <a:t>ee</a:t>
            </a:r>
            <a:r>
              <a:rPr sz="2000" spc="-135" dirty="0" smtClean="0">
                <a:latin typeface="Arial"/>
                <a:cs typeface="Arial"/>
                <a:hlinkClick r:id="rId2"/>
              </a:rPr>
              <a:t>_</a:t>
            </a:r>
            <a:r>
              <a:rPr lang="es-CO" sz="2000" spc="-135" dirty="0" smtClean="0">
                <a:latin typeface="Arial"/>
                <a:cs typeface="Arial"/>
                <a:hlinkClick r:id="rId2"/>
              </a:rPr>
              <a:t>22346600264901</a:t>
            </a:r>
            <a:r>
              <a:rPr sz="2000" spc="-135" dirty="0" smtClean="0">
                <a:latin typeface="Arial"/>
                <a:cs typeface="Arial"/>
                <a:hlinkClick r:id="rId2"/>
              </a:rPr>
              <a:t>@Hotmail.com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" y="797178"/>
            <a:ext cx="187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2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345"/>
            <a:ext cx="8229600" cy="490855"/>
          </a:xfrm>
          <a:prstGeom prst="rect">
            <a:avLst/>
          </a:prstGeom>
          <a:solidFill>
            <a:srgbClr val="F5C99F"/>
          </a:solidFill>
          <a:ln w="9144">
            <a:solidFill>
              <a:srgbClr val="A32E0E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2504440">
              <a:lnSpc>
                <a:spcPct val="100000"/>
              </a:lnSpc>
              <a:spcBef>
                <a:spcPts val="445"/>
              </a:spcBef>
            </a:pPr>
            <a:r>
              <a:rPr sz="2800" b="0" spc="-80" dirty="0">
                <a:solidFill>
                  <a:srgbClr val="000000"/>
                </a:solidFill>
                <a:latin typeface="Verdana"/>
                <a:cs typeface="Verdana"/>
              </a:rPr>
              <a:t>¿QUE</a:t>
            </a:r>
            <a:r>
              <a:rPr sz="2800" b="0" spc="-1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Verdana"/>
                <a:cs typeface="Verdana"/>
              </a:rPr>
              <a:t>SELOGRÓ?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836675"/>
            <a:ext cx="8229600" cy="5615940"/>
          </a:xfrm>
          <a:custGeom>
            <a:avLst/>
            <a:gdLst/>
            <a:ahLst/>
            <a:cxnLst/>
            <a:rect l="l" t="t" r="r" b="b"/>
            <a:pathLst>
              <a:path w="8229600" h="5615940">
                <a:moveTo>
                  <a:pt x="0" y="5615940"/>
                </a:moveTo>
                <a:lnTo>
                  <a:pt x="8229600" y="5615940"/>
                </a:lnTo>
                <a:lnTo>
                  <a:pt x="8229600" y="0"/>
                </a:lnTo>
                <a:lnTo>
                  <a:pt x="0" y="0"/>
                </a:lnTo>
                <a:lnTo>
                  <a:pt x="0" y="5615940"/>
                </a:lnTo>
                <a:close/>
              </a:path>
            </a:pathLst>
          </a:custGeom>
          <a:ln w="9144">
            <a:solidFill>
              <a:srgbClr val="A32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2179" y="949578"/>
            <a:ext cx="37261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GESTION </a:t>
            </a:r>
            <a:r>
              <a:rPr sz="1800" b="1" dirty="0">
                <a:latin typeface="Verdana"/>
                <a:cs typeface="Verdana"/>
              </a:rPr>
              <a:t>DE LA</a:t>
            </a:r>
            <a:r>
              <a:rPr sz="1800" b="1" spc="-17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COMUNIDAD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635" y="1350009"/>
            <a:ext cx="287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404040"/>
              </a:buClr>
              <a:buFont typeface="Arial"/>
              <a:buChar char="•"/>
              <a:tabLst>
                <a:tab pos="354965" algn="l"/>
                <a:tab pos="355600" algn="l"/>
                <a:tab pos="2510155" algn="l"/>
              </a:tabLst>
            </a:pP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m</a:t>
            </a:r>
            <a:r>
              <a:rPr sz="1800" spc="-2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20" dirty="0">
                <a:latin typeface="Verdana"/>
                <a:cs typeface="Verdana"/>
              </a:rPr>
              <a:t>de</a:t>
            </a:r>
            <a:r>
              <a:rPr sz="1800" spc="-50" dirty="0">
                <a:latin typeface="Verdana"/>
                <a:cs typeface="Verdana"/>
              </a:rPr>
              <a:t>r</a:t>
            </a:r>
            <a:r>
              <a:rPr sz="1800" spc="-15" dirty="0">
                <a:latin typeface="Verdana"/>
                <a:cs typeface="Verdana"/>
              </a:rPr>
              <a:t>am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nt</a:t>
            </a:r>
            <a:r>
              <a:rPr sz="1800" dirty="0">
                <a:latin typeface="Verdana"/>
                <a:cs typeface="Verdana"/>
              </a:rPr>
              <a:t>o	</a:t>
            </a:r>
            <a:r>
              <a:rPr sz="1800" spc="15" dirty="0">
                <a:latin typeface="Verdana"/>
                <a:cs typeface="Verdana"/>
              </a:rPr>
              <a:t>del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5276" y="1350009"/>
            <a:ext cx="501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2190" algn="l"/>
                <a:tab pos="1536700" algn="l"/>
                <a:tab pos="3126740" algn="l"/>
                <a:tab pos="4005579" algn="l"/>
              </a:tabLst>
            </a:pPr>
            <a:r>
              <a:rPr sz="1800" spc="5" dirty="0">
                <a:latin typeface="Verdana"/>
                <a:cs typeface="Verdana"/>
              </a:rPr>
              <a:t>co</a:t>
            </a:r>
            <a:r>
              <a:rPr sz="1800" spc="10" dirty="0">
                <a:latin typeface="Verdana"/>
                <a:cs typeface="Verdana"/>
              </a:rPr>
              <a:t>m</a:t>
            </a:r>
            <a:r>
              <a:rPr sz="1800" spc="20" dirty="0">
                <a:latin typeface="Verdana"/>
                <a:cs typeface="Verdana"/>
              </a:rPr>
              <a:t>i</a:t>
            </a:r>
            <a:r>
              <a:rPr sz="1800" spc="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é	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	</a:t>
            </a:r>
            <a:r>
              <a:rPr sz="1800" spc="15" dirty="0">
                <a:latin typeface="Verdana"/>
                <a:cs typeface="Verdana"/>
              </a:rPr>
              <a:t>c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10" dirty="0">
                <a:latin typeface="Verdana"/>
                <a:cs typeface="Verdana"/>
              </a:rPr>
              <a:t>n</a:t>
            </a:r>
            <a:r>
              <a:rPr sz="1800" spc="25" dirty="0">
                <a:latin typeface="Verdana"/>
                <a:cs typeface="Verdana"/>
              </a:rPr>
              <a:t>v</a:t>
            </a:r>
            <a:r>
              <a:rPr sz="1800" spc="20" dirty="0">
                <a:latin typeface="Verdana"/>
                <a:cs typeface="Verdana"/>
              </a:rPr>
              <a:t>i</a:t>
            </a:r>
            <a:r>
              <a:rPr sz="1800" spc="10" dirty="0">
                <a:latin typeface="Verdana"/>
                <a:cs typeface="Verdana"/>
              </a:rPr>
              <a:t>v</a:t>
            </a:r>
            <a:r>
              <a:rPr sz="1800" spc="15" dirty="0">
                <a:latin typeface="Verdana"/>
                <a:cs typeface="Verdana"/>
              </a:rPr>
              <a:t>e</a:t>
            </a:r>
            <a:r>
              <a:rPr sz="1800" spc="20" dirty="0">
                <a:latin typeface="Verdana"/>
                <a:cs typeface="Verdana"/>
              </a:rPr>
              <a:t>n</a:t>
            </a:r>
            <a:r>
              <a:rPr sz="1800" spc="15" dirty="0">
                <a:latin typeface="Verdana"/>
                <a:cs typeface="Verdana"/>
              </a:rPr>
              <a:t>c</a:t>
            </a:r>
            <a:r>
              <a:rPr sz="1800" spc="3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a	</a:t>
            </a:r>
            <a:r>
              <a:rPr sz="1800" spc="65" dirty="0">
                <a:latin typeface="Verdana"/>
                <a:cs typeface="Verdana"/>
              </a:rPr>
              <a:t>c</a:t>
            </a:r>
            <a:r>
              <a:rPr sz="1800" spc="80" dirty="0">
                <a:latin typeface="Verdana"/>
                <a:cs typeface="Verdana"/>
              </a:rPr>
              <a:t>o</a:t>
            </a:r>
            <a:r>
              <a:rPr sz="1800" spc="70" dirty="0">
                <a:latin typeface="Verdana"/>
                <a:cs typeface="Verdana"/>
              </a:rPr>
              <a:t>m</a:t>
            </a:r>
            <a:r>
              <a:rPr sz="1800" dirty="0">
                <a:latin typeface="Verdana"/>
                <a:cs typeface="Verdana"/>
              </a:rPr>
              <a:t>o	</a:t>
            </a:r>
            <a:r>
              <a:rPr sz="1800" spc="-15" dirty="0">
                <a:latin typeface="Verdana"/>
                <a:cs typeface="Verdana"/>
              </a:rPr>
              <a:t>i</a:t>
            </a:r>
            <a:r>
              <a:rPr sz="1800" spc="-25" dirty="0">
                <a:latin typeface="Verdana"/>
                <a:cs typeface="Verdana"/>
              </a:rPr>
              <a:t>n</a:t>
            </a:r>
            <a:r>
              <a:rPr sz="1800" spc="-30" dirty="0">
                <a:latin typeface="Verdana"/>
                <a:cs typeface="Verdana"/>
              </a:rPr>
              <a:t>st</a:t>
            </a:r>
            <a:r>
              <a:rPr sz="1800" spc="-25" dirty="0">
                <a:latin typeface="Verdana"/>
                <a:cs typeface="Verdana"/>
              </a:rPr>
              <a:t>an</a:t>
            </a:r>
            <a:r>
              <a:rPr sz="1800" spc="-15" dirty="0">
                <a:latin typeface="Verdana"/>
                <a:cs typeface="Verdana"/>
              </a:rPr>
              <a:t>ci</a:t>
            </a:r>
            <a:r>
              <a:rPr sz="18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635" y="1521460"/>
            <a:ext cx="8082280" cy="10541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10"/>
              </a:spcBef>
            </a:pPr>
            <a:r>
              <a:rPr sz="1800" spc="20" dirty="0">
                <a:latin typeface="Verdana"/>
                <a:cs typeface="Verdana"/>
              </a:rPr>
              <a:t>mediadora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de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conflictos,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estudio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y</a:t>
            </a:r>
            <a:r>
              <a:rPr sz="1800" spc="-24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análisis</a:t>
            </a:r>
            <a:r>
              <a:rPr sz="1800" spc="-245" dirty="0">
                <a:latin typeface="Verdana"/>
                <a:cs typeface="Verdana"/>
              </a:rPr>
              <a:t> </a:t>
            </a:r>
            <a:r>
              <a:rPr sz="1800" spc="40" dirty="0">
                <a:latin typeface="Verdana"/>
                <a:cs typeface="Verdana"/>
              </a:rPr>
              <a:t>de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casos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críticos.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  <a:tab pos="6404610" algn="l"/>
              </a:tabLst>
            </a:pPr>
            <a:r>
              <a:rPr sz="1800" spc="-45" dirty="0">
                <a:latin typeface="Verdana"/>
                <a:cs typeface="Verdana"/>
              </a:rPr>
              <a:t>Seguimiento  </a:t>
            </a:r>
            <a:r>
              <a:rPr sz="1800" spc="50" dirty="0">
                <a:latin typeface="Verdana"/>
                <a:cs typeface="Verdana"/>
              </a:rPr>
              <a:t>de  </a:t>
            </a:r>
            <a:r>
              <a:rPr sz="1800" spc="-65" dirty="0">
                <a:latin typeface="Verdana"/>
                <a:cs typeface="Verdana"/>
              </a:rPr>
              <a:t>los </a:t>
            </a:r>
            <a:r>
              <a:rPr sz="1800" spc="-15" dirty="0">
                <a:latin typeface="Verdana"/>
                <a:cs typeface="Verdana"/>
              </a:rPr>
              <a:t>casos </a:t>
            </a:r>
            <a:r>
              <a:rPr sz="1800" spc="50" dirty="0">
                <a:latin typeface="Verdana"/>
                <a:cs typeface="Verdana"/>
              </a:rPr>
              <a:t>de</a:t>
            </a:r>
            <a:r>
              <a:rPr sz="1800" spc="16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estudiantes</a:t>
            </a:r>
            <a:r>
              <a:rPr sz="1800" spc="22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remitidos	</a:t>
            </a:r>
            <a:r>
              <a:rPr sz="1800" spc="-15" dirty="0">
                <a:latin typeface="Verdana"/>
                <a:cs typeface="Verdana"/>
              </a:rPr>
              <a:t>por </a:t>
            </a:r>
            <a:r>
              <a:rPr sz="1800" spc="-25" dirty="0">
                <a:latin typeface="Verdana"/>
                <a:cs typeface="Verdana"/>
              </a:rPr>
              <a:t>problemas  </a:t>
            </a:r>
            <a:r>
              <a:rPr sz="1800" spc="45" dirty="0">
                <a:latin typeface="Verdana"/>
                <a:cs typeface="Verdana"/>
              </a:rPr>
              <a:t>académicos</a:t>
            </a:r>
            <a:r>
              <a:rPr sz="1800" spc="-3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y</a:t>
            </a:r>
            <a:r>
              <a:rPr sz="1800" spc="-2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convivenciales.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443" y="2823794"/>
            <a:ext cx="80778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93725" indent="-28638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</a:tabLst>
            </a:pPr>
            <a:endParaRPr sz="1800" dirty="0">
              <a:latin typeface="Verdana"/>
              <a:cs typeface="Verdana"/>
            </a:endParaRPr>
          </a:p>
          <a:p>
            <a:pPr marL="12700" marR="176530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761" y="797178"/>
            <a:ext cx="316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CFFFF"/>
                </a:solidFill>
                <a:latin typeface="Verdana"/>
                <a:cs typeface="Verdana"/>
              </a:rPr>
              <a:t>25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516" y="1196339"/>
            <a:ext cx="7745095" cy="5041265"/>
          </a:xfrm>
          <a:custGeom>
            <a:avLst/>
            <a:gdLst/>
            <a:ahLst/>
            <a:cxnLst/>
            <a:rect l="l" t="t" r="r" b="b"/>
            <a:pathLst>
              <a:path w="7745095" h="5041265">
                <a:moveTo>
                  <a:pt x="0" y="5041265"/>
                </a:moveTo>
                <a:lnTo>
                  <a:pt x="7744714" y="5041265"/>
                </a:lnTo>
                <a:lnTo>
                  <a:pt x="7744714" y="0"/>
                </a:lnTo>
                <a:lnTo>
                  <a:pt x="0" y="0"/>
                </a:lnTo>
                <a:lnTo>
                  <a:pt x="0" y="5041265"/>
                </a:lnTo>
                <a:close/>
              </a:path>
            </a:pathLst>
          </a:custGeom>
          <a:ln w="9144">
            <a:solidFill>
              <a:srgbClr val="A32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651" y="1990089"/>
            <a:ext cx="201168" cy="28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651" y="3462528"/>
            <a:ext cx="201168" cy="28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1311" y="1222324"/>
            <a:ext cx="7388859" cy="31886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314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latin typeface="Verdana"/>
                <a:cs typeface="Verdana"/>
              </a:rPr>
              <a:t>GESTION </a:t>
            </a:r>
            <a:r>
              <a:rPr sz="2000" spc="-85" dirty="0">
                <a:latin typeface="Verdana"/>
                <a:cs typeface="Verdana"/>
              </a:rPr>
              <a:t>DELA</a:t>
            </a:r>
            <a:r>
              <a:rPr sz="2000" spc="-420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COMUNIDAD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42240" marR="5080" indent="-67310" algn="just">
              <a:lnSpc>
                <a:spcPct val="100499"/>
              </a:lnSpc>
            </a:pPr>
            <a:r>
              <a:rPr sz="2000" dirty="0">
                <a:latin typeface="Verdana"/>
                <a:cs typeface="Verdana"/>
              </a:rPr>
              <a:t>Participación </a:t>
            </a:r>
            <a:r>
              <a:rPr sz="2000" spc="55" dirty="0">
                <a:latin typeface="Verdana"/>
                <a:cs typeface="Verdana"/>
              </a:rPr>
              <a:t>de </a:t>
            </a:r>
            <a:r>
              <a:rPr sz="2000" spc="-50" dirty="0">
                <a:latin typeface="Verdana"/>
                <a:cs typeface="Verdana"/>
              </a:rPr>
              <a:t>estudiantes </a:t>
            </a:r>
            <a:r>
              <a:rPr sz="2000" spc="10" dirty="0">
                <a:latin typeface="Verdana"/>
                <a:cs typeface="Verdana"/>
              </a:rPr>
              <a:t>en </a:t>
            </a:r>
            <a:r>
              <a:rPr sz="2000" spc="-80" dirty="0">
                <a:latin typeface="Verdana"/>
                <a:cs typeface="Verdana"/>
              </a:rPr>
              <a:t>los </a:t>
            </a:r>
            <a:r>
              <a:rPr sz="2000" spc="-15" dirty="0">
                <a:latin typeface="Verdana"/>
                <a:cs typeface="Verdana"/>
              </a:rPr>
              <a:t>intercolegiados </a:t>
            </a:r>
            <a:r>
              <a:rPr sz="2000" spc="120" dirty="0">
                <a:latin typeface="Verdana"/>
                <a:cs typeface="Verdana"/>
              </a:rPr>
              <a:t>de  </a:t>
            </a:r>
            <a:r>
              <a:rPr sz="2000" spc="-45" dirty="0">
                <a:latin typeface="Verdana"/>
                <a:cs typeface="Verdana"/>
              </a:rPr>
              <a:t>Supérate </a:t>
            </a:r>
            <a:r>
              <a:rPr sz="2000" spc="55" dirty="0">
                <a:latin typeface="Verdana"/>
                <a:cs typeface="Verdana"/>
              </a:rPr>
              <a:t>con </a:t>
            </a:r>
            <a:r>
              <a:rPr sz="2000" spc="-15" dirty="0">
                <a:latin typeface="Verdana"/>
                <a:cs typeface="Verdana"/>
              </a:rPr>
              <a:t>el </a:t>
            </a:r>
            <a:r>
              <a:rPr sz="2000" spc="-25" dirty="0">
                <a:latin typeface="Verdana"/>
                <a:cs typeface="Verdana"/>
              </a:rPr>
              <a:t>Deporte, </a:t>
            </a:r>
            <a:r>
              <a:rPr sz="2000" spc="40" dirty="0">
                <a:latin typeface="Verdana"/>
                <a:cs typeface="Verdana"/>
              </a:rPr>
              <a:t>alcanzando </a:t>
            </a:r>
            <a:r>
              <a:rPr sz="2000" spc="-55" dirty="0">
                <a:latin typeface="Verdana"/>
                <a:cs typeface="Verdana"/>
              </a:rPr>
              <a:t>puesto </a:t>
            </a:r>
            <a:r>
              <a:rPr sz="2000" spc="25" dirty="0">
                <a:latin typeface="Verdana"/>
                <a:cs typeface="Verdana"/>
              </a:rPr>
              <a:t>destacado  </a:t>
            </a:r>
            <a:r>
              <a:rPr sz="2000" spc="15" dirty="0">
                <a:latin typeface="Verdana"/>
                <a:cs typeface="Verdana"/>
              </a:rPr>
              <a:t>en </a:t>
            </a:r>
            <a:r>
              <a:rPr sz="2000" spc="-45" dirty="0">
                <a:latin typeface="Verdana"/>
                <a:cs typeface="Verdana"/>
              </a:rPr>
              <a:t>la </a:t>
            </a:r>
            <a:r>
              <a:rPr sz="2000" spc="-60" dirty="0">
                <a:latin typeface="Verdana"/>
                <a:cs typeface="Verdana"/>
              </a:rPr>
              <a:t>disciplina </a:t>
            </a:r>
            <a:r>
              <a:rPr sz="2000" spc="55" dirty="0">
                <a:latin typeface="Verdana"/>
                <a:cs typeface="Verdana"/>
              </a:rPr>
              <a:t>de </a:t>
            </a:r>
            <a:r>
              <a:rPr sz="2000" spc="85" dirty="0" err="1">
                <a:latin typeface="Verdana"/>
                <a:cs typeface="Verdana"/>
              </a:rPr>
              <a:t>futbol</a:t>
            </a:r>
            <a:r>
              <a:rPr sz="2000" spc="280" dirty="0">
                <a:latin typeface="Verdana"/>
                <a:cs typeface="Verdana"/>
              </a:rPr>
              <a:t> </a:t>
            </a:r>
            <a:r>
              <a:rPr lang="es-CO" sz="2000" spc="90" smtClean="0">
                <a:latin typeface="Verdana"/>
                <a:cs typeface="Verdana"/>
              </a:rPr>
              <a:t>sala masculino.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42240" marR="5080" indent="-129539" algn="just">
              <a:lnSpc>
                <a:spcPct val="100499"/>
              </a:lnSpc>
              <a:spcBef>
                <a:spcPts val="1600"/>
              </a:spcBef>
            </a:pPr>
            <a:r>
              <a:rPr sz="2000" spc="-5" dirty="0">
                <a:latin typeface="Verdana"/>
                <a:cs typeface="Verdana"/>
              </a:rPr>
              <a:t>Orientación </a:t>
            </a:r>
            <a:r>
              <a:rPr sz="2000" dirty="0">
                <a:latin typeface="Verdana"/>
                <a:cs typeface="Verdana"/>
              </a:rPr>
              <a:t>y </a:t>
            </a:r>
            <a:r>
              <a:rPr sz="2000" spc="-50" dirty="0">
                <a:latin typeface="Verdana"/>
                <a:cs typeface="Verdana"/>
              </a:rPr>
              <a:t>desarrollo </a:t>
            </a:r>
            <a:r>
              <a:rPr sz="2000" spc="-10" dirty="0">
                <a:latin typeface="Verdana"/>
                <a:cs typeface="Verdana"/>
              </a:rPr>
              <a:t>por </a:t>
            </a:r>
            <a:r>
              <a:rPr sz="2000" spc="-5" dirty="0">
                <a:latin typeface="Verdana"/>
                <a:cs typeface="Verdana"/>
              </a:rPr>
              <a:t>parte </a:t>
            </a:r>
            <a:r>
              <a:rPr sz="2000" spc="55" dirty="0">
                <a:latin typeface="Verdana"/>
                <a:cs typeface="Verdana"/>
              </a:rPr>
              <a:t>de </a:t>
            </a:r>
            <a:r>
              <a:rPr sz="2000" spc="-5" dirty="0">
                <a:latin typeface="Verdana"/>
                <a:cs typeface="Verdana"/>
              </a:rPr>
              <a:t>la </a:t>
            </a:r>
            <a:r>
              <a:rPr sz="2000" spc="-10" dirty="0">
                <a:latin typeface="Verdana"/>
                <a:cs typeface="Verdana"/>
              </a:rPr>
              <a:t>Coordinadora </a:t>
            </a:r>
            <a:r>
              <a:rPr sz="2000" dirty="0">
                <a:latin typeface="Verdana"/>
                <a:cs typeface="Verdana"/>
              </a:rPr>
              <a:t>de  </a:t>
            </a:r>
            <a:r>
              <a:rPr sz="2000" spc="-10" dirty="0">
                <a:latin typeface="Verdana"/>
                <a:cs typeface="Verdana"/>
              </a:rPr>
              <a:t>servicio </a:t>
            </a:r>
            <a:r>
              <a:rPr sz="2000" spc="-5" dirty="0">
                <a:latin typeface="Verdana"/>
                <a:cs typeface="Verdana"/>
              </a:rPr>
              <a:t>social </a:t>
            </a:r>
            <a:r>
              <a:rPr sz="2000" spc="60" dirty="0">
                <a:latin typeface="Verdana"/>
                <a:cs typeface="Verdana"/>
              </a:rPr>
              <a:t>de </a:t>
            </a:r>
            <a:r>
              <a:rPr sz="2000" spc="-70" dirty="0">
                <a:latin typeface="Verdana"/>
                <a:cs typeface="Verdana"/>
              </a:rPr>
              <a:t>las </a:t>
            </a:r>
            <a:r>
              <a:rPr sz="2000" spc="35" dirty="0">
                <a:latin typeface="Verdana"/>
                <a:cs typeface="Verdana"/>
              </a:rPr>
              <a:t>acciones </a:t>
            </a:r>
            <a:r>
              <a:rPr sz="2000" spc="10" dirty="0">
                <a:latin typeface="Verdana"/>
                <a:cs typeface="Verdana"/>
              </a:rPr>
              <a:t>correspondientes,</a:t>
            </a:r>
            <a:r>
              <a:rPr sz="2000" spc="72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con  </a:t>
            </a:r>
            <a:r>
              <a:rPr sz="2000" spc="-85" dirty="0">
                <a:latin typeface="Verdana"/>
                <a:cs typeface="Verdana"/>
              </a:rPr>
              <a:t>los</a:t>
            </a:r>
            <a:r>
              <a:rPr sz="2000" spc="36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estudiantes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de</a:t>
            </a:r>
            <a:r>
              <a:rPr sz="2000" spc="-270" dirty="0">
                <a:latin typeface="Verdana"/>
                <a:cs typeface="Verdana"/>
              </a:rPr>
              <a:t> </a:t>
            </a:r>
            <a:r>
              <a:rPr lang="es-CO" sz="2000" spc="-270" dirty="0" smtClean="0">
                <a:latin typeface="Verdana"/>
                <a:cs typeface="Verdana"/>
              </a:rPr>
              <a:t>grado: </a:t>
            </a:r>
            <a:r>
              <a:rPr sz="2000" spc="-105" dirty="0" smtClean="0">
                <a:latin typeface="Verdana"/>
                <a:cs typeface="Verdana"/>
              </a:rPr>
              <a:t>10</a:t>
            </a:r>
            <a:r>
              <a:rPr sz="2000" spc="-105" dirty="0">
                <a:latin typeface="Verdana"/>
                <a:cs typeface="Verdana"/>
              </a:rPr>
              <a:t>°</a:t>
            </a:r>
            <a:r>
              <a:rPr sz="2000" spc="-3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y</a:t>
            </a:r>
            <a:r>
              <a:rPr sz="2000" spc="-23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11</a:t>
            </a:r>
            <a:r>
              <a:rPr sz="2000" spc="-105" dirty="0" smtClean="0">
                <a:latin typeface="Verdana"/>
                <a:cs typeface="Verdana"/>
              </a:rPr>
              <a:t>°</a:t>
            </a:r>
            <a:r>
              <a:rPr sz="2000" spc="-15" dirty="0" smtClean="0"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5970" y="6167424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878787"/>
                </a:solidFill>
                <a:latin typeface="Verdana"/>
                <a:cs typeface="Verdana"/>
              </a:rPr>
              <a:t>06</a:t>
            </a:r>
            <a:r>
              <a:rPr sz="900" spc="-40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-45" dirty="0">
                <a:solidFill>
                  <a:srgbClr val="878787"/>
                </a:solidFill>
                <a:latin typeface="Verdana"/>
                <a:cs typeface="Verdana"/>
              </a:rPr>
              <a:t>0</a:t>
            </a:r>
            <a:r>
              <a:rPr sz="900" spc="-70" dirty="0">
                <a:solidFill>
                  <a:srgbClr val="878787"/>
                </a:solidFill>
                <a:latin typeface="Verdana"/>
                <a:cs typeface="Verdana"/>
              </a:rPr>
              <a:t>4</a:t>
            </a:r>
            <a:r>
              <a:rPr sz="900" spc="-40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-45" dirty="0">
                <a:solidFill>
                  <a:srgbClr val="878787"/>
                </a:solidFill>
                <a:latin typeface="Verdana"/>
                <a:cs typeface="Verdana"/>
              </a:rPr>
              <a:t>2</a:t>
            </a:r>
            <a:r>
              <a:rPr sz="900" spc="-70" dirty="0">
                <a:solidFill>
                  <a:srgbClr val="878787"/>
                </a:solidFill>
                <a:latin typeface="Verdana"/>
                <a:cs typeface="Verdana"/>
              </a:rPr>
              <a:t>01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274320"/>
            <a:ext cx="8229600" cy="850900"/>
          </a:xfrm>
          <a:custGeom>
            <a:avLst/>
            <a:gdLst/>
            <a:ahLst/>
            <a:cxnLst/>
            <a:rect l="l" t="t" r="r" b="b"/>
            <a:pathLst>
              <a:path w="8229600" h="850900">
                <a:moveTo>
                  <a:pt x="0" y="850391"/>
                </a:moveTo>
                <a:lnTo>
                  <a:pt x="8229600" y="850391"/>
                </a:lnTo>
                <a:lnTo>
                  <a:pt x="8229600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solidFill>
            <a:srgbClr val="F5C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274320"/>
            <a:ext cx="8229600" cy="850900"/>
          </a:xfrm>
          <a:custGeom>
            <a:avLst/>
            <a:gdLst/>
            <a:ahLst/>
            <a:cxnLst/>
            <a:rect l="l" t="t" r="r" b="b"/>
            <a:pathLst>
              <a:path w="8229600" h="850900">
                <a:moveTo>
                  <a:pt x="0" y="850391"/>
                </a:moveTo>
                <a:lnTo>
                  <a:pt x="8229600" y="850391"/>
                </a:lnTo>
                <a:lnTo>
                  <a:pt x="8229600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55645" y="260730"/>
            <a:ext cx="360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0" spc="-75" dirty="0">
                <a:solidFill>
                  <a:srgbClr val="000000"/>
                </a:solidFill>
                <a:latin typeface="Verdana"/>
                <a:cs typeface="Verdana"/>
              </a:rPr>
              <a:t>QUE</a:t>
            </a:r>
            <a:r>
              <a:rPr sz="3600" b="0" spc="-29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b="0" dirty="0">
                <a:solidFill>
                  <a:srgbClr val="000000"/>
                </a:solidFill>
                <a:latin typeface="Verdana"/>
                <a:cs typeface="Verdana"/>
              </a:rPr>
              <a:t>SELOGRO?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280" y="784987"/>
            <a:ext cx="303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CFFFF"/>
                </a:solidFill>
                <a:latin typeface="Verdana"/>
                <a:cs typeface="Verdana"/>
              </a:rPr>
              <a:t>26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848" y="570001"/>
            <a:ext cx="7755890" cy="554355"/>
          </a:xfrm>
          <a:custGeom>
            <a:avLst/>
            <a:gdLst/>
            <a:ahLst/>
            <a:cxnLst/>
            <a:rect l="l" t="t" r="r" b="b"/>
            <a:pathLst>
              <a:path w="7755890" h="554355">
                <a:moveTo>
                  <a:pt x="0" y="554329"/>
                </a:moveTo>
                <a:lnTo>
                  <a:pt x="7755382" y="554329"/>
                </a:lnTo>
                <a:lnTo>
                  <a:pt x="7755382" y="0"/>
                </a:lnTo>
                <a:lnTo>
                  <a:pt x="0" y="0"/>
                </a:lnTo>
                <a:lnTo>
                  <a:pt x="0" y="554329"/>
                </a:lnTo>
                <a:close/>
              </a:path>
            </a:pathLst>
          </a:custGeom>
          <a:solidFill>
            <a:srgbClr val="EEB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8848" y="570001"/>
            <a:ext cx="7755890" cy="554355"/>
          </a:xfrm>
          <a:custGeom>
            <a:avLst/>
            <a:gdLst/>
            <a:ahLst/>
            <a:cxnLst/>
            <a:rect l="l" t="t" r="r" b="b"/>
            <a:pathLst>
              <a:path w="7755890" h="554355">
                <a:moveTo>
                  <a:pt x="0" y="554329"/>
                </a:moveTo>
                <a:lnTo>
                  <a:pt x="7755382" y="554329"/>
                </a:lnTo>
                <a:lnTo>
                  <a:pt x="7755382" y="0"/>
                </a:lnTo>
                <a:lnTo>
                  <a:pt x="0" y="0"/>
                </a:lnTo>
                <a:lnTo>
                  <a:pt x="0" y="554329"/>
                </a:lnTo>
                <a:close/>
              </a:path>
            </a:pathLst>
          </a:custGeom>
          <a:ln w="9144">
            <a:solidFill>
              <a:srgbClr val="766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47085" y="580720"/>
            <a:ext cx="374713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latin typeface="Verdana"/>
                <a:cs typeface="Verdana"/>
              </a:rPr>
              <a:t>¿</a:t>
            </a:r>
            <a:r>
              <a:rPr sz="2900" spc="-765" dirty="0">
                <a:latin typeface="Verdana"/>
                <a:cs typeface="Verdana"/>
              </a:rPr>
              <a:t> </a:t>
            </a:r>
            <a:r>
              <a:rPr sz="2900" dirty="0">
                <a:latin typeface="Verdana"/>
                <a:cs typeface="Verdana"/>
              </a:rPr>
              <a:t>C</a:t>
            </a:r>
            <a:r>
              <a:rPr sz="2900" spc="-765" dirty="0">
                <a:latin typeface="Verdana"/>
                <a:cs typeface="Verdana"/>
              </a:rPr>
              <a:t> </a:t>
            </a:r>
            <a:r>
              <a:rPr sz="2900" spc="130" dirty="0">
                <a:latin typeface="Verdana"/>
                <a:cs typeface="Verdana"/>
              </a:rPr>
              <a:t>OM</a:t>
            </a:r>
            <a:r>
              <a:rPr sz="2900" spc="-775" dirty="0">
                <a:latin typeface="Verdana"/>
                <a:cs typeface="Verdana"/>
              </a:rPr>
              <a:t> </a:t>
            </a:r>
            <a:r>
              <a:rPr sz="2900" spc="5" dirty="0">
                <a:latin typeface="Verdana"/>
                <a:cs typeface="Verdana"/>
              </a:rPr>
              <a:t>O</a:t>
            </a:r>
            <a:r>
              <a:rPr sz="2900" spc="114" dirty="0">
                <a:latin typeface="Verdana"/>
                <a:cs typeface="Verdana"/>
              </a:rPr>
              <a:t> </a:t>
            </a:r>
            <a:r>
              <a:rPr sz="2900" spc="-204" dirty="0">
                <a:latin typeface="Verdana"/>
                <a:cs typeface="Verdana"/>
              </a:rPr>
              <a:t>SE</a:t>
            </a:r>
            <a:r>
              <a:rPr sz="2900" spc="-220" dirty="0">
                <a:latin typeface="Verdana"/>
                <a:cs typeface="Verdana"/>
              </a:rPr>
              <a:t> </a:t>
            </a:r>
            <a:r>
              <a:rPr sz="2900" spc="45" dirty="0">
                <a:latin typeface="Verdana"/>
                <a:cs typeface="Verdana"/>
              </a:rPr>
              <a:t>LOGRO?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9516" y="1269491"/>
            <a:ext cx="7745095" cy="5039995"/>
          </a:xfrm>
          <a:custGeom>
            <a:avLst/>
            <a:gdLst/>
            <a:ahLst/>
            <a:cxnLst/>
            <a:rect l="l" t="t" r="r" b="b"/>
            <a:pathLst>
              <a:path w="7745095" h="5039995">
                <a:moveTo>
                  <a:pt x="0" y="5039741"/>
                </a:moveTo>
                <a:lnTo>
                  <a:pt x="7744714" y="5039741"/>
                </a:lnTo>
                <a:lnTo>
                  <a:pt x="7744714" y="0"/>
                </a:lnTo>
                <a:lnTo>
                  <a:pt x="0" y="0"/>
                </a:lnTo>
                <a:lnTo>
                  <a:pt x="0" y="5039741"/>
                </a:lnTo>
                <a:close/>
              </a:path>
            </a:pathLst>
          </a:custGeom>
          <a:ln w="9143">
            <a:solidFill>
              <a:srgbClr val="766D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7951" y="1692020"/>
            <a:ext cx="762254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sz="3200" spc="-50" dirty="0">
                <a:solidFill>
                  <a:srgbClr val="404040"/>
                </a:solidFill>
                <a:latin typeface="Verdana"/>
                <a:cs typeface="Verdana"/>
              </a:rPr>
              <a:t>metas </a:t>
            </a:r>
            <a:r>
              <a:rPr sz="3200" spc="-55" dirty="0">
                <a:solidFill>
                  <a:srgbClr val="404040"/>
                </a:solidFill>
                <a:latin typeface="Verdana"/>
                <a:cs typeface="Verdana"/>
              </a:rPr>
              <a:t>formuladas </a:t>
            </a:r>
            <a:r>
              <a:rPr sz="3200" spc="2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3200" spc="-105" dirty="0">
                <a:solidFill>
                  <a:srgbClr val="404040"/>
                </a:solidFill>
                <a:latin typeface="Verdana"/>
                <a:cs typeface="Verdana"/>
              </a:rPr>
              <a:t>nuestro </a:t>
            </a:r>
            <a:r>
              <a:rPr sz="3200" spc="-25" dirty="0">
                <a:solidFill>
                  <a:srgbClr val="404040"/>
                </a:solidFill>
                <a:latin typeface="Verdana"/>
                <a:cs typeface="Verdana"/>
              </a:rPr>
              <a:t>Plan  </a:t>
            </a:r>
            <a:r>
              <a:rPr sz="3200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3200" spc="-35" dirty="0" err="1">
                <a:solidFill>
                  <a:srgbClr val="404040"/>
                </a:solidFill>
                <a:latin typeface="Verdana"/>
                <a:cs typeface="Verdana"/>
              </a:rPr>
              <a:t>Mejoramiento</a:t>
            </a:r>
            <a:r>
              <a:rPr sz="32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-200" dirty="0" smtClean="0">
                <a:solidFill>
                  <a:srgbClr val="404040"/>
                </a:solidFill>
                <a:latin typeface="Verdana"/>
                <a:cs typeface="Verdana"/>
              </a:rPr>
              <a:t>201</a:t>
            </a:r>
            <a:r>
              <a:rPr lang="es-CO" sz="3200" spc="-200" dirty="0" smtClean="0">
                <a:solidFill>
                  <a:srgbClr val="404040"/>
                </a:solidFill>
                <a:latin typeface="Verdana"/>
                <a:cs typeface="Verdana"/>
              </a:rPr>
              <a:t>7</a:t>
            </a:r>
            <a:r>
              <a:rPr sz="3200" spc="-200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-7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3200" spc="15" dirty="0">
                <a:solidFill>
                  <a:srgbClr val="404040"/>
                </a:solidFill>
                <a:latin typeface="Verdana"/>
                <a:cs typeface="Verdana"/>
              </a:rPr>
              <a:t>alcanzaron  </a:t>
            </a:r>
            <a:r>
              <a:rPr sz="3200" spc="2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3200" spc="-45" dirty="0">
                <a:solidFill>
                  <a:srgbClr val="404040"/>
                </a:solidFill>
                <a:latin typeface="Verdana"/>
                <a:cs typeface="Verdana"/>
              </a:rPr>
              <a:t>un </a:t>
            </a:r>
            <a:r>
              <a:rPr lang="es-CO" sz="3200" spc="-385" dirty="0">
                <a:solidFill>
                  <a:srgbClr val="404040"/>
                </a:solidFill>
                <a:latin typeface="Verdana"/>
                <a:cs typeface="Verdana"/>
              </a:rPr>
              <a:t>7</a:t>
            </a:r>
            <a:r>
              <a:rPr sz="3200" spc="-385" dirty="0" smtClean="0">
                <a:solidFill>
                  <a:srgbClr val="404040"/>
                </a:solidFill>
                <a:latin typeface="Verdana"/>
                <a:cs typeface="Verdana"/>
              </a:rPr>
              <a:t>0</a:t>
            </a:r>
            <a:r>
              <a:rPr sz="3200" spc="-385" dirty="0">
                <a:solidFill>
                  <a:srgbClr val="404040"/>
                </a:solidFill>
                <a:latin typeface="Verdana"/>
                <a:cs typeface="Verdana"/>
              </a:rPr>
              <a:t>%; </a:t>
            </a:r>
            <a:r>
              <a:rPr sz="3200" spc="-55" dirty="0">
                <a:solidFill>
                  <a:srgbClr val="404040"/>
                </a:solidFill>
                <a:latin typeface="Verdana"/>
                <a:cs typeface="Verdana"/>
              </a:rPr>
              <a:t>esto </a:t>
            </a:r>
            <a:r>
              <a:rPr sz="3200" spc="-65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3200" spc="-35" dirty="0">
                <a:solidFill>
                  <a:srgbClr val="404040"/>
                </a:solidFill>
                <a:latin typeface="Verdana"/>
                <a:cs typeface="Verdana"/>
              </a:rPr>
              <a:t>logró </a:t>
            </a:r>
            <a:r>
              <a:rPr sz="3200" spc="100" dirty="0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sz="3200" spc="-40" dirty="0">
                <a:solidFill>
                  <a:srgbClr val="404040"/>
                </a:solidFill>
                <a:latin typeface="Verdana"/>
                <a:cs typeface="Verdana"/>
              </a:rPr>
              <a:t>el  </a:t>
            </a:r>
            <a:r>
              <a:rPr sz="3200" spc="15" dirty="0">
                <a:solidFill>
                  <a:srgbClr val="404040"/>
                </a:solidFill>
                <a:latin typeface="Verdana"/>
                <a:cs typeface="Verdana"/>
              </a:rPr>
              <a:t>apoyo, </a:t>
            </a:r>
            <a:r>
              <a:rPr sz="3200" spc="-25" dirty="0">
                <a:solidFill>
                  <a:srgbClr val="404040"/>
                </a:solidFill>
                <a:latin typeface="Verdana"/>
                <a:cs typeface="Verdana"/>
              </a:rPr>
              <a:t>compromiso </a:t>
            </a: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3200" spc="-40" dirty="0">
                <a:solidFill>
                  <a:srgbClr val="404040"/>
                </a:solidFill>
                <a:latin typeface="Verdana"/>
                <a:cs typeface="Verdana"/>
              </a:rPr>
              <a:t>liderazgo </a:t>
            </a:r>
            <a:r>
              <a:rPr sz="3200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3200" spc="-15" dirty="0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sz="3200" spc="-35" dirty="0">
                <a:solidFill>
                  <a:srgbClr val="404040"/>
                </a:solidFill>
                <a:latin typeface="Verdana"/>
                <a:cs typeface="Verdana"/>
              </a:rPr>
              <a:t>dirección, </a:t>
            </a:r>
            <a:r>
              <a:rPr sz="3200" spc="20" dirty="0">
                <a:solidFill>
                  <a:srgbClr val="404040"/>
                </a:solidFill>
                <a:latin typeface="Verdana"/>
                <a:cs typeface="Verdana"/>
              </a:rPr>
              <a:t>del  </a:t>
            </a:r>
            <a:r>
              <a:rPr sz="3200" spc="50" dirty="0">
                <a:solidFill>
                  <a:srgbClr val="404040"/>
                </a:solidFill>
                <a:latin typeface="Verdana"/>
                <a:cs typeface="Verdana"/>
              </a:rPr>
              <a:t>equipo </a:t>
            </a:r>
            <a:r>
              <a:rPr sz="3200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3200" spc="-40" dirty="0">
                <a:solidFill>
                  <a:srgbClr val="404040"/>
                </a:solidFill>
                <a:latin typeface="Verdana"/>
                <a:cs typeface="Verdana"/>
              </a:rPr>
              <a:t>Gestión  </a:t>
            </a:r>
            <a:r>
              <a:rPr sz="3200" spc="-80" dirty="0">
                <a:solidFill>
                  <a:srgbClr val="404040"/>
                </a:solidFill>
                <a:latin typeface="Verdana"/>
                <a:cs typeface="Verdana"/>
              </a:rPr>
              <a:t>Directiva, </a:t>
            </a:r>
            <a:r>
              <a:rPr sz="3200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3200" spc="-120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3200" spc="-75" dirty="0">
                <a:solidFill>
                  <a:srgbClr val="404040"/>
                </a:solidFill>
                <a:latin typeface="Verdana"/>
                <a:cs typeface="Verdana"/>
              </a:rPr>
              <a:t>diferentes </a:t>
            </a:r>
            <a:r>
              <a:rPr sz="3200" spc="-90" dirty="0">
                <a:solidFill>
                  <a:srgbClr val="404040"/>
                </a:solidFill>
                <a:latin typeface="Verdana"/>
                <a:cs typeface="Verdana"/>
              </a:rPr>
              <a:t>miembros  </a:t>
            </a:r>
            <a:r>
              <a:rPr sz="3200" spc="2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3200" spc="20" dirty="0">
                <a:solidFill>
                  <a:srgbClr val="404040"/>
                </a:solidFill>
                <a:latin typeface="Verdana"/>
                <a:cs typeface="Verdana"/>
              </a:rPr>
              <a:t>Gobierno </a:t>
            </a:r>
            <a:r>
              <a:rPr sz="3200" spc="-80" dirty="0">
                <a:solidFill>
                  <a:srgbClr val="404040"/>
                </a:solidFill>
                <a:latin typeface="Verdana"/>
                <a:cs typeface="Verdana"/>
              </a:rPr>
              <a:t>Escolar </a:t>
            </a: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3200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3200" spc="-25" dirty="0">
                <a:solidFill>
                  <a:srgbClr val="404040"/>
                </a:solidFill>
                <a:latin typeface="Verdana"/>
                <a:cs typeface="Verdana"/>
              </a:rPr>
              <a:t>todos </a:t>
            </a:r>
            <a:r>
              <a:rPr sz="3200" spc="-125" dirty="0">
                <a:solidFill>
                  <a:srgbClr val="404040"/>
                </a:solidFill>
                <a:latin typeface="Verdana"/>
                <a:cs typeface="Verdana"/>
              </a:rPr>
              <a:t>los  </a:t>
            </a:r>
            <a:r>
              <a:rPr sz="3200" dirty="0">
                <a:solidFill>
                  <a:srgbClr val="404040"/>
                </a:solidFill>
                <a:latin typeface="Verdana"/>
                <a:cs typeface="Verdana"/>
              </a:rPr>
              <a:t>actores</a:t>
            </a:r>
            <a:r>
              <a:rPr sz="3200" spc="-3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32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3200" spc="-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70" dirty="0">
                <a:solidFill>
                  <a:srgbClr val="404040"/>
                </a:solidFill>
                <a:latin typeface="Verdana"/>
                <a:cs typeface="Verdana"/>
              </a:rPr>
              <a:t>comunidad</a:t>
            </a:r>
            <a:r>
              <a:rPr sz="32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20" dirty="0">
                <a:solidFill>
                  <a:srgbClr val="404040"/>
                </a:solidFill>
                <a:latin typeface="Verdana"/>
                <a:cs typeface="Verdana"/>
              </a:rPr>
              <a:t>educativa.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766" y="797178"/>
            <a:ext cx="174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2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066" y="1101978"/>
            <a:ext cx="187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7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7196" y="623316"/>
            <a:ext cx="7347584" cy="585470"/>
          </a:xfrm>
          <a:prstGeom prst="rect">
            <a:avLst/>
          </a:prstGeom>
          <a:solidFill>
            <a:srgbClr val="EEB06E"/>
          </a:solidFill>
          <a:ln w="9144">
            <a:solidFill>
              <a:srgbClr val="A32E0E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545590">
              <a:lnSpc>
                <a:spcPct val="100000"/>
              </a:lnSpc>
              <a:spcBef>
                <a:spcPts val="220"/>
              </a:spcBef>
            </a:pPr>
            <a:r>
              <a:rPr sz="3600" b="0" spc="-80" dirty="0">
                <a:solidFill>
                  <a:srgbClr val="000000"/>
                </a:solidFill>
                <a:latin typeface="Verdana"/>
                <a:cs typeface="Verdana"/>
              </a:rPr>
              <a:t>¿QUE </a:t>
            </a:r>
            <a:r>
              <a:rPr sz="3600" b="0" spc="-254" dirty="0">
                <a:solidFill>
                  <a:srgbClr val="000000"/>
                </a:solidFill>
                <a:latin typeface="Verdana"/>
                <a:cs typeface="Verdana"/>
              </a:rPr>
              <a:t>SE</a:t>
            </a:r>
            <a:r>
              <a:rPr sz="3600" b="0" spc="-4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600" b="0" spc="-55" dirty="0">
                <a:solidFill>
                  <a:srgbClr val="000000"/>
                </a:solidFill>
                <a:latin typeface="Verdana"/>
                <a:cs typeface="Verdana"/>
              </a:rPr>
              <a:t>GASTO?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4699" y="2264029"/>
            <a:ext cx="176784" cy="25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4699" y="2681300"/>
            <a:ext cx="252984" cy="344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4699" y="3175761"/>
            <a:ext cx="252984" cy="34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4699" y="3668014"/>
            <a:ext cx="252984" cy="344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7196" y="2133600"/>
            <a:ext cx="7499984" cy="1899285"/>
          </a:xfrm>
          <a:prstGeom prst="rect">
            <a:avLst/>
          </a:prstGeom>
          <a:ln w="9144">
            <a:solidFill>
              <a:srgbClr val="A32E0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29895">
              <a:lnSpc>
                <a:spcPct val="100000"/>
              </a:lnSpc>
              <a:spcBef>
                <a:spcPts val="280"/>
              </a:spcBef>
            </a:pPr>
            <a:r>
              <a:rPr sz="2400" spc="-165" dirty="0">
                <a:solidFill>
                  <a:srgbClr val="404040"/>
                </a:solidFill>
                <a:latin typeface="Verdana"/>
                <a:cs typeface="Verdana"/>
              </a:rPr>
              <a:t>PRESUPUESTO</a:t>
            </a:r>
            <a:endParaRPr sz="2400">
              <a:latin typeface="Verdana"/>
              <a:cs typeface="Verdana"/>
            </a:endParaRPr>
          </a:p>
          <a:p>
            <a:pPr marL="429895">
              <a:lnSpc>
                <a:spcPct val="100000"/>
              </a:lnSpc>
              <a:spcBef>
                <a:spcPts val="960"/>
              </a:spcBef>
            </a:pPr>
            <a:r>
              <a:rPr sz="2400" spc="-120" dirty="0">
                <a:solidFill>
                  <a:srgbClr val="404040"/>
                </a:solidFill>
                <a:latin typeface="Verdana"/>
                <a:cs typeface="Verdana"/>
              </a:rPr>
              <a:t>INGRESOS</a:t>
            </a:r>
            <a:endParaRPr sz="2400">
              <a:latin typeface="Verdana"/>
              <a:cs typeface="Verdana"/>
            </a:endParaRPr>
          </a:p>
          <a:p>
            <a:pPr marL="429895" marR="5476875">
              <a:lnSpc>
                <a:spcPct val="134600"/>
              </a:lnSpc>
              <a:spcBef>
                <a:spcPts val="15"/>
              </a:spcBef>
            </a:pPr>
            <a:r>
              <a:rPr sz="2400" spc="-120" dirty="0">
                <a:solidFill>
                  <a:srgbClr val="404040"/>
                </a:solidFill>
                <a:latin typeface="Verdana"/>
                <a:cs typeface="Verdana"/>
              </a:rPr>
              <a:t>EGRESOS  </a:t>
            </a:r>
            <a:r>
              <a:rPr sz="2400" spc="-65" dirty="0">
                <a:solidFill>
                  <a:srgbClr val="404040"/>
                </a:solidFill>
                <a:latin typeface="Verdana"/>
                <a:cs typeface="Verdana"/>
              </a:rPr>
              <a:t>B</a:t>
            </a:r>
            <a:r>
              <a:rPr sz="2400" spc="-6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400" spc="-65" dirty="0">
                <a:solidFill>
                  <a:srgbClr val="404040"/>
                </a:solidFill>
                <a:latin typeface="Verdana"/>
                <a:cs typeface="Verdana"/>
              </a:rPr>
              <a:t>L</a:t>
            </a:r>
            <a:r>
              <a:rPr sz="2400" spc="-60" dirty="0">
                <a:solidFill>
                  <a:srgbClr val="404040"/>
                </a:solidFill>
                <a:latin typeface="Verdana"/>
                <a:cs typeface="Verdana"/>
              </a:rPr>
              <a:t>ANC</a:t>
            </a:r>
            <a:r>
              <a:rPr sz="2400" spc="-70" dirty="0">
                <a:solidFill>
                  <a:srgbClr val="404040"/>
                </a:solidFill>
                <a:latin typeface="Verdana"/>
                <a:cs typeface="Verdana"/>
              </a:rPr>
              <a:t>E</a:t>
            </a:r>
            <a:r>
              <a:rPr sz="240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761" y="797178"/>
            <a:ext cx="316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CFFFF"/>
                </a:solidFill>
                <a:latin typeface="Verdana"/>
                <a:cs typeface="Verdana"/>
              </a:rPr>
              <a:t>28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7868" y="188976"/>
            <a:ext cx="7920355" cy="527685"/>
          </a:xfrm>
          <a:prstGeom prst="rect">
            <a:avLst/>
          </a:prstGeom>
          <a:solidFill>
            <a:srgbClr val="F5C99F"/>
          </a:solidFill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548255">
              <a:lnSpc>
                <a:spcPct val="100000"/>
              </a:lnSpc>
              <a:spcBef>
                <a:spcPts val="235"/>
              </a:spcBef>
            </a:pPr>
            <a:r>
              <a:rPr sz="1600" spc="-20" dirty="0">
                <a:latin typeface="Arial"/>
                <a:cs typeface="Arial"/>
              </a:rPr>
              <a:t>INGRESOS </a:t>
            </a:r>
            <a:r>
              <a:rPr sz="1600" spc="-5" dirty="0">
                <a:latin typeface="Arial"/>
                <a:cs typeface="Arial"/>
              </a:rPr>
              <a:t>VIGENCIA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FISCAL</a:t>
            </a:r>
            <a:endParaRPr sz="1600" dirty="0">
              <a:latin typeface="Arial"/>
              <a:cs typeface="Arial"/>
            </a:endParaRPr>
          </a:p>
          <a:p>
            <a:pPr marL="420370" algn="ctr">
              <a:lnSpc>
                <a:spcPct val="100000"/>
              </a:lnSpc>
            </a:pPr>
            <a:r>
              <a:rPr sz="1600" spc="-5" dirty="0" smtClean="0">
                <a:latin typeface="Arial"/>
                <a:cs typeface="Arial"/>
              </a:rPr>
              <a:t>201</a:t>
            </a:r>
            <a:r>
              <a:rPr lang="es-CO" sz="1600" spc="-5" dirty="0" smtClean="0">
                <a:latin typeface="Arial"/>
                <a:cs typeface="Arial"/>
              </a:rPr>
              <a:t>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125" y="2459786"/>
            <a:ext cx="1248410" cy="186690"/>
          </a:xfrm>
          <a:custGeom>
            <a:avLst/>
            <a:gdLst/>
            <a:ahLst/>
            <a:cxnLst/>
            <a:rect l="l" t="t" r="r" b="b"/>
            <a:pathLst>
              <a:path w="1248410" h="186689">
                <a:moveTo>
                  <a:pt x="0" y="186512"/>
                </a:moveTo>
                <a:lnTo>
                  <a:pt x="1248371" y="186512"/>
                </a:lnTo>
                <a:lnTo>
                  <a:pt x="1248371" y="0"/>
                </a:lnTo>
                <a:lnTo>
                  <a:pt x="0" y="0"/>
                </a:lnTo>
                <a:lnTo>
                  <a:pt x="0" y="18651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9525" y="2459786"/>
            <a:ext cx="2396490" cy="186690"/>
          </a:xfrm>
          <a:custGeom>
            <a:avLst/>
            <a:gdLst/>
            <a:ahLst/>
            <a:cxnLst/>
            <a:rect l="l" t="t" r="r" b="b"/>
            <a:pathLst>
              <a:path w="2396490" h="186689">
                <a:moveTo>
                  <a:pt x="0" y="186512"/>
                </a:moveTo>
                <a:lnTo>
                  <a:pt x="2396363" y="186512"/>
                </a:lnTo>
                <a:lnTo>
                  <a:pt x="2396363" y="0"/>
                </a:lnTo>
                <a:lnTo>
                  <a:pt x="0" y="0"/>
                </a:lnTo>
                <a:lnTo>
                  <a:pt x="0" y="18651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5760" y="2459786"/>
            <a:ext cx="936625" cy="186690"/>
          </a:xfrm>
          <a:custGeom>
            <a:avLst/>
            <a:gdLst/>
            <a:ahLst/>
            <a:cxnLst/>
            <a:rect l="l" t="t" r="r" b="b"/>
            <a:pathLst>
              <a:path w="936625" h="186689">
                <a:moveTo>
                  <a:pt x="0" y="186512"/>
                </a:moveTo>
                <a:lnTo>
                  <a:pt x="936282" y="186512"/>
                </a:lnTo>
                <a:lnTo>
                  <a:pt x="936282" y="0"/>
                </a:lnTo>
                <a:lnTo>
                  <a:pt x="0" y="0"/>
                </a:lnTo>
                <a:lnTo>
                  <a:pt x="0" y="18651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12132" y="2459786"/>
            <a:ext cx="1119505" cy="186690"/>
          </a:xfrm>
          <a:custGeom>
            <a:avLst/>
            <a:gdLst/>
            <a:ahLst/>
            <a:cxnLst/>
            <a:rect l="l" t="t" r="r" b="b"/>
            <a:pathLst>
              <a:path w="1119504" h="186689">
                <a:moveTo>
                  <a:pt x="0" y="186512"/>
                </a:moveTo>
                <a:lnTo>
                  <a:pt x="1119238" y="186512"/>
                </a:lnTo>
                <a:lnTo>
                  <a:pt x="1119238" y="0"/>
                </a:lnTo>
                <a:lnTo>
                  <a:pt x="0" y="0"/>
                </a:lnTo>
                <a:lnTo>
                  <a:pt x="0" y="18651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1383" y="2459786"/>
            <a:ext cx="1119505" cy="186690"/>
          </a:xfrm>
          <a:custGeom>
            <a:avLst/>
            <a:gdLst/>
            <a:ahLst/>
            <a:cxnLst/>
            <a:rect l="l" t="t" r="r" b="b"/>
            <a:pathLst>
              <a:path w="1119504" h="186689">
                <a:moveTo>
                  <a:pt x="0" y="186512"/>
                </a:moveTo>
                <a:lnTo>
                  <a:pt x="1119238" y="186512"/>
                </a:lnTo>
                <a:lnTo>
                  <a:pt x="1119238" y="0"/>
                </a:lnTo>
                <a:lnTo>
                  <a:pt x="0" y="0"/>
                </a:lnTo>
                <a:lnTo>
                  <a:pt x="0" y="18651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50506" y="2459786"/>
            <a:ext cx="1162685" cy="186690"/>
          </a:xfrm>
          <a:custGeom>
            <a:avLst/>
            <a:gdLst/>
            <a:ahLst/>
            <a:cxnLst/>
            <a:rect l="l" t="t" r="r" b="b"/>
            <a:pathLst>
              <a:path w="1162684" h="186689">
                <a:moveTo>
                  <a:pt x="0" y="186512"/>
                </a:moveTo>
                <a:lnTo>
                  <a:pt x="1162278" y="186512"/>
                </a:lnTo>
                <a:lnTo>
                  <a:pt x="1162278" y="0"/>
                </a:lnTo>
                <a:lnTo>
                  <a:pt x="0" y="0"/>
                </a:lnTo>
                <a:lnTo>
                  <a:pt x="0" y="18651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12810" y="2459786"/>
            <a:ext cx="1131570" cy="186690"/>
          </a:xfrm>
          <a:custGeom>
            <a:avLst/>
            <a:gdLst/>
            <a:ahLst/>
            <a:cxnLst/>
            <a:rect l="l" t="t" r="r" b="b"/>
            <a:pathLst>
              <a:path w="1131570" h="186689">
                <a:moveTo>
                  <a:pt x="0" y="186512"/>
                </a:moveTo>
                <a:lnTo>
                  <a:pt x="1131188" y="186512"/>
                </a:lnTo>
                <a:lnTo>
                  <a:pt x="1131188" y="0"/>
                </a:lnTo>
                <a:lnTo>
                  <a:pt x="0" y="0"/>
                </a:lnTo>
                <a:lnTo>
                  <a:pt x="0" y="18651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25" y="2646222"/>
            <a:ext cx="1248410" cy="369570"/>
          </a:xfrm>
          <a:custGeom>
            <a:avLst/>
            <a:gdLst/>
            <a:ahLst/>
            <a:cxnLst/>
            <a:rect l="l" t="t" r="r" b="b"/>
            <a:pathLst>
              <a:path w="1248410" h="369569">
                <a:moveTo>
                  <a:pt x="0" y="369392"/>
                </a:moveTo>
                <a:lnTo>
                  <a:pt x="1248371" y="369392"/>
                </a:lnTo>
                <a:lnTo>
                  <a:pt x="1248371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9525" y="2646222"/>
            <a:ext cx="2396490" cy="369570"/>
          </a:xfrm>
          <a:custGeom>
            <a:avLst/>
            <a:gdLst/>
            <a:ahLst/>
            <a:cxnLst/>
            <a:rect l="l" t="t" r="r" b="b"/>
            <a:pathLst>
              <a:path w="2396490" h="369569">
                <a:moveTo>
                  <a:pt x="0" y="369392"/>
                </a:moveTo>
                <a:lnTo>
                  <a:pt x="2396363" y="369392"/>
                </a:lnTo>
                <a:lnTo>
                  <a:pt x="2396363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75760" y="2646222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69">
                <a:moveTo>
                  <a:pt x="0" y="369392"/>
                </a:moveTo>
                <a:lnTo>
                  <a:pt x="936282" y="369392"/>
                </a:lnTo>
                <a:lnTo>
                  <a:pt x="936282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2132" y="2646222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69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31383" y="2646222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69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50506" y="2646222"/>
            <a:ext cx="1162685" cy="369570"/>
          </a:xfrm>
          <a:custGeom>
            <a:avLst/>
            <a:gdLst/>
            <a:ahLst/>
            <a:cxnLst/>
            <a:rect l="l" t="t" r="r" b="b"/>
            <a:pathLst>
              <a:path w="1162684" h="369569">
                <a:moveTo>
                  <a:pt x="0" y="369392"/>
                </a:moveTo>
                <a:lnTo>
                  <a:pt x="1162278" y="369392"/>
                </a:lnTo>
                <a:lnTo>
                  <a:pt x="116227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12810" y="2646222"/>
            <a:ext cx="1131570" cy="369570"/>
          </a:xfrm>
          <a:custGeom>
            <a:avLst/>
            <a:gdLst/>
            <a:ahLst/>
            <a:cxnLst/>
            <a:rect l="l" t="t" r="r" b="b"/>
            <a:pathLst>
              <a:path w="1131570" h="369569">
                <a:moveTo>
                  <a:pt x="0" y="369392"/>
                </a:moveTo>
                <a:lnTo>
                  <a:pt x="1131188" y="369392"/>
                </a:lnTo>
                <a:lnTo>
                  <a:pt x="113118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125" y="3015665"/>
            <a:ext cx="1248410" cy="369570"/>
          </a:xfrm>
          <a:custGeom>
            <a:avLst/>
            <a:gdLst/>
            <a:ahLst/>
            <a:cxnLst/>
            <a:rect l="l" t="t" r="r" b="b"/>
            <a:pathLst>
              <a:path w="1248410" h="369570">
                <a:moveTo>
                  <a:pt x="0" y="369392"/>
                </a:moveTo>
                <a:lnTo>
                  <a:pt x="1248371" y="369392"/>
                </a:lnTo>
                <a:lnTo>
                  <a:pt x="1248371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9525" y="3015665"/>
            <a:ext cx="2396490" cy="369570"/>
          </a:xfrm>
          <a:custGeom>
            <a:avLst/>
            <a:gdLst/>
            <a:ahLst/>
            <a:cxnLst/>
            <a:rect l="l" t="t" r="r" b="b"/>
            <a:pathLst>
              <a:path w="2396490" h="369570">
                <a:moveTo>
                  <a:pt x="0" y="369392"/>
                </a:moveTo>
                <a:lnTo>
                  <a:pt x="2396363" y="369392"/>
                </a:lnTo>
                <a:lnTo>
                  <a:pt x="2396363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75760" y="3015665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70">
                <a:moveTo>
                  <a:pt x="0" y="369392"/>
                </a:moveTo>
                <a:lnTo>
                  <a:pt x="936282" y="369392"/>
                </a:lnTo>
                <a:lnTo>
                  <a:pt x="936282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2132" y="3015665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1383" y="3015665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50506" y="3015665"/>
            <a:ext cx="1162685" cy="369570"/>
          </a:xfrm>
          <a:custGeom>
            <a:avLst/>
            <a:gdLst/>
            <a:ahLst/>
            <a:cxnLst/>
            <a:rect l="l" t="t" r="r" b="b"/>
            <a:pathLst>
              <a:path w="1162684" h="369570">
                <a:moveTo>
                  <a:pt x="0" y="369392"/>
                </a:moveTo>
                <a:lnTo>
                  <a:pt x="1162278" y="369392"/>
                </a:lnTo>
                <a:lnTo>
                  <a:pt x="116227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12810" y="3015665"/>
            <a:ext cx="1131570" cy="369570"/>
          </a:xfrm>
          <a:custGeom>
            <a:avLst/>
            <a:gdLst/>
            <a:ahLst/>
            <a:cxnLst/>
            <a:rect l="l" t="t" r="r" b="b"/>
            <a:pathLst>
              <a:path w="1131570" h="369570">
                <a:moveTo>
                  <a:pt x="0" y="369392"/>
                </a:moveTo>
                <a:lnTo>
                  <a:pt x="1131188" y="369392"/>
                </a:lnTo>
                <a:lnTo>
                  <a:pt x="113118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125" y="3384981"/>
            <a:ext cx="1248410" cy="369570"/>
          </a:xfrm>
          <a:custGeom>
            <a:avLst/>
            <a:gdLst/>
            <a:ahLst/>
            <a:cxnLst/>
            <a:rect l="l" t="t" r="r" b="b"/>
            <a:pathLst>
              <a:path w="1248410" h="369570">
                <a:moveTo>
                  <a:pt x="0" y="369392"/>
                </a:moveTo>
                <a:lnTo>
                  <a:pt x="1248371" y="369392"/>
                </a:lnTo>
                <a:lnTo>
                  <a:pt x="1248371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79525" y="3384981"/>
            <a:ext cx="2396490" cy="369570"/>
          </a:xfrm>
          <a:custGeom>
            <a:avLst/>
            <a:gdLst/>
            <a:ahLst/>
            <a:cxnLst/>
            <a:rect l="l" t="t" r="r" b="b"/>
            <a:pathLst>
              <a:path w="2396490" h="369570">
                <a:moveTo>
                  <a:pt x="0" y="369392"/>
                </a:moveTo>
                <a:lnTo>
                  <a:pt x="2396363" y="369392"/>
                </a:lnTo>
                <a:lnTo>
                  <a:pt x="2396363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75760" y="3384981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70">
                <a:moveTo>
                  <a:pt x="0" y="369392"/>
                </a:moveTo>
                <a:lnTo>
                  <a:pt x="936282" y="369392"/>
                </a:lnTo>
                <a:lnTo>
                  <a:pt x="936282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2132" y="3384981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31383" y="3384981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50506" y="3384981"/>
            <a:ext cx="1162685" cy="369570"/>
          </a:xfrm>
          <a:custGeom>
            <a:avLst/>
            <a:gdLst/>
            <a:ahLst/>
            <a:cxnLst/>
            <a:rect l="l" t="t" r="r" b="b"/>
            <a:pathLst>
              <a:path w="1162684" h="369570">
                <a:moveTo>
                  <a:pt x="0" y="369392"/>
                </a:moveTo>
                <a:lnTo>
                  <a:pt x="1162278" y="369392"/>
                </a:lnTo>
                <a:lnTo>
                  <a:pt x="116227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12810" y="3384981"/>
            <a:ext cx="1131570" cy="369570"/>
          </a:xfrm>
          <a:custGeom>
            <a:avLst/>
            <a:gdLst/>
            <a:ahLst/>
            <a:cxnLst/>
            <a:rect l="l" t="t" r="r" b="b"/>
            <a:pathLst>
              <a:path w="1131570" h="369570">
                <a:moveTo>
                  <a:pt x="0" y="369392"/>
                </a:moveTo>
                <a:lnTo>
                  <a:pt x="1131188" y="369392"/>
                </a:lnTo>
                <a:lnTo>
                  <a:pt x="113118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125" y="3754424"/>
            <a:ext cx="1248410" cy="369570"/>
          </a:xfrm>
          <a:custGeom>
            <a:avLst/>
            <a:gdLst/>
            <a:ahLst/>
            <a:cxnLst/>
            <a:rect l="l" t="t" r="r" b="b"/>
            <a:pathLst>
              <a:path w="1248410" h="369570">
                <a:moveTo>
                  <a:pt x="0" y="369392"/>
                </a:moveTo>
                <a:lnTo>
                  <a:pt x="1248371" y="369392"/>
                </a:lnTo>
                <a:lnTo>
                  <a:pt x="1248371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79525" y="3754424"/>
            <a:ext cx="2396490" cy="369570"/>
          </a:xfrm>
          <a:custGeom>
            <a:avLst/>
            <a:gdLst/>
            <a:ahLst/>
            <a:cxnLst/>
            <a:rect l="l" t="t" r="r" b="b"/>
            <a:pathLst>
              <a:path w="2396490" h="369570">
                <a:moveTo>
                  <a:pt x="0" y="369392"/>
                </a:moveTo>
                <a:lnTo>
                  <a:pt x="2396363" y="369392"/>
                </a:lnTo>
                <a:lnTo>
                  <a:pt x="2396363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75760" y="3754424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70">
                <a:moveTo>
                  <a:pt x="0" y="369392"/>
                </a:moveTo>
                <a:lnTo>
                  <a:pt x="936282" y="369392"/>
                </a:lnTo>
                <a:lnTo>
                  <a:pt x="936282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12132" y="3754424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1383" y="3754424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50506" y="3754424"/>
            <a:ext cx="1162685" cy="369570"/>
          </a:xfrm>
          <a:custGeom>
            <a:avLst/>
            <a:gdLst/>
            <a:ahLst/>
            <a:cxnLst/>
            <a:rect l="l" t="t" r="r" b="b"/>
            <a:pathLst>
              <a:path w="1162684" h="369570">
                <a:moveTo>
                  <a:pt x="0" y="369392"/>
                </a:moveTo>
                <a:lnTo>
                  <a:pt x="1162278" y="369392"/>
                </a:lnTo>
                <a:lnTo>
                  <a:pt x="116227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12810" y="3754424"/>
            <a:ext cx="1131570" cy="369570"/>
          </a:xfrm>
          <a:custGeom>
            <a:avLst/>
            <a:gdLst/>
            <a:ahLst/>
            <a:cxnLst/>
            <a:rect l="l" t="t" r="r" b="b"/>
            <a:pathLst>
              <a:path w="1131570" h="369570">
                <a:moveTo>
                  <a:pt x="0" y="369392"/>
                </a:moveTo>
                <a:lnTo>
                  <a:pt x="1131188" y="369392"/>
                </a:lnTo>
                <a:lnTo>
                  <a:pt x="113118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125" y="4123867"/>
            <a:ext cx="1248410" cy="369570"/>
          </a:xfrm>
          <a:custGeom>
            <a:avLst/>
            <a:gdLst/>
            <a:ahLst/>
            <a:cxnLst/>
            <a:rect l="l" t="t" r="r" b="b"/>
            <a:pathLst>
              <a:path w="1248410" h="369570">
                <a:moveTo>
                  <a:pt x="0" y="369392"/>
                </a:moveTo>
                <a:lnTo>
                  <a:pt x="1248371" y="369392"/>
                </a:lnTo>
                <a:lnTo>
                  <a:pt x="1248371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79525" y="4123867"/>
            <a:ext cx="2396490" cy="369570"/>
          </a:xfrm>
          <a:custGeom>
            <a:avLst/>
            <a:gdLst/>
            <a:ahLst/>
            <a:cxnLst/>
            <a:rect l="l" t="t" r="r" b="b"/>
            <a:pathLst>
              <a:path w="2396490" h="369570">
                <a:moveTo>
                  <a:pt x="0" y="369392"/>
                </a:moveTo>
                <a:lnTo>
                  <a:pt x="2396363" y="369392"/>
                </a:lnTo>
                <a:lnTo>
                  <a:pt x="2396363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75760" y="4123867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70">
                <a:moveTo>
                  <a:pt x="0" y="369392"/>
                </a:moveTo>
                <a:lnTo>
                  <a:pt x="936282" y="369392"/>
                </a:lnTo>
                <a:lnTo>
                  <a:pt x="936282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12132" y="4123867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31383" y="4123867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0506" y="4123867"/>
            <a:ext cx="1162685" cy="369570"/>
          </a:xfrm>
          <a:custGeom>
            <a:avLst/>
            <a:gdLst/>
            <a:ahLst/>
            <a:cxnLst/>
            <a:rect l="l" t="t" r="r" b="b"/>
            <a:pathLst>
              <a:path w="1162684" h="369570">
                <a:moveTo>
                  <a:pt x="0" y="369392"/>
                </a:moveTo>
                <a:lnTo>
                  <a:pt x="1162278" y="369392"/>
                </a:lnTo>
                <a:lnTo>
                  <a:pt x="116227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12810" y="4123867"/>
            <a:ext cx="1131570" cy="369570"/>
          </a:xfrm>
          <a:custGeom>
            <a:avLst/>
            <a:gdLst/>
            <a:ahLst/>
            <a:cxnLst/>
            <a:rect l="l" t="t" r="r" b="b"/>
            <a:pathLst>
              <a:path w="1131570" h="369570">
                <a:moveTo>
                  <a:pt x="0" y="369392"/>
                </a:moveTo>
                <a:lnTo>
                  <a:pt x="1131188" y="369392"/>
                </a:lnTo>
                <a:lnTo>
                  <a:pt x="113118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125" y="4493183"/>
            <a:ext cx="1248410" cy="369570"/>
          </a:xfrm>
          <a:custGeom>
            <a:avLst/>
            <a:gdLst/>
            <a:ahLst/>
            <a:cxnLst/>
            <a:rect l="l" t="t" r="r" b="b"/>
            <a:pathLst>
              <a:path w="1248410" h="369570">
                <a:moveTo>
                  <a:pt x="0" y="369392"/>
                </a:moveTo>
                <a:lnTo>
                  <a:pt x="1248371" y="369392"/>
                </a:lnTo>
                <a:lnTo>
                  <a:pt x="1248371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79525" y="4493183"/>
            <a:ext cx="2396490" cy="369570"/>
          </a:xfrm>
          <a:custGeom>
            <a:avLst/>
            <a:gdLst/>
            <a:ahLst/>
            <a:cxnLst/>
            <a:rect l="l" t="t" r="r" b="b"/>
            <a:pathLst>
              <a:path w="2396490" h="369570">
                <a:moveTo>
                  <a:pt x="0" y="369392"/>
                </a:moveTo>
                <a:lnTo>
                  <a:pt x="2396363" y="369392"/>
                </a:lnTo>
                <a:lnTo>
                  <a:pt x="2396363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75760" y="4493183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70">
                <a:moveTo>
                  <a:pt x="0" y="369392"/>
                </a:moveTo>
                <a:lnTo>
                  <a:pt x="936282" y="369392"/>
                </a:lnTo>
                <a:lnTo>
                  <a:pt x="936282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12132" y="4493183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31383" y="4493183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50506" y="4493183"/>
            <a:ext cx="1162685" cy="369570"/>
          </a:xfrm>
          <a:custGeom>
            <a:avLst/>
            <a:gdLst/>
            <a:ahLst/>
            <a:cxnLst/>
            <a:rect l="l" t="t" r="r" b="b"/>
            <a:pathLst>
              <a:path w="1162684" h="369570">
                <a:moveTo>
                  <a:pt x="0" y="369392"/>
                </a:moveTo>
                <a:lnTo>
                  <a:pt x="1162278" y="369392"/>
                </a:lnTo>
                <a:lnTo>
                  <a:pt x="116227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12810" y="4493183"/>
            <a:ext cx="1131570" cy="369570"/>
          </a:xfrm>
          <a:custGeom>
            <a:avLst/>
            <a:gdLst/>
            <a:ahLst/>
            <a:cxnLst/>
            <a:rect l="l" t="t" r="r" b="b"/>
            <a:pathLst>
              <a:path w="1131570" h="369570">
                <a:moveTo>
                  <a:pt x="0" y="369392"/>
                </a:moveTo>
                <a:lnTo>
                  <a:pt x="1131188" y="369392"/>
                </a:lnTo>
                <a:lnTo>
                  <a:pt x="113118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125" y="4862626"/>
            <a:ext cx="1248410" cy="369570"/>
          </a:xfrm>
          <a:custGeom>
            <a:avLst/>
            <a:gdLst/>
            <a:ahLst/>
            <a:cxnLst/>
            <a:rect l="l" t="t" r="r" b="b"/>
            <a:pathLst>
              <a:path w="1248410" h="369570">
                <a:moveTo>
                  <a:pt x="0" y="369392"/>
                </a:moveTo>
                <a:lnTo>
                  <a:pt x="1248371" y="369392"/>
                </a:lnTo>
                <a:lnTo>
                  <a:pt x="1248371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79525" y="4862626"/>
            <a:ext cx="2396490" cy="369570"/>
          </a:xfrm>
          <a:custGeom>
            <a:avLst/>
            <a:gdLst/>
            <a:ahLst/>
            <a:cxnLst/>
            <a:rect l="l" t="t" r="r" b="b"/>
            <a:pathLst>
              <a:path w="2396490" h="369570">
                <a:moveTo>
                  <a:pt x="0" y="369392"/>
                </a:moveTo>
                <a:lnTo>
                  <a:pt x="2396363" y="369392"/>
                </a:lnTo>
                <a:lnTo>
                  <a:pt x="2396363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75760" y="4862626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70">
                <a:moveTo>
                  <a:pt x="0" y="369392"/>
                </a:moveTo>
                <a:lnTo>
                  <a:pt x="936282" y="369392"/>
                </a:lnTo>
                <a:lnTo>
                  <a:pt x="936282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12132" y="4862626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31383" y="4862626"/>
            <a:ext cx="1119505" cy="369570"/>
          </a:xfrm>
          <a:custGeom>
            <a:avLst/>
            <a:gdLst/>
            <a:ahLst/>
            <a:cxnLst/>
            <a:rect l="l" t="t" r="r" b="b"/>
            <a:pathLst>
              <a:path w="1119504" h="369570">
                <a:moveTo>
                  <a:pt x="0" y="369392"/>
                </a:moveTo>
                <a:lnTo>
                  <a:pt x="1119238" y="369392"/>
                </a:lnTo>
                <a:lnTo>
                  <a:pt x="111923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0506" y="4862626"/>
            <a:ext cx="1162685" cy="369570"/>
          </a:xfrm>
          <a:custGeom>
            <a:avLst/>
            <a:gdLst/>
            <a:ahLst/>
            <a:cxnLst/>
            <a:rect l="l" t="t" r="r" b="b"/>
            <a:pathLst>
              <a:path w="1162684" h="369570">
                <a:moveTo>
                  <a:pt x="0" y="369392"/>
                </a:moveTo>
                <a:lnTo>
                  <a:pt x="1162278" y="369392"/>
                </a:lnTo>
                <a:lnTo>
                  <a:pt x="116227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12810" y="4862626"/>
            <a:ext cx="1131570" cy="369570"/>
          </a:xfrm>
          <a:custGeom>
            <a:avLst/>
            <a:gdLst/>
            <a:ahLst/>
            <a:cxnLst/>
            <a:rect l="l" t="t" r="r" b="b"/>
            <a:pathLst>
              <a:path w="1131570" h="369570">
                <a:moveTo>
                  <a:pt x="0" y="369392"/>
                </a:moveTo>
                <a:lnTo>
                  <a:pt x="1131188" y="369392"/>
                </a:lnTo>
                <a:lnTo>
                  <a:pt x="1131188" y="0"/>
                </a:lnTo>
                <a:lnTo>
                  <a:pt x="0" y="0"/>
                </a:lnTo>
                <a:lnTo>
                  <a:pt x="0" y="369392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50353" y="5781535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59">
                <a:moveTo>
                  <a:pt x="0" y="0"/>
                </a:moveTo>
                <a:lnTo>
                  <a:pt x="0" y="10764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79525" y="1586738"/>
            <a:ext cx="0" cy="4021454"/>
          </a:xfrm>
          <a:custGeom>
            <a:avLst/>
            <a:gdLst/>
            <a:ahLst/>
            <a:cxnLst/>
            <a:rect l="l" t="t" r="r" b="b"/>
            <a:pathLst>
              <a:path h="4021454">
                <a:moveTo>
                  <a:pt x="0" y="0"/>
                </a:moveTo>
                <a:lnTo>
                  <a:pt x="0" y="40209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88514" y="5781535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59">
                <a:moveTo>
                  <a:pt x="0" y="0"/>
                </a:moveTo>
                <a:lnTo>
                  <a:pt x="0" y="10764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75760" y="1290192"/>
            <a:ext cx="0" cy="4318000"/>
          </a:xfrm>
          <a:custGeom>
            <a:avLst/>
            <a:gdLst/>
            <a:ahLst/>
            <a:cxnLst/>
            <a:rect l="l" t="t" r="r" b="b"/>
            <a:pathLst>
              <a:path h="4318000">
                <a:moveTo>
                  <a:pt x="0" y="0"/>
                </a:moveTo>
                <a:lnTo>
                  <a:pt x="0" y="43175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75760" y="5781535"/>
            <a:ext cx="0" cy="1076960"/>
          </a:xfrm>
          <a:custGeom>
            <a:avLst/>
            <a:gdLst/>
            <a:ahLst/>
            <a:cxnLst/>
            <a:rect l="l" t="t" r="r" b="b"/>
            <a:pathLst>
              <a:path h="1076959">
                <a:moveTo>
                  <a:pt x="0" y="0"/>
                </a:moveTo>
                <a:lnTo>
                  <a:pt x="0" y="10764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12132" y="830580"/>
            <a:ext cx="0" cy="6027420"/>
          </a:xfrm>
          <a:custGeom>
            <a:avLst/>
            <a:gdLst/>
            <a:ahLst/>
            <a:cxnLst/>
            <a:rect l="l" t="t" r="r" b="b"/>
            <a:pathLst>
              <a:path h="6027420">
                <a:moveTo>
                  <a:pt x="0" y="0"/>
                </a:moveTo>
                <a:lnTo>
                  <a:pt x="0" y="60274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31383" y="830580"/>
            <a:ext cx="0" cy="6027420"/>
          </a:xfrm>
          <a:custGeom>
            <a:avLst/>
            <a:gdLst/>
            <a:ahLst/>
            <a:cxnLst/>
            <a:rect l="l" t="t" r="r" b="b"/>
            <a:pathLst>
              <a:path h="6027420">
                <a:moveTo>
                  <a:pt x="0" y="0"/>
                </a:moveTo>
                <a:lnTo>
                  <a:pt x="0" y="60274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50506" y="1290192"/>
            <a:ext cx="0" cy="5568315"/>
          </a:xfrm>
          <a:custGeom>
            <a:avLst/>
            <a:gdLst/>
            <a:ahLst/>
            <a:cxnLst/>
            <a:rect l="l" t="t" r="r" b="b"/>
            <a:pathLst>
              <a:path h="5568315">
                <a:moveTo>
                  <a:pt x="0" y="0"/>
                </a:moveTo>
                <a:lnTo>
                  <a:pt x="0" y="556780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12810" y="830580"/>
            <a:ext cx="0" cy="6027420"/>
          </a:xfrm>
          <a:custGeom>
            <a:avLst/>
            <a:gdLst/>
            <a:ahLst/>
            <a:cxnLst/>
            <a:rect l="l" t="t" r="r" b="b"/>
            <a:pathLst>
              <a:path h="6027420">
                <a:moveTo>
                  <a:pt x="0" y="0"/>
                </a:moveTo>
                <a:lnTo>
                  <a:pt x="0" y="60274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775" y="1296542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775" y="1593088"/>
            <a:ext cx="3657600" cy="0"/>
          </a:xfrm>
          <a:custGeom>
            <a:avLst/>
            <a:gdLst/>
            <a:ahLst/>
            <a:cxnLst/>
            <a:rect l="l" t="t" r="r" b="b"/>
            <a:pathLst>
              <a:path w="3657600">
                <a:moveTo>
                  <a:pt x="0" y="0"/>
                </a:moveTo>
                <a:lnTo>
                  <a:pt x="36573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006460" y="1593088"/>
            <a:ext cx="1137920" cy="0"/>
          </a:xfrm>
          <a:custGeom>
            <a:avLst/>
            <a:gdLst/>
            <a:ahLst/>
            <a:cxnLst/>
            <a:rect l="l" t="t" r="r" b="b"/>
            <a:pathLst>
              <a:path w="1137920">
                <a:moveTo>
                  <a:pt x="0" y="0"/>
                </a:moveTo>
                <a:lnTo>
                  <a:pt x="113753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05782" y="1882013"/>
            <a:ext cx="1132205" cy="0"/>
          </a:xfrm>
          <a:custGeom>
            <a:avLst/>
            <a:gdLst/>
            <a:ahLst/>
            <a:cxnLst/>
            <a:rect l="l" t="t" r="r" b="b"/>
            <a:pathLst>
              <a:path w="1132204">
                <a:moveTo>
                  <a:pt x="0" y="0"/>
                </a:moveTo>
                <a:lnTo>
                  <a:pt x="113195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06460" y="1882013"/>
            <a:ext cx="1137920" cy="0"/>
          </a:xfrm>
          <a:custGeom>
            <a:avLst/>
            <a:gdLst/>
            <a:ahLst/>
            <a:cxnLst/>
            <a:rect l="l" t="t" r="r" b="b"/>
            <a:pathLst>
              <a:path w="1137920">
                <a:moveTo>
                  <a:pt x="0" y="0"/>
                </a:moveTo>
                <a:lnTo>
                  <a:pt x="113753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06460" y="2170810"/>
            <a:ext cx="1137920" cy="0"/>
          </a:xfrm>
          <a:custGeom>
            <a:avLst/>
            <a:gdLst/>
            <a:ahLst/>
            <a:cxnLst/>
            <a:rect l="l" t="t" r="r" b="b"/>
            <a:pathLst>
              <a:path w="1137920">
                <a:moveTo>
                  <a:pt x="0" y="0"/>
                </a:moveTo>
                <a:lnTo>
                  <a:pt x="113753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775" y="2459735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775" y="2646298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775" y="3015614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775" y="3385058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775" y="3754373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775" y="4123816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775" y="4493259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775" y="4862576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775" y="5232019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775" y="5601373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775" y="5787885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775" y="6649275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25" y="830580"/>
            <a:ext cx="0" cy="6027420"/>
          </a:xfrm>
          <a:custGeom>
            <a:avLst/>
            <a:gdLst/>
            <a:ahLst/>
            <a:cxnLst/>
            <a:rect l="l" t="t" r="r" b="b"/>
            <a:pathLst>
              <a:path h="6027420">
                <a:moveTo>
                  <a:pt x="0" y="0"/>
                </a:moveTo>
                <a:lnTo>
                  <a:pt x="0" y="60274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775" y="836930"/>
            <a:ext cx="9119235" cy="0"/>
          </a:xfrm>
          <a:custGeom>
            <a:avLst/>
            <a:gdLst/>
            <a:ahLst/>
            <a:cxnLst/>
            <a:rect l="l" t="t" r="r" b="b"/>
            <a:pathLst>
              <a:path w="9119235">
                <a:moveTo>
                  <a:pt x="0" y="0"/>
                </a:moveTo>
                <a:lnTo>
                  <a:pt x="9119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953127" y="2442209"/>
            <a:ext cx="64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2.4</a:t>
            </a:r>
            <a:r>
              <a:rPr sz="1200" spc="-6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026911" y="2442209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982714" y="2442209"/>
            <a:ext cx="64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2.1</a:t>
            </a:r>
            <a:r>
              <a:rPr sz="1200" spc="-60" dirty="0">
                <a:latin typeface="Arial"/>
                <a:cs typeface="Arial"/>
              </a:rPr>
              <a:t>6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spc="-50" dirty="0">
                <a:latin typeface="Arial"/>
                <a:cs typeface="Arial"/>
              </a:rPr>
              <a:t>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72592" y="2720085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1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3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spc="-6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270508" y="2628646"/>
            <a:ext cx="225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latin typeface="Arial"/>
                <a:cs typeface="Arial"/>
              </a:rPr>
              <a:t>INGRESOS </a:t>
            </a:r>
            <a:r>
              <a:rPr sz="1200" spc="-160" dirty="0">
                <a:latin typeface="Arial"/>
                <a:cs typeface="Arial"/>
              </a:rPr>
              <a:t>RECIBIDOS </a:t>
            </a:r>
            <a:r>
              <a:rPr sz="1200" spc="-180" dirty="0">
                <a:latin typeface="Arial"/>
                <a:cs typeface="Arial"/>
              </a:rPr>
              <a:t>POR  </a:t>
            </a:r>
            <a:r>
              <a:rPr sz="1200" spc="-130" dirty="0">
                <a:latin typeface="Arial"/>
                <a:cs typeface="Arial"/>
              </a:rPr>
              <a:t>ARRENDAMIENTO </a:t>
            </a:r>
            <a:r>
              <a:rPr sz="1200" spc="-125" dirty="0">
                <a:latin typeface="Arial"/>
                <a:cs typeface="Arial"/>
              </a:rPr>
              <a:t>TIENDA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95" dirty="0">
                <a:latin typeface="Arial"/>
                <a:cs typeface="Arial"/>
              </a:rPr>
              <a:t>ESCOLAR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167753" y="2720085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72592" y="3089224"/>
            <a:ext cx="765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01/04/2016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270508" y="2998089"/>
            <a:ext cx="2251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latin typeface="Arial"/>
                <a:cs typeface="Arial"/>
              </a:rPr>
              <a:t>INGRESOS </a:t>
            </a:r>
            <a:r>
              <a:rPr sz="1200" spc="-160" dirty="0">
                <a:latin typeface="Arial"/>
                <a:cs typeface="Arial"/>
              </a:rPr>
              <a:t>RECIBIDOS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180" dirty="0">
                <a:latin typeface="Arial"/>
                <a:cs typeface="Arial"/>
              </a:rPr>
              <a:t>POR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30" dirty="0">
                <a:latin typeface="Arial"/>
                <a:cs typeface="Arial"/>
              </a:rPr>
              <a:t>ARRENDAMIENTO </a:t>
            </a:r>
            <a:r>
              <a:rPr sz="1200" spc="-125" dirty="0">
                <a:latin typeface="Arial"/>
                <a:cs typeface="Arial"/>
              </a:rPr>
              <a:t>TIENDA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95" dirty="0">
                <a:latin typeface="Arial"/>
                <a:cs typeface="Arial"/>
              </a:rPr>
              <a:t>ESCOLAR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167753" y="3089224"/>
            <a:ext cx="5295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24</a:t>
            </a:r>
            <a:r>
              <a:rPr sz="1200" spc="-55" dirty="0">
                <a:latin typeface="Arial"/>
                <a:cs typeface="Arial"/>
              </a:rPr>
              <a:t>0.00</a:t>
            </a:r>
            <a:r>
              <a:rPr sz="1200" spc="-6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72592" y="3459226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1</a:t>
            </a:r>
            <a:r>
              <a:rPr sz="1200" spc="-55" dirty="0">
                <a:latin typeface="Arial"/>
                <a:cs typeface="Arial"/>
              </a:rPr>
              <a:t>3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4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spc="-6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270508" y="3367785"/>
            <a:ext cx="225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latin typeface="Arial"/>
                <a:cs typeface="Arial"/>
              </a:rPr>
              <a:t>INGRESOS </a:t>
            </a:r>
            <a:r>
              <a:rPr sz="1200" spc="-160" dirty="0">
                <a:latin typeface="Arial"/>
                <a:cs typeface="Arial"/>
              </a:rPr>
              <a:t>RECIBIDOS </a:t>
            </a:r>
            <a:r>
              <a:rPr sz="1200" spc="-180" dirty="0">
                <a:latin typeface="Arial"/>
                <a:cs typeface="Arial"/>
              </a:rPr>
              <a:t>POR  </a:t>
            </a:r>
            <a:r>
              <a:rPr sz="1200" spc="-130" dirty="0">
                <a:latin typeface="Arial"/>
                <a:cs typeface="Arial"/>
              </a:rPr>
              <a:t>ARRENDAMIENTO </a:t>
            </a:r>
            <a:r>
              <a:rPr sz="1200" spc="-125" dirty="0">
                <a:latin typeface="Arial"/>
                <a:cs typeface="Arial"/>
              </a:rPr>
              <a:t>TIENDA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95" dirty="0">
                <a:latin typeface="Arial"/>
                <a:cs typeface="Arial"/>
              </a:rPr>
              <a:t>ESCOLAR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167753" y="3459226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72592" y="3828669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1</a:t>
            </a:r>
            <a:r>
              <a:rPr sz="1200" spc="-55" dirty="0">
                <a:latin typeface="Arial"/>
                <a:cs typeface="Arial"/>
              </a:rPr>
              <a:t>3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5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spc="-6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270508" y="3737229"/>
            <a:ext cx="225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latin typeface="Arial"/>
                <a:cs typeface="Arial"/>
              </a:rPr>
              <a:t>INGRESOS </a:t>
            </a:r>
            <a:r>
              <a:rPr sz="1200" spc="-160" dirty="0">
                <a:latin typeface="Arial"/>
                <a:cs typeface="Arial"/>
              </a:rPr>
              <a:t>RECIBIDOS </a:t>
            </a:r>
            <a:r>
              <a:rPr sz="1200" spc="-180" dirty="0">
                <a:latin typeface="Arial"/>
                <a:cs typeface="Arial"/>
              </a:rPr>
              <a:t>POR  </a:t>
            </a:r>
            <a:r>
              <a:rPr sz="1200" spc="-130" dirty="0">
                <a:latin typeface="Arial"/>
                <a:cs typeface="Arial"/>
              </a:rPr>
              <a:t>ARRENDAMIENTO </a:t>
            </a:r>
            <a:r>
              <a:rPr sz="1200" spc="-125" dirty="0">
                <a:latin typeface="Arial"/>
                <a:cs typeface="Arial"/>
              </a:rPr>
              <a:t>TIENDA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95" dirty="0">
                <a:latin typeface="Arial"/>
                <a:cs typeface="Arial"/>
              </a:rPr>
              <a:t>ESCOLAR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7167753" y="3828669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72592" y="4198111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3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6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spc="-6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1270508" y="4106671"/>
            <a:ext cx="225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latin typeface="Arial"/>
                <a:cs typeface="Arial"/>
              </a:rPr>
              <a:t>INGRESOS </a:t>
            </a:r>
            <a:r>
              <a:rPr sz="1200" spc="-160" dirty="0">
                <a:latin typeface="Arial"/>
                <a:cs typeface="Arial"/>
              </a:rPr>
              <a:t>RECIBIDOS </a:t>
            </a:r>
            <a:r>
              <a:rPr sz="1200" spc="-180" dirty="0">
                <a:latin typeface="Arial"/>
                <a:cs typeface="Arial"/>
              </a:rPr>
              <a:t>POR  </a:t>
            </a:r>
            <a:r>
              <a:rPr sz="1200" spc="-130" dirty="0">
                <a:latin typeface="Arial"/>
                <a:cs typeface="Arial"/>
              </a:rPr>
              <a:t>ARRENDAMIENTO </a:t>
            </a:r>
            <a:r>
              <a:rPr sz="1200" spc="-125" dirty="0">
                <a:latin typeface="Arial"/>
                <a:cs typeface="Arial"/>
              </a:rPr>
              <a:t>TIENDA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95" dirty="0">
                <a:latin typeface="Arial"/>
                <a:cs typeface="Arial"/>
              </a:rPr>
              <a:t>ESCOLAR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167753" y="4198111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72592" y="4567554"/>
            <a:ext cx="76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1</a:t>
            </a:r>
            <a:r>
              <a:rPr sz="1200" spc="-55" dirty="0">
                <a:latin typeface="Arial"/>
                <a:cs typeface="Arial"/>
              </a:rPr>
              <a:t>9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0</a:t>
            </a:r>
            <a:r>
              <a:rPr sz="1200" spc="-55" dirty="0">
                <a:latin typeface="Arial"/>
                <a:cs typeface="Arial"/>
              </a:rPr>
              <a:t>8</a:t>
            </a:r>
            <a:r>
              <a:rPr sz="1200" spc="130" dirty="0">
                <a:latin typeface="Arial"/>
                <a:cs typeface="Arial"/>
              </a:rPr>
              <a:t>/</a:t>
            </a: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0</a:t>
            </a:r>
            <a:r>
              <a:rPr sz="1200" spc="-6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270508" y="4476115"/>
            <a:ext cx="2251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latin typeface="Arial"/>
                <a:cs typeface="Arial"/>
              </a:rPr>
              <a:t>INGRESOS </a:t>
            </a:r>
            <a:r>
              <a:rPr sz="1200" spc="-160" dirty="0">
                <a:latin typeface="Arial"/>
                <a:cs typeface="Arial"/>
              </a:rPr>
              <a:t>RECIBIDOS </a:t>
            </a:r>
            <a:r>
              <a:rPr sz="1200" spc="-180" dirty="0">
                <a:latin typeface="Arial"/>
                <a:cs typeface="Arial"/>
              </a:rPr>
              <a:t>POR  </a:t>
            </a:r>
            <a:r>
              <a:rPr sz="1200" spc="-130" dirty="0">
                <a:latin typeface="Arial"/>
                <a:cs typeface="Arial"/>
              </a:rPr>
              <a:t>ARRENDAMIENTO </a:t>
            </a:r>
            <a:r>
              <a:rPr sz="1200" spc="-125" dirty="0">
                <a:latin typeface="Arial"/>
                <a:cs typeface="Arial"/>
              </a:rPr>
              <a:t>TIENDA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95" dirty="0">
                <a:latin typeface="Arial"/>
                <a:cs typeface="Arial"/>
              </a:rPr>
              <a:t>ESCOLAR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167753" y="4567554"/>
            <a:ext cx="52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</a:t>
            </a:r>
            <a:r>
              <a:rPr sz="1200" spc="-55" dirty="0">
                <a:latin typeface="Arial"/>
                <a:cs typeface="Arial"/>
              </a:rPr>
              <a:t>4</a:t>
            </a:r>
            <a:r>
              <a:rPr sz="1200" spc="-50" dirty="0">
                <a:latin typeface="Arial"/>
                <a:cs typeface="Arial"/>
              </a:rPr>
              <a:t>0.0</a:t>
            </a:r>
            <a:r>
              <a:rPr sz="1200" spc="-60" dirty="0">
                <a:latin typeface="Arial"/>
                <a:cs typeface="Arial"/>
              </a:rPr>
              <a:t>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72592" y="4936693"/>
            <a:ext cx="765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20/09/2016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270508" y="4845253"/>
            <a:ext cx="2251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75" dirty="0">
                <a:latin typeface="Arial"/>
                <a:cs typeface="Arial"/>
              </a:rPr>
              <a:t>INGRESOS </a:t>
            </a:r>
            <a:r>
              <a:rPr sz="1200" spc="-155" dirty="0">
                <a:latin typeface="Arial"/>
                <a:cs typeface="Arial"/>
              </a:rPr>
              <a:t>RECIBIDOS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80" dirty="0">
                <a:latin typeface="Arial"/>
                <a:cs typeface="Arial"/>
              </a:rPr>
              <a:t>POR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30" dirty="0">
                <a:latin typeface="Arial"/>
                <a:cs typeface="Arial"/>
              </a:rPr>
              <a:t>ARRENDAMIENTO </a:t>
            </a:r>
            <a:r>
              <a:rPr sz="1200" spc="-125" dirty="0">
                <a:latin typeface="Arial"/>
                <a:cs typeface="Arial"/>
              </a:rPr>
              <a:t>TIENDA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95" dirty="0">
                <a:latin typeface="Arial"/>
                <a:cs typeface="Arial"/>
              </a:rPr>
              <a:t>ESCOLAR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167753" y="4936693"/>
            <a:ext cx="5295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24</a:t>
            </a:r>
            <a:r>
              <a:rPr sz="1200" spc="-55" dirty="0">
                <a:latin typeface="Arial"/>
                <a:cs typeface="Arial"/>
              </a:rPr>
              <a:t>0.00</a:t>
            </a:r>
            <a:r>
              <a:rPr sz="1200" spc="-6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75" name="17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36733"/>
              </p:ext>
            </p:extLst>
          </p:nvPr>
        </p:nvGraphicFramePr>
        <p:xfrm>
          <a:off x="99893" y="943684"/>
          <a:ext cx="9011778" cy="424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99"/>
                <a:gridCol w="498684"/>
                <a:gridCol w="1604656"/>
                <a:gridCol w="897631"/>
                <a:gridCol w="806760"/>
                <a:gridCol w="718105"/>
                <a:gridCol w="851088"/>
                <a:gridCol w="984070"/>
                <a:gridCol w="711457"/>
                <a:gridCol w="859954"/>
                <a:gridCol w="700374"/>
              </a:tblGrid>
              <a:tr h="1993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RUBRO PRESUPUESTAL</a:t>
                      </a:r>
                      <a:endParaRPr lang="es-CO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 PRESUPUESTO INICIAL  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MODIFICACIONES</a:t>
                      </a:r>
                      <a:endParaRPr lang="es-CO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PRESUPUESTO DEFINITIVO (1)</a:t>
                      </a:r>
                      <a:endParaRPr lang="es-CO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TOTAL RECAUDOS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rowSpan="2"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 dirty="0">
                          <a:effectLst/>
                        </a:rPr>
                        <a:t>SALDO POR RECAUDAR (4)</a:t>
                      </a:r>
                      <a:endParaRPr lang="es-CO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% SALDO POR RECAUDAR 5= (4/1)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</a:tr>
              <a:tr h="13889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>
                          <a:effectLst/>
                        </a:rPr>
                        <a:t>CODIGO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NOMBRE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68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GRUPO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SUBGRUPO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ADICION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REDUCCION  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TOTAL RECAUDADO (2)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u="none" strike="noStrike">
                          <a:effectLst/>
                        </a:rPr>
                        <a:t>PORCENTAJE 3= (2/1)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6105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INGRESOS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19.348.000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8.221.995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27.569.995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27.569.995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105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                          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OPERACIONALES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19.348.000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8.221.995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27.569.995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27.569.995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105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1.1.                    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SERVICIOS EDUCATIVOS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313873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1.1.1.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Certificados y constancias de estudio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1.1.2.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Otros cobros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105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1.2.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OTROS SERVICIOS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1.2.1.        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Venta de productos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1.2.2.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Arrendamiento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105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1.3.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TRANSFERENCIAS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19.348.000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8.209.467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27.557.467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27.557.467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1.3.1.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Nacionales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19.348.000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8.209.467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27.557.467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27.557.467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1.3.2.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Departamentales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1.3.3.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Municipales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105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1.4.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RECURSOS DE CAPITAL</a:t>
                      </a:r>
                      <a:endParaRPr lang="es-CO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12.528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12.528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12.528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1.4.1.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Recursos del balance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10.120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10.120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10.120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1.4.2.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Rendimientos financieros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2.408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2.408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2.408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r" fontAlgn="ctr"/>
                      <a:r>
                        <a:rPr lang="es-CO" sz="600" u="none" strike="noStrike">
                          <a:effectLst/>
                        </a:rPr>
                        <a:t>1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600" u="none" strike="noStrike">
                          <a:effectLst/>
                        </a:rPr>
                        <a:t>1.4.3.</a:t>
                      </a:r>
                      <a:endParaRPr lang="es-CO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CO" sz="700" u="none" strike="noStrike">
                          <a:effectLst/>
                        </a:rPr>
                        <a:t>Donaciones</a:t>
                      </a:r>
                      <a:endParaRPr lang="es-CO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44" marR="5344" marT="53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 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  <a:tr h="16077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sng" strike="noStrike">
                          <a:effectLst/>
                        </a:rPr>
                        <a:t> </a:t>
                      </a:r>
                      <a:endParaRPr lang="es-CO" sz="600" b="0" i="0" u="sng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</a:rPr>
                        <a:t>TOTAL 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 dirty="0">
                          <a:effectLst/>
                        </a:rPr>
                        <a:t>       19.348.000     </a:t>
                      </a:r>
                      <a:endParaRPr lang="es-CO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8.221.995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>
                          <a:effectLst/>
                        </a:rPr>
                        <a:t> </a:t>
                      </a:r>
                      <a:endParaRPr lang="es-CO" sz="6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27.569.995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27.569.995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>
                          <a:effectLst/>
                        </a:rPr>
                        <a:t>100%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u="none" strike="noStrike">
                          <a:effectLst/>
                        </a:rPr>
                        <a:t>                      -       </a:t>
                      </a:r>
                      <a:endParaRPr lang="es-CO" sz="700" b="0" i="0" u="none" strike="noStrike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u="none" strike="noStrike" dirty="0">
                          <a:effectLst/>
                        </a:rPr>
                        <a:t>0%</a:t>
                      </a:r>
                      <a:endParaRPr lang="es-CO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344" marR="5344" marT="5344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4108" y="115773"/>
            <a:ext cx="7416165" cy="798830"/>
          </a:xfrm>
          <a:custGeom>
            <a:avLst/>
            <a:gdLst/>
            <a:ahLst/>
            <a:cxnLst/>
            <a:rect l="l" t="t" r="r" b="b"/>
            <a:pathLst>
              <a:path w="7416165" h="798830">
                <a:moveTo>
                  <a:pt x="0" y="798245"/>
                </a:moveTo>
                <a:lnTo>
                  <a:pt x="7415783" y="798245"/>
                </a:lnTo>
                <a:lnTo>
                  <a:pt x="7415783" y="0"/>
                </a:lnTo>
                <a:lnTo>
                  <a:pt x="0" y="0"/>
                </a:lnTo>
                <a:lnTo>
                  <a:pt x="0" y="798245"/>
                </a:lnTo>
                <a:close/>
              </a:path>
            </a:pathLst>
          </a:custGeom>
          <a:solidFill>
            <a:srgbClr val="EEB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627" y="83946"/>
            <a:ext cx="8147050" cy="4621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8055" marR="717550" indent="-2205990">
              <a:lnSpc>
                <a:spcPct val="100000"/>
              </a:lnSpc>
              <a:spcBef>
                <a:spcPts val="100"/>
              </a:spcBef>
            </a:pPr>
            <a:r>
              <a:rPr sz="2400" b="1" spc="-220" dirty="0">
                <a:latin typeface="Arial"/>
                <a:cs typeface="Arial"/>
              </a:rPr>
              <a:t>INFORME </a:t>
            </a:r>
            <a:r>
              <a:rPr sz="2400" b="1" spc="-330" dirty="0">
                <a:latin typeface="Arial"/>
                <a:cs typeface="Arial"/>
              </a:rPr>
              <a:t>DE </a:t>
            </a:r>
            <a:r>
              <a:rPr sz="2400" b="1" spc="-335" dirty="0">
                <a:latin typeface="Arial"/>
                <a:cs typeface="Arial"/>
              </a:rPr>
              <a:t>EJECUCIÓN </a:t>
            </a:r>
            <a:r>
              <a:rPr sz="2400" b="1" spc="-330" dirty="0">
                <a:latin typeface="Arial"/>
                <a:cs typeface="Arial"/>
              </a:rPr>
              <a:t>DE </a:t>
            </a:r>
            <a:r>
              <a:rPr sz="2400" b="1" spc="-405" dirty="0">
                <a:latin typeface="Arial"/>
                <a:cs typeface="Arial"/>
              </a:rPr>
              <a:t>LOS </a:t>
            </a:r>
            <a:r>
              <a:rPr sz="2400" b="1" spc="-385" dirty="0">
                <a:latin typeface="Arial"/>
                <a:cs typeface="Arial"/>
              </a:rPr>
              <a:t>RECURSOS </a:t>
            </a:r>
            <a:r>
              <a:rPr sz="2400" b="1" spc="-375" dirty="0">
                <a:latin typeface="Arial"/>
                <a:cs typeface="Arial"/>
              </a:rPr>
              <a:t>DEL </a:t>
            </a:r>
            <a:r>
              <a:rPr sz="2400" b="1" spc="-250" dirty="0">
                <a:latin typeface="Arial"/>
                <a:cs typeface="Arial"/>
              </a:rPr>
              <a:t>FONDO </a:t>
            </a:r>
            <a:r>
              <a:rPr sz="2400" b="1" spc="-335" dirty="0">
                <a:latin typeface="Arial"/>
                <a:cs typeface="Arial"/>
              </a:rPr>
              <a:t>DE  </a:t>
            </a:r>
            <a:r>
              <a:rPr sz="2400" b="1" spc="-305" dirty="0">
                <a:latin typeface="Arial"/>
                <a:cs typeface="Arial"/>
              </a:rPr>
              <a:t>SERVICIOS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305" dirty="0">
                <a:latin typeface="Arial"/>
                <a:cs typeface="Arial"/>
              </a:rPr>
              <a:t>EDUCATIVOS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Times New Roman"/>
              <a:cs typeface="Times New Roman"/>
            </a:endParaRPr>
          </a:p>
          <a:p>
            <a:r>
              <a:rPr lang="es-CO" sz="2400" dirty="0"/>
              <a:t>La Institución Educativa, contó con un presupuesto Inicial por valor de $ 19.348.000,00 que en el transcurso de la vigencia sufrió ciertas modificaciones y adiciones, terminando con un presupuesto definitivo por valor de $ 27.569.995,00 </a:t>
            </a:r>
          </a:p>
          <a:p>
            <a:r>
              <a:rPr lang="es-CO" sz="2400" dirty="0"/>
              <a:t>Del total de estos recursos fueron asignados para funcionamiento la suma de $ 27.504.682,00 y un $ 65.313,00 para inversión.</a:t>
            </a:r>
          </a:p>
          <a:p>
            <a:pPr marL="213995" marR="760095"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42048" cy="44196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s-CO" sz="1800" dirty="0" smtClean="0">
                <a:latin typeface="Arial" panose="020B0604020202020204" pitchFamily="34" charset="0"/>
                <a:cs typeface="Arial" pitchFamily="34" charset="0"/>
              </a:rPr>
              <a:t>Como </a:t>
            </a:r>
            <a:r>
              <a:rPr lang="es-CO" sz="1800" dirty="0">
                <a:latin typeface="Arial" panose="020B0604020202020204" pitchFamily="34" charset="0"/>
                <a:cs typeface="Arial" pitchFamily="34" charset="0"/>
              </a:rPr>
              <a:t>podemos observar en la gráfica el mayor uso se hizo en  Adquisición de bienes de consumo final   afectando el presupuesto en un 41.97% y los  otros rubros significativo es el de Contratación de servicios técnicos y profesionales en un 23.46%, adquisición de bienes de consumo duradero en un 10.99% mantenimiento en un 9.79%,   Dotaciones pedagógicas  en un 9.43 y el 4.18% restante, fue ejecutado en menor proporción en los otros rubros como lo indica la gráfica y quedando por ejecutar el 0.18% del presupuesto definitivo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es-CO" sz="4000" dirty="0"/>
              <a:t/>
            </a:r>
            <a:br>
              <a:rPr lang="es-CO" sz="4000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4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3200" dirty="0" smtClean="0"/>
              <a:t>Informe de ejecución de recursos</a:t>
            </a:r>
            <a:endParaRPr lang="es-CO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848" y="569976"/>
            <a:ext cx="7755890" cy="466725"/>
          </a:xfrm>
          <a:prstGeom prst="rect">
            <a:avLst/>
          </a:prstGeom>
          <a:solidFill>
            <a:srgbClr val="EEB06E"/>
          </a:solidFill>
          <a:ln w="9144">
            <a:solidFill>
              <a:srgbClr val="A32E0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00785">
              <a:lnSpc>
                <a:spcPct val="100000"/>
              </a:lnSpc>
              <a:spcBef>
                <a:spcPts val="254"/>
              </a:spcBef>
            </a:pPr>
            <a:r>
              <a:rPr sz="2800" b="0" spc="-60" dirty="0">
                <a:solidFill>
                  <a:srgbClr val="000000"/>
                </a:solidFill>
                <a:latin typeface="Verdana"/>
                <a:cs typeface="Verdana"/>
              </a:rPr>
              <a:t>¿QUE </a:t>
            </a:r>
            <a:r>
              <a:rPr sz="2800" b="0" spc="-45" dirty="0">
                <a:solidFill>
                  <a:srgbClr val="000000"/>
                </a:solidFill>
                <a:latin typeface="Verdana"/>
                <a:cs typeface="Verdana"/>
              </a:rPr>
              <a:t>SE </a:t>
            </a:r>
            <a:r>
              <a:rPr sz="2800" b="0" spc="-70" dirty="0">
                <a:solidFill>
                  <a:srgbClr val="000000"/>
                </a:solidFill>
                <a:latin typeface="Verdana"/>
                <a:cs typeface="Verdana"/>
              </a:rPr>
              <a:t>PROYECTA </a:t>
            </a:r>
            <a:r>
              <a:rPr sz="2800" b="0" spc="-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800" b="0" spc="-3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b="0" spc="-180" dirty="0">
                <a:solidFill>
                  <a:srgbClr val="000000"/>
                </a:solidFill>
                <a:latin typeface="Verdana"/>
                <a:cs typeface="Verdana"/>
              </a:rPr>
              <a:t>FUTURO?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533400" y="1210183"/>
            <a:ext cx="7467600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974707"/>
              </a:buClr>
              <a:buChar char="•"/>
              <a:tabLst>
                <a:tab pos="419100" algn="l"/>
                <a:tab pos="419734" algn="l"/>
              </a:tabLst>
            </a:pPr>
            <a:r>
              <a:rPr sz="2000" spc="-5" dirty="0"/>
              <a:t>Aumento</a:t>
            </a:r>
            <a:r>
              <a:rPr sz="2000" spc="-100" dirty="0"/>
              <a:t> </a:t>
            </a:r>
            <a:r>
              <a:rPr sz="2000" spc="40" dirty="0"/>
              <a:t>de</a:t>
            </a:r>
            <a:r>
              <a:rPr sz="2000" spc="-20" dirty="0"/>
              <a:t> </a:t>
            </a:r>
            <a:r>
              <a:rPr sz="2000" spc="-5" dirty="0"/>
              <a:t>cobertura:</a:t>
            </a:r>
            <a:r>
              <a:rPr sz="2000" spc="-200" dirty="0"/>
              <a:t> </a:t>
            </a:r>
            <a:r>
              <a:rPr lang="es-CO" sz="2000" spc="-60" dirty="0" smtClean="0"/>
              <a:t> grado de preescolar con un numero de 25 estudiantes para el año  2018.</a:t>
            </a:r>
            <a:r>
              <a:rPr sz="2000" spc="200" dirty="0" smtClean="0"/>
              <a:t> </a:t>
            </a:r>
            <a:endParaRPr sz="1600" dirty="0">
              <a:latin typeface="Times New Roman"/>
              <a:cs typeface="Times New Roman"/>
            </a:endParaRPr>
          </a:p>
          <a:p>
            <a:pPr marL="299085" marR="40005" indent="-286385">
              <a:lnSpc>
                <a:spcPct val="100000"/>
              </a:lnSpc>
              <a:buClr>
                <a:srgbClr val="974707"/>
              </a:buClr>
              <a:buChar char="•"/>
              <a:tabLst>
                <a:tab pos="419100" algn="l"/>
                <a:tab pos="419734" algn="l"/>
                <a:tab pos="6295390" algn="l"/>
              </a:tabLst>
            </a:pPr>
            <a:r>
              <a:rPr sz="2000" spc="-25" dirty="0"/>
              <a:t>Articular, </a:t>
            </a:r>
            <a:r>
              <a:rPr sz="2000" spc="10" dirty="0"/>
              <a:t>en </a:t>
            </a:r>
            <a:r>
              <a:rPr sz="2000" dirty="0"/>
              <a:t>la </a:t>
            </a:r>
            <a:r>
              <a:rPr sz="2000" spc="15" dirty="0"/>
              <a:t>práctica, </a:t>
            </a:r>
            <a:r>
              <a:rPr sz="2000" spc="5" dirty="0"/>
              <a:t>las </a:t>
            </a:r>
            <a:r>
              <a:rPr sz="2000" spc="15" dirty="0"/>
              <a:t>modificaciones</a:t>
            </a:r>
            <a:r>
              <a:rPr sz="2000" spc="145" dirty="0"/>
              <a:t> </a:t>
            </a:r>
            <a:r>
              <a:rPr sz="2000" spc="10" dirty="0"/>
              <a:t>realizadas</a:t>
            </a:r>
            <a:r>
              <a:rPr sz="2000" spc="45" dirty="0"/>
              <a:t> </a:t>
            </a:r>
            <a:r>
              <a:rPr sz="2000" spc="5" dirty="0"/>
              <a:t>al	</a:t>
            </a:r>
            <a:r>
              <a:rPr sz="2000" spc="10" dirty="0"/>
              <a:t>plan </a:t>
            </a:r>
            <a:r>
              <a:rPr sz="2000" spc="5" dirty="0"/>
              <a:t>de  </a:t>
            </a:r>
            <a:r>
              <a:rPr sz="2000" spc="10" dirty="0"/>
              <a:t>estudio, </a:t>
            </a:r>
            <a:endParaRPr lang="es-CO" sz="2000" spc="10" dirty="0" smtClean="0"/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74707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974707"/>
              </a:buClr>
              <a:buChar char="•"/>
              <a:tabLst>
                <a:tab pos="299085" algn="l"/>
                <a:tab pos="299720" algn="l"/>
              </a:tabLst>
            </a:pPr>
            <a:r>
              <a:rPr sz="2000" spc="10" dirty="0"/>
              <a:t>Socializar </a:t>
            </a:r>
            <a:r>
              <a:rPr sz="2000" spc="5" dirty="0"/>
              <a:t>en </a:t>
            </a:r>
            <a:r>
              <a:rPr sz="2000" spc="10" dirty="0"/>
              <a:t>toda </a:t>
            </a:r>
            <a:r>
              <a:rPr sz="2000" spc="5" dirty="0"/>
              <a:t>la </a:t>
            </a:r>
            <a:r>
              <a:rPr sz="2000" spc="10" dirty="0"/>
              <a:t>comunidad </a:t>
            </a:r>
            <a:r>
              <a:rPr sz="2000" spc="15" dirty="0"/>
              <a:t>educativa </a:t>
            </a:r>
            <a:r>
              <a:rPr sz="2000" spc="5" dirty="0"/>
              <a:t>el </a:t>
            </a:r>
            <a:r>
              <a:rPr sz="2000" spc="10" dirty="0"/>
              <a:t>manual </a:t>
            </a:r>
            <a:r>
              <a:rPr sz="2000" spc="5" dirty="0"/>
              <a:t>de</a:t>
            </a:r>
            <a:r>
              <a:rPr sz="2000" spc="235" dirty="0"/>
              <a:t> </a:t>
            </a:r>
            <a:r>
              <a:rPr sz="2000" spc="15" dirty="0" err="1"/>
              <a:t>convivencia</a:t>
            </a:r>
            <a:r>
              <a:rPr sz="2000" spc="15" dirty="0" smtClean="0"/>
              <a:t>,</a:t>
            </a:r>
            <a:r>
              <a:rPr lang="es-CO" sz="2000" spc="10" dirty="0" smtClean="0"/>
              <a:t> </a:t>
            </a:r>
            <a:r>
              <a:rPr sz="2000" spc="10" dirty="0" smtClean="0"/>
              <a:t>con </a:t>
            </a:r>
            <a:r>
              <a:rPr sz="2000" spc="10" dirty="0"/>
              <a:t>las </a:t>
            </a:r>
            <a:r>
              <a:rPr sz="2000" spc="15" dirty="0"/>
              <a:t>modificaciones realizadas durante </a:t>
            </a:r>
            <a:r>
              <a:rPr sz="2000" spc="5" dirty="0"/>
              <a:t>el </a:t>
            </a:r>
            <a:r>
              <a:rPr sz="2000" spc="15" dirty="0" err="1"/>
              <a:t>presente</a:t>
            </a:r>
            <a:r>
              <a:rPr sz="2000" spc="85" dirty="0"/>
              <a:t> </a:t>
            </a:r>
            <a:r>
              <a:rPr sz="2000" spc="10" dirty="0" err="1" smtClean="0"/>
              <a:t>año</a:t>
            </a:r>
            <a:endParaRPr lang="es-CO" sz="2000" spc="10" dirty="0" smtClean="0"/>
          </a:p>
          <a:p>
            <a:pPr marL="24765" indent="0">
              <a:lnSpc>
                <a:spcPct val="100000"/>
              </a:lnSpc>
              <a:buNone/>
            </a:pPr>
            <a:endParaRPr lang="es-CO" sz="2000" spc="10" dirty="0"/>
          </a:p>
          <a:p>
            <a:pPr marL="24765" indent="0">
              <a:lnSpc>
                <a:spcPct val="100000"/>
              </a:lnSpc>
              <a:buNone/>
            </a:pPr>
            <a:endParaRPr lang="es-CO" sz="2000" spc="10" dirty="0" smtClean="0"/>
          </a:p>
          <a:p>
            <a:pPr marL="24765" indent="0">
              <a:lnSpc>
                <a:spcPct val="100000"/>
              </a:lnSpc>
              <a:buNone/>
            </a:pPr>
            <a:endParaRPr sz="2000" spc="10" dirty="0"/>
          </a:p>
        </p:txBody>
      </p:sp>
      <p:sp>
        <p:nvSpPr>
          <p:cNvPr id="7" name="object 7"/>
          <p:cNvSpPr txBox="1"/>
          <p:nvPr/>
        </p:nvSpPr>
        <p:spPr>
          <a:xfrm>
            <a:off x="7895970" y="6167424"/>
            <a:ext cx="574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878787"/>
                </a:solidFill>
                <a:latin typeface="Verdana"/>
                <a:cs typeface="Verdana"/>
              </a:rPr>
              <a:t>06/04/201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9332" y="6304584"/>
            <a:ext cx="98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5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4147" y="1490929"/>
            <a:ext cx="58350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1515">
              <a:lnSpc>
                <a:spcPct val="100000"/>
              </a:lnSpc>
              <a:spcBef>
                <a:spcPts val="100"/>
              </a:spcBef>
            </a:pPr>
            <a:r>
              <a:rPr sz="6000" spc="-340" dirty="0">
                <a:solidFill>
                  <a:srgbClr val="404040"/>
                </a:solidFill>
                <a:latin typeface="Verdana"/>
                <a:cs typeface="Verdana"/>
              </a:rPr>
              <a:t>EVIDENCIAS  </a:t>
            </a:r>
            <a:r>
              <a:rPr sz="6000" spc="-114" dirty="0">
                <a:solidFill>
                  <a:srgbClr val="404040"/>
                </a:solidFill>
                <a:latin typeface="Verdana"/>
                <a:cs typeface="Verdana"/>
              </a:rPr>
              <a:t>F</a:t>
            </a:r>
            <a:r>
              <a:rPr sz="6000" spc="-25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6000" spc="-254" dirty="0">
                <a:solidFill>
                  <a:srgbClr val="404040"/>
                </a:solidFill>
                <a:latin typeface="Verdana"/>
                <a:cs typeface="Verdana"/>
              </a:rPr>
              <a:t>T</a:t>
            </a:r>
            <a:r>
              <a:rPr sz="6000" spc="-105" dirty="0">
                <a:solidFill>
                  <a:srgbClr val="404040"/>
                </a:solidFill>
                <a:latin typeface="Verdana"/>
                <a:cs typeface="Verdana"/>
              </a:rPr>
              <a:t>OGR</a:t>
            </a:r>
            <a:r>
              <a:rPr sz="6000" spc="-11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6000" spc="-130" dirty="0">
                <a:solidFill>
                  <a:srgbClr val="404040"/>
                </a:solidFill>
                <a:latin typeface="Verdana"/>
                <a:cs typeface="Verdana"/>
              </a:rPr>
              <a:t>F</a:t>
            </a:r>
            <a:r>
              <a:rPr sz="6000" spc="-330" dirty="0">
                <a:solidFill>
                  <a:srgbClr val="404040"/>
                </a:solidFill>
                <a:latin typeface="Verdana"/>
                <a:cs typeface="Verdana"/>
              </a:rPr>
              <a:t>IC</a:t>
            </a:r>
            <a:r>
              <a:rPr sz="6000" spc="-35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6000" dirty="0">
                <a:solidFill>
                  <a:srgbClr val="404040"/>
                </a:solidFill>
                <a:latin typeface="Verdana"/>
                <a:cs typeface="Verdana"/>
              </a:rPr>
              <a:t>S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8940" y="4539818"/>
            <a:ext cx="177736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95" dirty="0" smtClean="0">
                <a:solidFill>
                  <a:srgbClr val="404040"/>
                </a:solidFill>
                <a:latin typeface="Verdana"/>
                <a:cs typeface="Verdana"/>
              </a:rPr>
              <a:t>20</a:t>
            </a:r>
            <a:r>
              <a:rPr sz="6000" spc="-490" dirty="0" smtClean="0">
                <a:solidFill>
                  <a:srgbClr val="404040"/>
                </a:solidFill>
                <a:latin typeface="Verdana"/>
                <a:cs typeface="Verdana"/>
              </a:rPr>
              <a:t>1</a:t>
            </a:r>
            <a:r>
              <a:rPr lang="es-CO" sz="6000" dirty="0">
                <a:solidFill>
                  <a:srgbClr val="404040"/>
                </a:solidFill>
                <a:latin typeface="Verdana"/>
                <a:cs typeface="Verdana"/>
              </a:rPr>
              <a:t>7</a:t>
            </a:r>
            <a:endParaRPr sz="6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5970" y="6167424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878787"/>
                </a:solidFill>
                <a:latin typeface="Verdana"/>
                <a:cs typeface="Verdana"/>
              </a:rPr>
              <a:t>06</a:t>
            </a:r>
            <a:r>
              <a:rPr sz="900" spc="-40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-45" dirty="0">
                <a:solidFill>
                  <a:srgbClr val="878787"/>
                </a:solidFill>
                <a:latin typeface="Verdana"/>
                <a:cs typeface="Verdana"/>
              </a:rPr>
              <a:t>0</a:t>
            </a:r>
            <a:r>
              <a:rPr sz="900" spc="-70" dirty="0">
                <a:solidFill>
                  <a:srgbClr val="878787"/>
                </a:solidFill>
                <a:latin typeface="Verdana"/>
                <a:cs typeface="Verdana"/>
              </a:rPr>
              <a:t>4</a:t>
            </a:r>
            <a:r>
              <a:rPr sz="900" spc="-40" dirty="0">
                <a:solidFill>
                  <a:srgbClr val="878787"/>
                </a:solidFill>
                <a:latin typeface="Verdana"/>
                <a:cs typeface="Verdana"/>
              </a:rPr>
              <a:t>/</a:t>
            </a:r>
            <a:r>
              <a:rPr sz="900" spc="-45" dirty="0">
                <a:solidFill>
                  <a:srgbClr val="878787"/>
                </a:solidFill>
                <a:latin typeface="Verdana"/>
                <a:cs typeface="Verdana"/>
              </a:rPr>
              <a:t>2</a:t>
            </a:r>
            <a:r>
              <a:rPr sz="900" spc="-70" dirty="0">
                <a:solidFill>
                  <a:srgbClr val="878787"/>
                </a:solidFill>
                <a:latin typeface="Verdana"/>
                <a:cs typeface="Verdana"/>
              </a:rPr>
              <a:t>01</a:t>
            </a:r>
            <a:endParaRPr sz="9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5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073" y="274478"/>
            <a:ext cx="7705090" cy="721360"/>
          </a:xfrm>
          <a:custGeom>
            <a:avLst/>
            <a:gdLst/>
            <a:ahLst/>
            <a:cxnLst/>
            <a:rect l="l" t="t" r="r" b="b"/>
            <a:pathLst>
              <a:path w="7705090" h="721360">
                <a:moveTo>
                  <a:pt x="0" y="720839"/>
                </a:moveTo>
                <a:lnTo>
                  <a:pt x="7705090" y="720839"/>
                </a:lnTo>
                <a:lnTo>
                  <a:pt x="7705090" y="0"/>
                </a:lnTo>
                <a:lnTo>
                  <a:pt x="0" y="0"/>
                </a:lnTo>
                <a:lnTo>
                  <a:pt x="0" y="720839"/>
                </a:lnTo>
                <a:close/>
              </a:path>
            </a:pathLst>
          </a:cu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3" y="260616"/>
            <a:ext cx="7705090" cy="721360"/>
          </a:xfrm>
          <a:custGeom>
            <a:avLst/>
            <a:gdLst/>
            <a:ahLst/>
            <a:cxnLst/>
            <a:rect l="l" t="t" r="r" b="b"/>
            <a:pathLst>
              <a:path w="7705090" h="721360">
                <a:moveTo>
                  <a:pt x="0" y="720839"/>
                </a:moveTo>
                <a:lnTo>
                  <a:pt x="7705090" y="720839"/>
                </a:lnTo>
                <a:lnTo>
                  <a:pt x="7705090" y="0"/>
                </a:lnTo>
                <a:lnTo>
                  <a:pt x="0" y="0"/>
                </a:lnTo>
                <a:lnTo>
                  <a:pt x="0" y="7208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7522" y="311023"/>
            <a:ext cx="4377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solidFill>
                  <a:srgbClr val="000000"/>
                </a:solidFill>
                <a:latin typeface="Arial"/>
                <a:cs typeface="Arial"/>
              </a:rPr>
              <a:t>RENDICIÓN </a:t>
            </a:r>
            <a:r>
              <a:rPr sz="2800" b="0" spc="7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0" spc="-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CUENTAS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100" y="1828800"/>
            <a:ext cx="7283705" cy="3111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s-CO" spc="-5" dirty="0">
                <a:latin typeface="Arial"/>
                <a:cs typeface="Arial"/>
              </a:rPr>
              <a:t>La</a:t>
            </a:r>
            <a:r>
              <a:rPr lang="es-CO" spc="370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rendición</a:t>
            </a:r>
            <a:r>
              <a:rPr lang="es-CO" spc="365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de</a:t>
            </a:r>
            <a:r>
              <a:rPr lang="es-CO" spc="360" dirty="0">
                <a:latin typeface="Arial"/>
                <a:cs typeface="Arial"/>
              </a:rPr>
              <a:t> </a:t>
            </a:r>
            <a:r>
              <a:rPr lang="es-CO" spc="-15" dirty="0">
                <a:latin typeface="Arial"/>
                <a:cs typeface="Arial"/>
              </a:rPr>
              <a:t>cuentas</a:t>
            </a:r>
            <a:r>
              <a:rPr lang="es-CO" spc="365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es</a:t>
            </a:r>
            <a:r>
              <a:rPr lang="es-CO" spc="390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el</a:t>
            </a:r>
            <a:r>
              <a:rPr lang="es-CO" spc="375" dirty="0">
                <a:latin typeface="Arial"/>
                <a:cs typeface="Arial"/>
              </a:rPr>
              <a:t> </a:t>
            </a:r>
            <a:r>
              <a:rPr lang="es-CO" spc="-10" dirty="0">
                <a:latin typeface="Arial"/>
                <a:cs typeface="Arial"/>
              </a:rPr>
              <a:t>proceso</a:t>
            </a:r>
            <a:r>
              <a:rPr lang="es-CO" spc="355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en</a:t>
            </a:r>
            <a:r>
              <a:rPr lang="es-CO" spc="385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el</a:t>
            </a:r>
            <a:r>
              <a:rPr lang="es-CO" spc="375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cual</a:t>
            </a:r>
            <a:r>
              <a:rPr lang="es-CO" spc="375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las</a:t>
            </a:r>
            <a:r>
              <a:rPr lang="es-CO" spc="380" dirty="0">
                <a:latin typeface="Arial"/>
                <a:cs typeface="Arial"/>
              </a:rPr>
              <a:t> </a:t>
            </a:r>
            <a:r>
              <a:rPr lang="es-CO" spc="-10" dirty="0" smtClean="0">
                <a:latin typeface="Arial"/>
                <a:cs typeface="Arial"/>
              </a:rPr>
              <a:t>administraciones  </a:t>
            </a:r>
            <a:r>
              <a:rPr lang="es-CO" spc="-5" dirty="0" smtClean="0">
                <a:latin typeface="Arial"/>
                <a:cs typeface="Arial"/>
              </a:rPr>
              <a:t>públicas </a:t>
            </a:r>
            <a:r>
              <a:rPr lang="es-CO" spc="-5" dirty="0">
                <a:latin typeface="Arial"/>
                <a:cs typeface="Arial"/>
              </a:rPr>
              <a:t>	</a:t>
            </a:r>
            <a:r>
              <a:rPr lang="es-CO" spc="-5" dirty="0" smtClean="0">
                <a:latin typeface="Arial"/>
                <a:cs typeface="Arial"/>
              </a:rPr>
              <a:t>del </a:t>
            </a:r>
            <a:r>
              <a:rPr lang="es-CO" spc="-15" dirty="0" smtClean="0">
                <a:latin typeface="Arial"/>
                <a:cs typeface="Arial"/>
              </a:rPr>
              <a:t>orden </a:t>
            </a:r>
            <a:r>
              <a:rPr lang="es-CO" spc="-5" dirty="0" smtClean="0">
                <a:latin typeface="Arial"/>
                <a:cs typeface="Arial"/>
              </a:rPr>
              <a:t>Nacional </a:t>
            </a:r>
            <a:r>
              <a:rPr lang="es-CO" dirty="0" smtClean="0">
                <a:latin typeface="Arial"/>
                <a:cs typeface="Arial"/>
              </a:rPr>
              <a:t>y </a:t>
            </a:r>
            <a:r>
              <a:rPr lang="es-CO" spc="-40" dirty="0" smtClean="0">
                <a:latin typeface="Arial"/>
                <a:cs typeface="Arial"/>
              </a:rPr>
              <a:t>Territorial </a:t>
            </a:r>
            <a:r>
              <a:rPr lang="es-CO" dirty="0" smtClean="0">
                <a:latin typeface="Arial"/>
                <a:cs typeface="Arial"/>
              </a:rPr>
              <a:t>y </a:t>
            </a:r>
            <a:r>
              <a:rPr lang="es-CO" spc="-5" dirty="0" smtClean="0">
                <a:latin typeface="Arial"/>
                <a:cs typeface="Arial"/>
              </a:rPr>
              <a:t>los </a:t>
            </a:r>
            <a:r>
              <a:rPr lang="es-CO" spc="-10" dirty="0" smtClean="0">
                <a:latin typeface="Arial"/>
                <a:cs typeface="Arial"/>
              </a:rPr>
              <a:t>servidores públicos </a:t>
            </a:r>
            <a:r>
              <a:rPr lang="es-CO" spc="-10" dirty="0">
                <a:latin typeface="Arial"/>
                <a:cs typeface="Arial"/>
              </a:rPr>
              <a:t>comunican, </a:t>
            </a:r>
            <a:r>
              <a:rPr lang="es-CO" spc="-15" dirty="0">
                <a:latin typeface="Arial"/>
                <a:cs typeface="Arial"/>
              </a:rPr>
              <a:t>explican</a:t>
            </a:r>
            <a:r>
              <a:rPr lang="es-CO" spc="180" dirty="0">
                <a:latin typeface="Arial"/>
                <a:cs typeface="Arial"/>
              </a:rPr>
              <a:t> </a:t>
            </a:r>
            <a:r>
              <a:rPr lang="es-CO" dirty="0" smtClean="0">
                <a:latin typeface="Arial"/>
                <a:cs typeface="Arial"/>
              </a:rPr>
              <a:t>y </a:t>
            </a:r>
            <a:r>
              <a:rPr lang="es-CO" spc="-15" dirty="0">
                <a:latin typeface="Arial"/>
                <a:cs typeface="Arial"/>
              </a:rPr>
              <a:t>argumentan</a:t>
            </a:r>
            <a:r>
              <a:rPr lang="es-CO" spc="325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sus</a:t>
            </a:r>
            <a:r>
              <a:rPr lang="es-CO" spc="340" dirty="0">
                <a:latin typeface="Arial"/>
                <a:cs typeface="Arial"/>
              </a:rPr>
              <a:t> </a:t>
            </a:r>
            <a:r>
              <a:rPr lang="es-CO" spc="-10" dirty="0">
                <a:latin typeface="Arial"/>
                <a:cs typeface="Arial"/>
              </a:rPr>
              <a:t>acciones</a:t>
            </a:r>
            <a:r>
              <a:rPr lang="es-CO" spc="345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340" dirty="0">
                <a:latin typeface="Arial"/>
                <a:cs typeface="Arial"/>
              </a:rPr>
              <a:t> </a:t>
            </a:r>
            <a:r>
              <a:rPr lang="es-CO" spc="-5" dirty="0">
                <a:latin typeface="Arial"/>
                <a:cs typeface="Arial"/>
              </a:rPr>
              <a:t>la</a:t>
            </a:r>
            <a:r>
              <a:rPr lang="es-CO" spc="330" dirty="0">
                <a:latin typeface="Arial"/>
                <a:cs typeface="Arial"/>
              </a:rPr>
              <a:t> </a:t>
            </a:r>
            <a:r>
              <a:rPr lang="es-CO" spc="-10" dirty="0">
                <a:latin typeface="Arial"/>
                <a:cs typeface="Arial"/>
              </a:rPr>
              <a:t>sociedad”</a:t>
            </a:r>
            <a:r>
              <a:rPr lang="es-CO" spc="325" dirty="0">
                <a:latin typeface="Arial"/>
                <a:cs typeface="Arial"/>
              </a:rPr>
              <a:t> </a:t>
            </a:r>
            <a:r>
              <a:rPr lang="es-CO" spc="-10" dirty="0">
                <a:latin typeface="Arial"/>
                <a:cs typeface="Arial"/>
              </a:rPr>
              <a:t>(MEN</a:t>
            </a:r>
            <a:r>
              <a:rPr lang="es-CO" spc="-10" dirty="0" smtClean="0">
                <a:latin typeface="Arial"/>
                <a:cs typeface="Arial"/>
              </a:rPr>
              <a:t>,</a:t>
            </a:r>
            <a:endParaRPr lang="es-CO" dirty="0">
              <a:latin typeface="Arial"/>
              <a:cs typeface="Arial"/>
            </a:endParaRPr>
          </a:p>
          <a:p>
            <a:pPr marL="12700" marR="5080" algn="just">
              <a:spcBef>
                <a:spcPts val="100"/>
              </a:spcBef>
            </a:pPr>
            <a:endParaRPr lang="es-CO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 smtClean="0">
                <a:latin typeface="Arial"/>
                <a:cs typeface="Arial"/>
              </a:rPr>
              <a:t>2007</a:t>
            </a:r>
            <a:r>
              <a:rPr sz="1800" spc="-10" dirty="0">
                <a:latin typeface="Arial"/>
                <a:cs typeface="Arial"/>
              </a:rPr>
              <a:t>). </a:t>
            </a:r>
            <a:r>
              <a:rPr sz="1800" spc="-5" dirty="0">
                <a:latin typeface="Arial"/>
                <a:cs typeface="Arial"/>
              </a:rPr>
              <a:t>La </a:t>
            </a:r>
            <a:r>
              <a:rPr sz="1800" spc="-15" dirty="0">
                <a:latin typeface="Arial"/>
                <a:cs typeface="Arial"/>
              </a:rPr>
              <a:t>conforma </a:t>
            </a:r>
            <a:r>
              <a:rPr sz="1800" spc="-5" dirty="0">
                <a:latin typeface="Arial"/>
                <a:cs typeface="Arial"/>
              </a:rPr>
              <a:t>el </a:t>
            </a:r>
            <a:r>
              <a:rPr sz="1800" spc="-10" dirty="0">
                <a:latin typeface="Arial"/>
                <a:cs typeface="Arial"/>
              </a:rPr>
              <a:t>conjunto </a:t>
            </a:r>
            <a:r>
              <a:rPr sz="1800" spc="5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acciones </a:t>
            </a:r>
            <a:r>
              <a:rPr sz="1800" spc="-10" dirty="0">
                <a:latin typeface="Arial"/>
                <a:cs typeface="Arial"/>
              </a:rPr>
              <a:t>planificadas </a:t>
            </a:r>
            <a:r>
              <a:rPr sz="1800" dirty="0">
                <a:latin typeface="Arial"/>
                <a:cs typeface="Arial"/>
              </a:rPr>
              <a:t>y su </a:t>
            </a:r>
            <a:r>
              <a:rPr sz="1800" spc="-15" dirty="0">
                <a:latin typeface="Arial"/>
                <a:cs typeface="Arial"/>
              </a:rPr>
              <a:t>puesta </a:t>
            </a:r>
            <a:r>
              <a:rPr sz="1800" dirty="0">
                <a:latin typeface="Arial"/>
                <a:cs typeface="Arial"/>
              </a:rPr>
              <a:t>en  </a:t>
            </a:r>
            <a:r>
              <a:rPr sz="1800" spc="-15" dirty="0">
                <a:latin typeface="Arial"/>
                <a:cs typeface="Arial"/>
              </a:rPr>
              <a:t>marcha </a:t>
            </a:r>
            <a:r>
              <a:rPr sz="1800" spc="-5" dirty="0">
                <a:latin typeface="Arial"/>
                <a:cs typeface="Arial"/>
              </a:rPr>
              <a:t>por </a:t>
            </a:r>
            <a:r>
              <a:rPr sz="1800" spc="-10" dirty="0" err="1">
                <a:latin typeface="Arial"/>
                <a:cs typeface="Arial"/>
              </a:rPr>
              <a:t>las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s-CO" spc="-10" dirty="0" err="1">
                <a:latin typeface="Arial"/>
                <a:cs typeface="Arial"/>
              </a:rPr>
              <a:t>I</a:t>
            </a:r>
            <a:r>
              <a:rPr sz="1800" spc="-10" dirty="0" err="1" smtClean="0">
                <a:latin typeface="Arial"/>
                <a:cs typeface="Arial"/>
              </a:rPr>
              <a:t>nstitu</a:t>
            </a:r>
            <a:r>
              <a:rPr lang="es-CO" sz="1800" spc="-1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ion</a:t>
            </a:r>
            <a:r>
              <a:rPr lang="es-CO" spc="-10" dirty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del </a:t>
            </a:r>
            <a:r>
              <a:rPr sz="1800" spc="-15" dirty="0">
                <a:latin typeface="Arial"/>
                <a:cs typeface="Arial"/>
              </a:rPr>
              <a:t>Estado </a:t>
            </a:r>
            <a:r>
              <a:rPr sz="1800" spc="-10" dirty="0">
                <a:latin typeface="Arial"/>
                <a:cs typeface="Arial"/>
              </a:rPr>
              <a:t>con </a:t>
            </a:r>
            <a:r>
              <a:rPr sz="1800" spc="-5" dirty="0">
                <a:latin typeface="Arial"/>
                <a:cs typeface="Arial"/>
              </a:rPr>
              <a:t>el </a:t>
            </a:r>
            <a:r>
              <a:rPr sz="1800" spc="-10" dirty="0">
                <a:latin typeface="Arial"/>
                <a:cs typeface="Arial"/>
              </a:rPr>
              <a:t>objeto </a:t>
            </a:r>
            <a:r>
              <a:rPr sz="1800" spc="-5" dirty="0">
                <a:latin typeface="Arial"/>
                <a:cs typeface="Arial"/>
              </a:rPr>
              <a:t>de informar a </a:t>
            </a:r>
            <a:r>
              <a:rPr sz="1800" spc="-10" dirty="0">
                <a:latin typeface="Arial"/>
                <a:cs typeface="Arial"/>
              </a:rPr>
              <a:t>la  </a:t>
            </a:r>
            <a:r>
              <a:rPr sz="1800" spc="-5" dirty="0">
                <a:latin typeface="Arial"/>
                <a:cs typeface="Arial"/>
              </a:rPr>
              <a:t>sociedad </a:t>
            </a:r>
            <a:r>
              <a:rPr sz="1800" spc="-15" dirty="0">
                <a:latin typeface="Arial"/>
                <a:cs typeface="Arial"/>
              </a:rPr>
              <a:t>acerca </a:t>
            </a:r>
            <a:r>
              <a:rPr sz="1800" spc="-5" dirty="0">
                <a:latin typeface="Arial"/>
                <a:cs typeface="Arial"/>
              </a:rPr>
              <a:t>de las </a:t>
            </a:r>
            <a:r>
              <a:rPr sz="1800" spc="-10" dirty="0">
                <a:latin typeface="Arial"/>
                <a:cs typeface="Arial"/>
              </a:rPr>
              <a:t>acciones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5" dirty="0">
                <a:latin typeface="Arial"/>
                <a:cs typeface="Arial"/>
              </a:rPr>
              <a:t>resultados producto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su </a:t>
            </a:r>
            <a:r>
              <a:rPr sz="1800" spc="-15" dirty="0">
                <a:latin typeface="Arial"/>
                <a:cs typeface="Arial"/>
              </a:rPr>
              <a:t>gestión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permite recibir aportes de los </a:t>
            </a:r>
            <a:r>
              <a:rPr sz="1800" spc="-10" dirty="0">
                <a:latin typeface="Arial"/>
                <a:cs typeface="Arial"/>
              </a:rPr>
              <a:t>ciudadanos </a:t>
            </a:r>
            <a:r>
              <a:rPr sz="1800" spc="-15" dirty="0">
                <a:latin typeface="Arial"/>
                <a:cs typeface="Arial"/>
              </a:rPr>
              <a:t>para mejorar </a:t>
            </a:r>
            <a:r>
              <a:rPr sz="1800" spc="-10" dirty="0">
                <a:latin typeface="Arial"/>
                <a:cs typeface="Arial"/>
              </a:rPr>
              <a:t>su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desempeño</a:t>
            </a:r>
            <a:r>
              <a:rPr sz="1800" spc="-10" dirty="0" smtClean="0">
                <a:latin typeface="Arial"/>
                <a:cs typeface="Arial"/>
              </a:rPr>
              <a:t>.</a:t>
            </a:r>
            <a:endParaRPr lang="es-CO" sz="1800" spc="-1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s-CO" spc="-1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1026" name="Picture 2" descr="Resultado de imagen para TRABAJO EN GRU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343400"/>
            <a:ext cx="3348197" cy="23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2218" y="911851"/>
            <a:ext cx="234198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lang="es-CO" sz="1800" b="0" spc="-225" dirty="0" err="1" smtClean="0">
                <a:solidFill>
                  <a:srgbClr val="000000"/>
                </a:solidFill>
                <a:latin typeface="Arial"/>
                <a:cs typeface="Arial"/>
              </a:rPr>
              <a:t>Englesh</a:t>
            </a:r>
            <a:r>
              <a:rPr lang="es-CO" sz="1800" b="0" spc="-225" dirty="0" smtClean="0">
                <a:solidFill>
                  <a:srgbClr val="000000"/>
                </a:solidFill>
                <a:latin typeface="Arial"/>
                <a:cs typeface="Arial"/>
              </a:rPr>
              <a:t> Day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2743200" cy="411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39793"/>
            <a:ext cx="4248150" cy="31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3352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7405" y="399034"/>
            <a:ext cx="26790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lang="es-CO" sz="2800" spc="-190" dirty="0" smtClean="0">
                <a:latin typeface="Arial"/>
                <a:cs typeface="Arial"/>
              </a:rPr>
              <a:t>Actividades día 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4 Imagen" descr="D:\INFORMACION JOSE\FOTOS\varias colegio\dia e 2017\IMG_20170510_1014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3055"/>
            <a:ext cx="3731522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D:\INFORMACION JOSE\FOTOS\varias colegio\dia e 2017\IMG_20170510_1014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295399"/>
            <a:ext cx="4197350" cy="3137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7405" y="399034"/>
            <a:ext cx="84641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lang="es-CO" sz="2800" spc="-190" dirty="0" smtClean="0">
                <a:latin typeface="Arial"/>
                <a:cs typeface="Arial"/>
              </a:rPr>
              <a:t>asistencia a Jornada de capacitación sobre la ruta PICC HME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0680" y="322419"/>
            <a:ext cx="5216842" cy="69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879475"/>
            <a:ext cx="269240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38200" y="16002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________________________________</a:t>
            </a:r>
          </a:p>
          <a:p>
            <a:pPr algn="ctr"/>
            <a:r>
              <a:rPr lang="es-CO" sz="2400" b="1" dirty="0" smtClean="0"/>
              <a:t>JORGE ELIECER PEÑA FERIA</a:t>
            </a:r>
          </a:p>
          <a:p>
            <a:pPr algn="ctr"/>
            <a:r>
              <a:rPr lang="es-CO" sz="2400" b="1" dirty="0" smtClean="0"/>
              <a:t>CC. N° 78.293.793 de Montelibano</a:t>
            </a:r>
          </a:p>
          <a:p>
            <a:pPr algn="ctr"/>
            <a:r>
              <a:rPr lang="es-CO" sz="2400" b="1" dirty="0" err="1" smtClean="0"/>
              <a:t>Cel</a:t>
            </a:r>
            <a:r>
              <a:rPr lang="es-CO" sz="2400" b="1" dirty="0" smtClean="0"/>
              <a:t>: 321 646 9050</a:t>
            </a:r>
          </a:p>
          <a:p>
            <a:pPr algn="ctr"/>
            <a:r>
              <a:rPr lang="es-CO" sz="2400" b="1" dirty="0"/>
              <a:t>Rector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557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538574"/>
            <a:ext cx="6400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35" dirty="0">
                <a:solidFill>
                  <a:srgbClr val="000000"/>
                </a:solidFill>
                <a:latin typeface="Verdana"/>
                <a:cs typeface="Verdana"/>
              </a:rPr>
              <a:t>¿QUE </a:t>
            </a:r>
            <a:r>
              <a:rPr sz="2800" b="0" spc="-130" dirty="0" smtClean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lang="es-CO" sz="2800" b="0" spc="-130" dirty="0" smtClean="0">
                <a:solidFill>
                  <a:srgbClr val="000000"/>
                </a:solidFill>
                <a:latin typeface="Verdana"/>
                <a:cs typeface="Verdana"/>
              </a:rPr>
              <a:t>s </a:t>
            </a:r>
            <a:r>
              <a:rPr sz="2800" b="0" spc="-130" dirty="0" smtClean="0">
                <a:solidFill>
                  <a:srgbClr val="000000"/>
                </a:solidFill>
                <a:latin typeface="Verdana"/>
                <a:cs typeface="Verdana"/>
              </a:rPr>
              <a:t>RENDICION </a:t>
            </a:r>
            <a:r>
              <a:rPr sz="2800" b="0" spc="-95" dirty="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sz="2800" b="0" spc="-5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b="0" spc="-125" dirty="0">
                <a:solidFill>
                  <a:srgbClr val="000000"/>
                </a:solidFill>
                <a:latin typeface="Verdana"/>
                <a:cs typeface="Verdana"/>
              </a:rPr>
              <a:t>CUENTAS?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301" y="1500377"/>
            <a:ext cx="647954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99210" algn="l"/>
                <a:tab pos="1721485" algn="l"/>
                <a:tab pos="2790825" algn="l"/>
                <a:tab pos="3056890" algn="l"/>
                <a:tab pos="6071235" algn="l"/>
              </a:tabLst>
            </a:pPr>
            <a:r>
              <a:rPr sz="2000" dirty="0">
                <a:latin typeface="Arial"/>
                <a:cs typeface="Arial"/>
              </a:rPr>
              <a:t>En este sentido la rendición de cuentas es un proceso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“doble vía” en el cual </a:t>
            </a:r>
            <a:r>
              <a:rPr sz="2000" spc="-5" dirty="0">
                <a:latin typeface="Arial"/>
                <a:cs typeface="Arial"/>
              </a:rPr>
              <a:t>los </a:t>
            </a:r>
            <a:r>
              <a:rPr sz="2000" dirty="0">
                <a:latin typeface="Arial"/>
                <a:cs typeface="Arial"/>
              </a:rPr>
              <a:t>servidores </a:t>
            </a:r>
            <a:r>
              <a:rPr sz="2000" spc="-5" dirty="0">
                <a:latin typeface="Arial"/>
                <a:cs typeface="Arial"/>
              </a:rPr>
              <a:t>del </a:t>
            </a:r>
            <a:r>
              <a:rPr sz="2000" dirty="0">
                <a:latin typeface="Arial"/>
                <a:cs typeface="Arial"/>
              </a:rPr>
              <a:t>Estado </a:t>
            </a:r>
            <a:r>
              <a:rPr sz="2000" spc="-5" dirty="0">
                <a:latin typeface="Arial"/>
                <a:cs typeface="Arial"/>
              </a:rPr>
              <a:t>tienen la  </a:t>
            </a:r>
            <a:r>
              <a:rPr sz="2000" dirty="0">
                <a:latin typeface="Arial"/>
                <a:cs typeface="Arial"/>
              </a:rPr>
              <a:t>obligación	de	informar	y	responder por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gestión,	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  ciudadanía tiene el derecho a ser informada y pedir  explicaciones sobre las acciones adelantadas por la  administración.</a:t>
            </a:r>
          </a:p>
        </p:txBody>
      </p:sp>
      <p:sp>
        <p:nvSpPr>
          <p:cNvPr id="8" name="object 8"/>
          <p:cNvSpPr/>
          <p:nvPr/>
        </p:nvSpPr>
        <p:spPr>
          <a:xfrm>
            <a:off x="2209800" y="4209288"/>
            <a:ext cx="3816096" cy="1965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0493" y="797178"/>
            <a:ext cx="187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5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0856" y="6167424"/>
            <a:ext cx="984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78787"/>
                </a:solidFill>
                <a:latin typeface="Verdana"/>
                <a:cs typeface="Verdana"/>
              </a:rPr>
              <a:t>0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200" y="263914"/>
            <a:ext cx="7239000" cy="87908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212975" marR="15240" indent="-2213610">
              <a:lnSpc>
                <a:spcPts val="3300"/>
              </a:lnSpc>
              <a:spcBef>
                <a:spcPts val="254"/>
              </a:spcBef>
            </a:pPr>
            <a:r>
              <a:rPr sz="2800" b="0" spc="-185" dirty="0" smtClean="0">
                <a:solidFill>
                  <a:srgbClr val="000000"/>
                </a:solidFill>
                <a:latin typeface="Arial"/>
                <a:cs typeface="Arial"/>
              </a:rPr>
              <a:t>REFERENTES</a:t>
            </a:r>
            <a:r>
              <a:rPr lang="es-CO" sz="2800" b="0" spc="-18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85" dirty="0" smtClean="0">
                <a:solidFill>
                  <a:srgbClr val="000000"/>
                </a:solidFill>
                <a:latin typeface="Arial"/>
                <a:cs typeface="Arial"/>
              </a:rPr>
              <a:t>PARA </a:t>
            </a:r>
            <a:r>
              <a:rPr sz="2800" b="0" spc="-35" dirty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sz="2800" b="0" spc="-135" dirty="0">
                <a:solidFill>
                  <a:srgbClr val="000000"/>
                </a:solidFill>
                <a:latin typeface="Arial"/>
                <a:cs typeface="Arial"/>
              </a:rPr>
              <a:t>RENDICION</a:t>
            </a:r>
            <a:r>
              <a:rPr sz="2800" b="0" spc="-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85" dirty="0">
                <a:solidFill>
                  <a:srgbClr val="000000"/>
                </a:solidFill>
                <a:latin typeface="Arial"/>
                <a:cs typeface="Arial"/>
              </a:rPr>
              <a:t>DE  </a:t>
            </a:r>
            <a:r>
              <a:rPr sz="2800" b="0" spc="-145" dirty="0">
                <a:solidFill>
                  <a:srgbClr val="000000"/>
                </a:solidFill>
                <a:latin typeface="Arial"/>
                <a:cs typeface="Arial"/>
              </a:rPr>
              <a:t>CUENTAS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68" y="1779523"/>
            <a:ext cx="7387032" cy="46698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25550" indent="-342900" algn="just">
              <a:lnSpc>
                <a:spcPct val="100000"/>
              </a:lnSpc>
              <a:spcBef>
                <a:spcPts val="95"/>
              </a:spcBef>
              <a:buClr>
                <a:srgbClr val="A32E0E"/>
              </a:buClr>
              <a:buSzPct val="90909"/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200" b="1" spc="-5" dirty="0" err="1">
                <a:latin typeface="Arial"/>
                <a:cs typeface="Arial"/>
              </a:rPr>
              <a:t>Principios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5" dirty="0" smtClean="0">
                <a:latin typeface="Arial"/>
                <a:cs typeface="Arial"/>
              </a:rPr>
              <a:t>cons</a:t>
            </a:r>
            <a:r>
              <a:rPr lang="es-CO" sz="2200" b="1" spc="-5" dirty="0" err="1" smtClean="0">
                <a:latin typeface="Arial"/>
                <a:cs typeface="Arial"/>
              </a:rPr>
              <a:t>titucional</a:t>
            </a:r>
            <a:r>
              <a:rPr sz="2200" spc="-10" dirty="0" smtClean="0">
                <a:latin typeface="Arial"/>
                <a:cs typeface="Arial"/>
              </a:rPr>
              <a:t>,  </a:t>
            </a:r>
            <a:r>
              <a:rPr sz="2200" spc="-5" dirty="0">
                <a:latin typeface="Arial"/>
                <a:cs typeface="Arial"/>
              </a:rPr>
              <a:t>responsabilidad, </a:t>
            </a:r>
            <a:r>
              <a:rPr sz="2200" spc="-15" dirty="0">
                <a:latin typeface="Arial"/>
                <a:cs typeface="Arial"/>
              </a:rPr>
              <a:t>eficacia, eficiencia </a:t>
            </a:r>
            <a:r>
              <a:rPr sz="2200" spc="-5" dirty="0">
                <a:latin typeface="Arial"/>
                <a:cs typeface="Arial"/>
              </a:rPr>
              <a:t>e imparcialidad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</a:t>
            </a:r>
            <a:endParaRPr sz="2200" dirty="0">
              <a:latin typeface="Arial"/>
              <a:cs typeface="Arial"/>
            </a:endParaRPr>
          </a:p>
          <a:p>
            <a:pPr marL="354965" algn="just">
              <a:lnSpc>
                <a:spcPct val="100000"/>
              </a:lnSpc>
              <a:tabLst>
                <a:tab pos="7065009" algn="l"/>
              </a:tabLst>
            </a:pPr>
            <a:r>
              <a:rPr sz="2200" spc="-5" dirty="0">
                <a:latin typeface="Arial"/>
                <a:cs typeface="Arial"/>
              </a:rPr>
              <a:t>participación ciudadana en el manejo de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los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5" dirty="0" err="1" smtClean="0">
                <a:latin typeface="Arial"/>
                <a:cs typeface="Arial"/>
              </a:rPr>
              <a:t>recursos</a:t>
            </a:r>
            <a:r>
              <a:rPr lang="es-CO" sz="2200" spc="-15" dirty="0" smtClean="0">
                <a:latin typeface="Arial"/>
                <a:cs typeface="Arial"/>
              </a:rPr>
              <a:t> </a:t>
            </a:r>
            <a:r>
              <a:rPr sz="2200" spc="-15" dirty="0" smtClean="0">
                <a:latin typeface="Arial"/>
                <a:cs typeface="Arial"/>
              </a:rPr>
              <a:t>públicos</a:t>
            </a:r>
            <a:r>
              <a:rPr lang="es-CO" sz="2200" dirty="0" smtClean="0">
                <a:latin typeface="Arial"/>
                <a:cs typeface="Arial"/>
              </a:rPr>
              <a:t> </a:t>
            </a:r>
            <a:r>
              <a:rPr sz="2200" spc="-5" dirty="0" smtClean="0">
                <a:latin typeface="Arial"/>
                <a:cs typeface="Arial"/>
              </a:rPr>
              <a:t>y </a:t>
            </a:r>
            <a:r>
              <a:rPr sz="2200" spc="-5" dirty="0">
                <a:latin typeface="Arial"/>
                <a:cs typeface="Arial"/>
              </a:rPr>
              <a:t>los </a:t>
            </a:r>
            <a:r>
              <a:rPr sz="2200" spc="-15" dirty="0">
                <a:latin typeface="Arial"/>
                <a:cs typeface="Arial"/>
              </a:rPr>
              <a:t>proyectos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presentados.</a:t>
            </a:r>
            <a:endParaRPr sz="22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974707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Arial"/>
                <a:cs typeface="Arial"/>
              </a:rPr>
              <a:t>Documentos </a:t>
            </a:r>
            <a:r>
              <a:rPr sz="2200" b="1" spc="-5" dirty="0">
                <a:latin typeface="Arial"/>
                <a:cs typeface="Arial"/>
              </a:rPr>
              <a:t>de política: Plan Nacional de </a:t>
            </a:r>
            <a:r>
              <a:rPr sz="2200" b="1" spc="-15" dirty="0">
                <a:latin typeface="Arial"/>
                <a:cs typeface="Arial"/>
              </a:rPr>
              <a:t>Desarrollo, </a:t>
            </a:r>
            <a:r>
              <a:rPr sz="2200" b="1" spc="-5" dirty="0">
                <a:latin typeface="Arial"/>
                <a:cs typeface="Arial"/>
              </a:rPr>
              <a:t>Plan  de </a:t>
            </a:r>
            <a:r>
              <a:rPr sz="2200" b="1" spc="-15" dirty="0">
                <a:latin typeface="Arial"/>
                <a:cs typeface="Arial"/>
              </a:rPr>
              <a:t>Desarrollo </a:t>
            </a:r>
            <a:r>
              <a:rPr sz="2200" spc="-45" dirty="0">
                <a:latin typeface="Arial"/>
                <a:cs typeface="Arial"/>
              </a:rPr>
              <a:t>Territorial, </a:t>
            </a:r>
            <a:r>
              <a:rPr sz="2200" spc="-5" dirty="0">
                <a:latin typeface="Arial"/>
                <a:cs typeface="Arial"/>
              </a:rPr>
              <a:t>Plan </a:t>
            </a:r>
            <a:r>
              <a:rPr sz="2200" spc="-15" dirty="0">
                <a:latin typeface="Arial"/>
                <a:cs typeface="Arial"/>
              </a:rPr>
              <a:t>Educativo </a:t>
            </a:r>
            <a:r>
              <a:rPr sz="2200" spc="-5" dirty="0">
                <a:latin typeface="Arial"/>
                <a:cs typeface="Arial"/>
              </a:rPr>
              <a:t>Institucional, Plan de  </a:t>
            </a:r>
            <a:r>
              <a:rPr sz="2200" spc="-15" dirty="0">
                <a:latin typeface="Arial"/>
                <a:cs typeface="Arial"/>
              </a:rPr>
              <a:t>Mejoramiento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Institucional.</a:t>
            </a:r>
            <a:endParaRPr sz="2200" dirty="0">
              <a:latin typeface="Arial"/>
              <a:cs typeface="Arial"/>
            </a:endParaRPr>
          </a:p>
          <a:p>
            <a:pPr marL="299085" marR="388620" indent="-299085">
              <a:lnSpc>
                <a:spcPct val="100000"/>
              </a:lnSpc>
              <a:spcBef>
                <a:spcPts val="1000"/>
              </a:spcBef>
              <a:buClr>
                <a:srgbClr val="974707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spc="-15" dirty="0">
                <a:latin typeface="Arial"/>
                <a:cs typeface="Arial"/>
              </a:rPr>
              <a:t>Marco Legal</a:t>
            </a:r>
            <a:r>
              <a:rPr sz="2200" spc="-15" dirty="0">
                <a:latin typeface="Arial"/>
                <a:cs typeface="Arial"/>
              </a:rPr>
              <a:t>: Constitución Política, </a:t>
            </a:r>
            <a:r>
              <a:rPr sz="2200" spc="-5" dirty="0">
                <a:latin typeface="Arial"/>
                <a:cs typeface="Arial"/>
              </a:rPr>
              <a:t>Ley </a:t>
            </a:r>
            <a:r>
              <a:rPr sz="2200" spc="-65" dirty="0">
                <a:latin typeface="Arial"/>
                <a:cs typeface="Arial"/>
              </a:rPr>
              <a:t>115 </a:t>
            </a:r>
            <a:r>
              <a:rPr sz="2200" spc="-5" dirty="0">
                <a:latin typeface="Arial"/>
                <a:cs typeface="Arial"/>
              </a:rPr>
              <a:t>de </a:t>
            </a:r>
            <a:r>
              <a:rPr sz="2200" spc="-15" dirty="0">
                <a:latin typeface="Arial"/>
                <a:cs typeface="Arial"/>
              </a:rPr>
              <a:t>1994, </a:t>
            </a:r>
            <a:r>
              <a:rPr sz="2200" spc="-5" dirty="0">
                <a:latin typeface="Arial"/>
                <a:cs typeface="Arial"/>
              </a:rPr>
              <a:t>Ley  715 de </a:t>
            </a:r>
            <a:r>
              <a:rPr sz="2200" spc="-15" dirty="0">
                <a:latin typeface="Arial"/>
                <a:cs typeface="Arial"/>
              </a:rPr>
              <a:t>2001, </a:t>
            </a:r>
            <a:r>
              <a:rPr sz="2200" spc="-5" dirty="0">
                <a:latin typeface="Arial"/>
                <a:cs typeface="Arial"/>
              </a:rPr>
              <a:t>la </a:t>
            </a:r>
            <a:r>
              <a:rPr sz="2200" spc="-10" dirty="0">
                <a:latin typeface="Arial"/>
                <a:cs typeface="Arial"/>
              </a:rPr>
              <a:t>Ley 489 </a:t>
            </a:r>
            <a:r>
              <a:rPr sz="2200" spc="-5" dirty="0">
                <a:latin typeface="Arial"/>
                <a:cs typeface="Arial"/>
              </a:rPr>
              <a:t>de 1998 y la Ley 1474 de </a:t>
            </a:r>
            <a:r>
              <a:rPr sz="2200" spc="-35" dirty="0">
                <a:latin typeface="Arial"/>
                <a:cs typeface="Arial"/>
              </a:rPr>
              <a:t>2011,  </a:t>
            </a:r>
            <a:r>
              <a:rPr sz="2200" spc="-15" dirty="0">
                <a:latin typeface="Arial"/>
                <a:cs typeface="Arial"/>
              </a:rPr>
              <a:t>Decreto </a:t>
            </a:r>
            <a:r>
              <a:rPr sz="2200" spc="-10" dirty="0">
                <a:latin typeface="Arial"/>
                <a:cs typeface="Arial"/>
              </a:rPr>
              <a:t>4791 </a:t>
            </a:r>
            <a:r>
              <a:rPr sz="2200" spc="-5" dirty="0">
                <a:latin typeface="Arial"/>
                <a:cs typeface="Arial"/>
              </a:rPr>
              <a:t>de 2008, </a:t>
            </a:r>
            <a:r>
              <a:rPr sz="2200" spc="-15" dirty="0">
                <a:latin typeface="Arial"/>
                <a:cs typeface="Arial"/>
              </a:rPr>
              <a:t>Decreto 1860 </a:t>
            </a:r>
            <a:r>
              <a:rPr sz="2200" spc="-5" dirty="0">
                <a:latin typeface="Arial"/>
                <a:cs typeface="Arial"/>
              </a:rPr>
              <a:t>de 1994, </a:t>
            </a:r>
            <a:r>
              <a:rPr sz="2200" spc="-15" dirty="0">
                <a:latin typeface="Arial"/>
                <a:cs typeface="Arial"/>
              </a:rPr>
              <a:t>Directiva  </a:t>
            </a:r>
            <a:r>
              <a:rPr sz="2200" spc="-5" dirty="0">
                <a:latin typeface="Arial"/>
                <a:cs typeface="Arial"/>
              </a:rPr>
              <a:t>Ministerial No. 22 del 21 de julio de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2010.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498" y="797178"/>
            <a:ext cx="1746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6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405" y="1504645"/>
            <a:ext cx="8001000" cy="4095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09855" indent="-342900" algn="ctr">
              <a:lnSpc>
                <a:spcPct val="100000"/>
              </a:lnSpc>
              <a:spcBef>
                <a:spcPts val="95"/>
              </a:spcBef>
              <a:tabLst>
                <a:tab pos="1511935" algn="l"/>
                <a:tab pos="2591435" algn="l"/>
                <a:tab pos="4891405" algn="l"/>
              </a:tabLst>
            </a:pPr>
            <a:r>
              <a:rPr sz="2200" spc="-15" dirty="0">
                <a:latin typeface="Arial"/>
                <a:cs typeface="Arial"/>
              </a:rPr>
              <a:t>La </a:t>
            </a:r>
            <a:r>
              <a:rPr sz="2200" spc="-100" dirty="0" smtClean="0">
                <a:latin typeface="Arial"/>
                <a:cs typeface="Arial"/>
              </a:rPr>
              <a:t>Institution </a:t>
            </a:r>
            <a:r>
              <a:rPr sz="2200" spc="5" dirty="0" err="1" smtClean="0">
                <a:latin typeface="Arial"/>
                <a:cs typeface="Arial"/>
              </a:rPr>
              <a:t>Educativ</a:t>
            </a:r>
            <a:r>
              <a:rPr lang="es-CO" sz="2200" spc="5" dirty="0" smtClean="0">
                <a:latin typeface="Arial"/>
                <a:cs typeface="Arial"/>
              </a:rPr>
              <a:t>a</a:t>
            </a:r>
            <a:r>
              <a:rPr sz="2200" spc="5" dirty="0" smtClean="0">
                <a:latin typeface="Arial"/>
                <a:cs typeface="Arial"/>
              </a:rPr>
              <a:t> </a:t>
            </a:r>
            <a:r>
              <a:rPr lang="es-CO" sz="2200" spc="-20" dirty="0" smtClean="0">
                <a:latin typeface="Arial"/>
                <a:cs typeface="Arial"/>
              </a:rPr>
              <a:t>la Esperanza</a:t>
            </a:r>
            <a:r>
              <a:rPr sz="2200" spc="-25" dirty="0" smtClean="0">
                <a:latin typeface="Arial"/>
                <a:cs typeface="Arial"/>
              </a:rPr>
              <a:t>, </a:t>
            </a:r>
            <a:r>
              <a:rPr sz="2200" spc="-20" dirty="0" err="1">
                <a:latin typeface="Arial"/>
                <a:cs typeface="Arial"/>
              </a:rPr>
              <a:t>inicio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lang="es-CO" sz="2200" spc="-20" dirty="0" smtClean="0">
                <a:latin typeface="Arial"/>
                <a:cs typeface="Arial"/>
              </a:rPr>
              <a:t>con </a:t>
            </a:r>
            <a:r>
              <a:rPr sz="2200" spc="-25" dirty="0" err="1" smtClean="0">
                <a:latin typeface="Arial"/>
                <a:cs typeface="Arial"/>
              </a:rPr>
              <a:t>vida</a:t>
            </a:r>
            <a:r>
              <a:rPr sz="2200" spc="-25" dirty="0" smtClean="0">
                <a:latin typeface="Arial"/>
                <a:cs typeface="Arial"/>
              </a:rPr>
              <a:t>  </a:t>
            </a:r>
            <a:r>
              <a:rPr sz="2200" spc="-25" dirty="0">
                <a:latin typeface="Arial"/>
                <a:cs typeface="Arial"/>
              </a:rPr>
              <a:t>legal </a:t>
            </a:r>
            <a:r>
              <a:rPr sz="2200" spc="-15" dirty="0">
                <a:latin typeface="Arial"/>
                <a:cs typeface="Arial"/>
              </a:rPr>
              <a:t>el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50" dirty="0" err="1">
                <a:latin typeface="Arial"/>
                <a:cs typeface="Arial"/>
              </a:rPr>
              <a:t>año</a:t>
            </a:r>
            <a:r>
              <a:rPr sz="2200" spc="175" dirty="0">
                <a:latin typeface="Arial"/>
                <a:cs typeface="Arial"/>
              </a:rPr>
              <a:t> </a:t>
            </a:r>
            <a:r>
              <a:rPr sz="2200" spc="-160" dirty="0" smtClean="0">
                <a:latin typeface="Arial"/>
                <a:cs typeface="Arial"/>
              </a:rPr>
              <a:t>201</a:t>
            </a:r>
            <a:r>
              <a:rPr lang="es-CO" sz="2200" spc="-160" dirty="0" smtClean="0">
                <a:latin typeface="Arial"/>
                <a:cs typeface="Arial"/>
              </a:rPr>
              <a:t>1</a:t>
            </a:r>
            <a:r>
              <a:rPr sz="2200" spc="-160" dirty="0">
                <a:latin typeface="Arial"/>
                <a:cs typeface="Arial"/>
              </a:rPr>
              <a:t>	</a:t>
            </a:r>
            <a:r>
              <a:rPr sz="2200" spc="5" dirty="0">
                <a:latin typeface="Arial"/>
                <a:cs typeface="Arial"/>
              </a:rPr>
              <a:t>mediante </a:t>
            </a:r>
            <a:r>
              <a:rPr sz="2200" spc="-35" dirty="0" err="1">
                <a:latin typeface="Arial"/>
                <a:cs typeface="Arial"/>
              </a:rPr>
              <a:t>Resolución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 smtClean="0">
                <a:latin typeface="Arial"/>
                <a:cs typeface="Arial"/>
              </a:rPr>
              <a:t>N°</a:t>
            </a:r>
            <a:r>
              <a:rPr lang="es-CO" sz="2200" spc="-30" dirty="0">
                <a:latin typeface="Arial"/>
                <a:cs typeface="Arial"/>
              </a:rPr>
              <a:t> </a:t>
            </a:r>
            <a:r>
              <a:rPr lang="es-CO" sz="2200" spc="-30" dirty="0" smtClean="0">
                <a:latin typeface="Arial"/>
                <a:cs typeface="Arial"/>
              </a:rPr>
              <a:t>33</a:t>
            </a:r>
            <a:r>
              <a:rPr lang="es-CO" sz="2200" spc="-30" dirty="0">
                <a:latin typeface="Arial"/>
                <a:cs typeface="Arial"/>
              </a:rPr>
              <a:t>2</a:t>
            </a:r>
            <a:r>
              <a:rPr sz="2200" spc="-30" dirty="0" smtClean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del </a:t>
            </a:r>
            <a:r>
              <a:rPr sz="2200" spc="-25" dirty="0" smtClean="0">
                <a:latin typeface="Arial"/>
                <a:cs typeface="Arial"/>
              </a:rPr>
              <a:t>2</a:t>
            </a:r>
            <a:r>
              <a:rPr lang="es-CO" sz="2200" spc="-25" dirty="0" smtClean="0">
                <a:latin typeface="Arial"/>
                <a:cs typeface="Arial"/>
              </a:rPr>
              <a:t>8</a:t>
            </a:r>
            <a:r>
              <a:rPr sz="2200" spc="-340" dirty="0" smtClean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  </a:t>
            </a:r>
            <a:r>
              <a:rPr lang="es-CO" sz="2200" spc="-35" dirty="0">
                <a:latin typeface="Arial"/>
                <a:cs typeface="Arial"/>
              </a:rPr>
              <a:t>J</a:t>
            </a:r>
            <a:r>
              <a:rPr lang="es-CO" sz="2200" spc="-35" dirty="0" smtClean="0">
                <a:latin typeface="Arial"/>
                <a:cs typeface="Arial"/>
              </a:rPr>
              <a:t>ulio</a:t>
            </a:r>
            <a:r>
              <a:rPr sz="2200" spc="-35" dirty="0" smtClean="0">
                <a:latin typeface="Arial"/>
                <a:cs typeface="Arial"/>
              </a:rPr>
              <a:t>,</a:t>
            </a:r>
            <a:r>
              <a:rPr sz="2200" spc="75" dirty="0" err="1" smtClean="0">
                <a:latin typeface="Arial"/>
                <a:cs typeface="Arial"/>
              </a:rPr>
              <a:t>emanada</a:t>
            </a:r>
            <a:r>
              <a:rPr sz="2200" spc="75" dirty="0" smtClean="0">
                <a:latin typeface="Arial"/>
                <a:cs typeface="Arial"/>
              </a:rPr>
              <a:t> </a:t>
            </a:r>
            <a:r>
              <a:rPr sz="2200" spc="60" dirty="0">
                <a:latin typeface="Arial"/>
                <a:cs typeface="Arial"/>
              </a:rPr>
              <a:t>de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45" dirty="0" err="1" smtClean="0">
                <a:latin typeface="Arial"/>
                <a:cs typeface="Arial"/>
              </a:rPr>
              <a:t>Secretaría</a:t>
            </a:r>
            <a:r>
              <a:rPr lang="es-CO" sz="2200" spc="-45" dirty="0" smtClean="0">
                <a:latin typeface="Arial"/>
                <a:cs typeface="Arial"/>
              </a:rPr>
              <a:t> </a:t>
            </a:r>
            <a:r>
              <a:rPr sz="2200" spc="60" dirty="0" smtClean="0">
                <a:latin typeface="Arial"/>
                <a:cs typeface="Arial"/>
              </a:rPr>
              <a:t>de </a:t>
            </a:r>
            <a:r>
              <a:rPr sz="2200" spc="45" dirty="0" err="1">
                <a:latin typeface="Arial"/>
                <a:cs typeface="Arial"/>
              </a:rPr>
              <a:t>Educación</a:t>
            </a:r>
            <a:r>
              <a:rPr sz="2200" spc="45" dirty="0">
                <a:latin typeface="Arial"/>
                <a:cs typeface="Arial"/>
              </a:rPr>
              <a:t>  </a:t>
            </a:r>
            <a:r>
              <a:rPr sz="2200" spc="-15" dirty="0" err="1" smtClean="0">
                <a:latin typeface="Arial"/>
                <a:cs typeface="Arial"/>
              </a:rPr>
              <a:t>Departamental</a:t>
            </a:r>
            <a:endParaRPr sz="2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tabLst>
                <a:tab pos="2379345" algn="l"/>
              </a:tabLst>
            </a:pPr>
            <a:r>
              <a:rPr lang="es-CO" sz="2200" spc="-15" dirty="0" smtClean="0">
                <a:latin typeface="Arial"/>
                <a:cs typeface="Arial"/>
              </a:rPr>
              <a:t>     </a:t>
            </a:r>
            <a:r>
              <a:rPr sz="2200" spc="-15" dirty="0" smtClean="0">
                <a:latin typeface="Arial"/>
                <a:cs typeface="Arial"/>
              </a:rPr>
              <a:t>La</a:t>
            </a:r>
            <a:r>
              <a:rPr sz="2200" spc="-35" dirty="0" smtClean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institución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inicia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el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60" dirty="0" err="1">
                <a:latin typeface="Arial"/>
                <a:cs typeface="Arial"/>
              </a:rPr>
              <a:t>año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65" dirty="0" smtClean="0">
                <a:latin typeface="Arial"/>
                <a:cs typeface="Arial"/>
              </a:rPr>
              <a:t>201</a:t>
            </a:r>
            <a:r>
              <a:rPr lang="es-CO" sz="2200" spc="-65" dirty="0" smtClean="0">
                <a:latin typeface="Arial"/>
                <a:cs typeface="Arial"/>
              </a:rPr>
              <a:t>1</a:t>
            </a:r>
            <a:r>
              <a:rPr sz="2200" spc="-140" dirty="0" smtClean="0">
                <a:latin typeface="Arial"/>
                <a:cs typeface="Arial"/>
              </a:rPr>
              <a:t> </a:t>
            </a:r>
            <a:r>
              <a:rPr sz="2200" spc="-50" dirty="0" smtClean="0">
                <a:latin typeface="Arial"/>
                <a:cs typeface="Arial"/>
              </a:rPr>
              <a:t>en</a:t>
            </a:r>
            <a:r>
              <a:rPr sz="2200" spc="-155" dirty="0" smtClean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sus</a:t>
            </a:r>
            <a:r>
              <a:rPr sz="2200" spc="-15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tres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niveles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90" dirty="0" err="1" smtClean="0">
                <a:latin typeface="Arial"/>
                <a:cs typeface="Arial"/>
              </a:rPr>
              <a:t>preescolar</a:t>
            </a:r>
            <a:r>
              <a:rPr sz="2200" spc="-90" dirty="0" smtClean="0">
                <a:latin typeface="Arial"/>
                <a:cs typeface="Arial"/>
              </a:rPr>
              <a:t>,</a:t>
            </a:r>
            <a:r>
              <a:rPr lang="es-CO" sz="2200" spc="-114" dirty="0">
                <a:latin typeface="Arial"/>
                <a:cs typeface="Arial"/>
              </a:rPr>
              <a:t> </a:t>
            </a:r>
            <a:r>
              <a:rPr sz="2200" spc="-75" dirty="0" smtClean="0">
                <a:latin typeface="Arial"/>
                <a:cs typeface="Arial"/>
              </a:rPr>
              <a:t>basic</a:t>
            </a:r>
            <a:r>
              <a:rPr lang="es-CO" sz="2200" spc="-75" dirty="0" smtClean="0">
                <a:latin typeface="Arial"/>
                <a:cs typeface="Arial"/>
              </a:rPr>
              <a:t>a Secundaria</a:t>
            </a:r>
            <a:r>
              <a:rPr sz="2200" spc="-145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y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media),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lang="es-CO" sz="2200" spc="-120" dirty="0" smtClean="0">
                <a:latin typeface="Arial"/>
                <a:cs typeface="Arial"/>
              </a:rPr>
              <a:t>conformada por 4 sedes adscrita a esta:  los Caracoles, San Martin ,San Diego, Sagrado corazón de Jesús y Puerto de Oro, de las cuales en este momento se encuentra cerrada la sede San Diego por motivo de falta de estudiantes y las sedes Sagrado corazón de Jesús y puerto de Oro se encuentran intervenida por el Banco de oferente. 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229512"/>
            <a:ext cx="7776845" cy="890628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28575" rIns="0" bIns="0" rtlCol="0">
            <a:spAutoFit/>
          </a:bodyPr>
          <a:lstStyle/>
          <a:p>
            <a:pPr marL="2473960" marR="887094" indent="-1885950" algn="ctr">
              <a:lnSpc>
                <a:spcPct val="100000"/>
              </a:lnSpc>
              <a:spcBef>
                <a:spcPts val="225"/>
              </a:spcBef>
            </a:pPr>
            <a:r>
              <a:rPr sz="2800" b="0" spc="-260" dirty="0">
                <a:solidFill>
                  <a:srgbClr val="000000"/>
                </a:solidFill>
                <a:latin typeface="Arial"/>
                <a:cs typeface="Arial"/>
              </a:rPr>
              <a:t>INSTITUCION </a:t>
            </a:r>
            <a:r>
              <a:rPr sz="2800" b="0" spc="-105" dirty="0" smtClean="0">
                <a:solidFill>
                  <a:srgbClr val="000000"/>
                </a:solidFill>
                <a:latin typeface="Arial"/>
                <a:cs typeface="Arial"/>
              </a:rPr>
              <a:t>EDUCATIVA</a:t>
            </a:r>
            <a:r>
              <a:rPr lang="es-CO" sz="2800" b="0" spc="-105" dirty="0" smtClean="0">
                <a:solidFill>
                  <a:srgbClr val="000000"/>
                </a:solidFill>
                <a:latin typeface="Arial"/>
                <a:cs typeface="Arial"/>
              </a:rPr>
              <a:t> LA ESPERANZA 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168" y="1495501"/>
            <a:ext cx="8124825" cy="2790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99085">
              <a:lnSpc>
                <a:spcPct val="100000"/>
              </a:lnSpc>
              <a:spcBef>
                <a:spcPts val="100"/>
              </a:spcBef>
              <a:buClr>
                <a:srgbClr val="974707"/>
              </a:buClr>
              <a:buChar char="•"/>
              <a:tabLst>
                <a:tab pos="299085" algn="l"/>
                <a:tab pos="299720" algn="l"/>
              </a:tabLst>
            </a:pPr>
            <a:r>
              <a:rPr sz="2400" spc="110" dirty="0">
                <a:latin typeface="Arial"/>
                <a:cs typeface="Arial"/>
              </a:rPr>
              <a:t>Porcentaje </a:t>
            </a:r>
            <a:r>
              <a:rPr sz="2400" spc="60" dirty="0">
                <a:latin typeface="Arial"/>
                <a:cs typeface="Arial"/>
              </a:rPr>
              <a:t>de </a:t>
            </a:r>
            <a:r>
              <a:rPr sz="2400" spc="-5" dirty="0">
                <a:latin typeface="Arial"/>
                <a:cs typeface="Arial"/>
              </a:rPr>
              <a:t>estudiantes beneficiados </a:t>
            </a:r>
            <a:r>
              <a:rPr sz="2400" spc="120" dirty="0">
                <a:latin typeface="Arial"/>
                <a:cs typeface="Arial"/>
              </a:rPr>
              <a:t>con</a:t>
            </a:r>
            <a:r>
              <a:rPr sz="2400" spc="6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gratuidad: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260" dirty="0">
                <a:latin typeface="Arial"/>
                <a:cs typeface="Arial"/>
              </a:rPr>
              <a:t>100%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355600" marR="7620" indent="-342900">
              <a:lnSpc>
                <a:spcPct val="100000"/>
              </a:lnSpc>
              <a:buClr>
                <a:srgbClr val="974707"/>
              </a:buClr>
              <a:buChar char="•"/>
              <a:tabLst>
                <a:tab pos="354965" algn="l"/>
                <a:tab pos="355600" algn="l"/>
                <a:tab pos="4796790" algn="l"/>
                <a:tab pos="5220335" algn="l"/>
                <a:tab pos="6306185" algn="l"/>
              </a:tabLst>
            </a:pPr>
            <a:r>
              <a:rPr sz="2400" dirty="0">
                <a:latin typeface="Arial"/>
                <a:cs typeface="Arial"/>
              </a:rPr>
              <a:t>Porcentaje </a:t>
            </a:r>
            <a:r>
              <a:rPr sz="2400" spc="60" dirty="0">
                <a:latin typeface="Arial"/>
                <a:cs typeface="Arial"/>
              </a:rPr>
              <a:t>de </a:t>
            </a:r>
            <a:r>
              <a:rPr sz="2400" spc="-55" dirty="0">
                <a:latin typeface="Arial"/>
                <a:cs typeface="Arial"/>
              </a:rPr>
              <a:t>estudiantes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pertenecientes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20" dirty="0">
                <a:latin typeface="Arial"/>
                <a:cs typeface="Arial"/>
              </a:rPr>
              <a:t>poblaciones  </a:t>
            </a:r>
            <a:r>
              <a:rPr sz="2400" spc="-55" dirty="0">
                <a:latin typeface="Arial"/>
                <a:cs typeface="Arial"/>
              </a:rPr>
              <a:t>vulnerables </a:t>
            </a:r>
            <a:r>
              <a:rPr sz="2400" spc="25" dirty="0">
                <a:latin typeface="Arial"/>
                <a:cs typeface="Arial"/>
              </a:rPr>
              <a:t>beneficiadas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75" dirty="0">
                <a:latin typeface="Arial"/>
                <a:cs typeface="Arial"/>
              </a:rPr>
              <a:t>con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	</a:t>
            </a:r>
            <a:r>
              <a:rPr sz="2400" spc="-5" dirty="0">
                <a:latin typeface="Arial"/>
                <a:cs typeface="Arial"/>
              </a:rPr>
              <a:t>programa </a:t>
            </a:r>
            <a:r>
              <a:rPr sz="2400" spc="125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alimentación </a:t>
            </a:r>
            <a:r>
              <a:rPr sz="2400" spc="-55" dirty="0">
                <a:latin typeface="Arial"/>
                <a:cs typeface="Arial"/>
              </a:rPr>
              <a:t>escolar,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60" dirty="0">
                <a:latin typeface="Arial"/>
                <a:cs typeface="Arial"/>
              </a:rPr>
              <a:t>de	</a:t>
            </a:r>
            <a:r>
              <a:rPr sz="2400" spc="-5" dirty="0">
                <a:latin typeface="Arial"/>
                <a:cs typeface="Arial"/>
              </a:rPr>
              <a:t>permanencia: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lang="es-CO" sz="2400" spc="-60" dirty="0" smtClean="0">
                <a:latin typeface="Arial"/>
                <a:cs typeface="Arial"/>
              </a:rPr>
              <a:t>97</a:t>
            </a:r>
            <a:r>
              <a:rPr sz="2400" spc="-60" dirty="0" smtClean="0">
                <a:latin typeface="Arial"/>
                <a:cs typeface="Arial"/>
              </a:rPr>
              <a:t>%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74707"/>
              </a:buClr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308" y="311023"/>
            <a:ext cx="8528685" cy="8013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554605">
              <a:lnSpc>
                <a:spcPts val="3254"/>
              </a:lnSpc>
            </a:pPr>
            <a:r>
              <a:rPr sz="2800" spc="-190" dirty="0">
                <a:latin typeface="Arial"/>
                <a:cs typeface="Arial"/>
              </a:rPr>
              <a:t>CIERRE </a:t>
            </a:r>
            <a:r>
              <a:rPr sz="2800" spc="-100" dirty="0">
                <a:latin typeface="Arial"/>
                <a:cs typeface="Arial"/>
              </a:rPr>
              <a:t>DE</a:t>
            </a:r>
            <a:r>
              <a:rPr sz="2800" spc="-66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BRECHAS</a:t>
            </a:r>
            <a:endParaRPr sz="2800" dirty="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160"/>
              </a:spcBef>
            </a:pP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9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786" y="423060"/>
            <a:ext cx="8178165" cy="463550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2286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80"/>
              </a:spcBef>
            </a:pP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CALIDAD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7450" y="4495799"/>
            <a:ext cx="3886200" cy="236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0" y="4495799"/>
            <a:ext cx="3885565" cy="2362200"/>
          </a:xfrm>
          <a:custGeom>
            <a:avLst/>
            <a:gdLst/>
            <a:ahLst/>
            <a:cxnLst/>
            <a:rect l="l" t="t" r="r" b="b"/>
            <a:pathLst>
              <a:path w="3885565" h="2362200">
                <a:moveTo>
                  <a:pt x="0" y="2362200"/>
                </a:moveTo>
                <a:lnTo>
                  <a:pt x="3885438" y="2362200"/>
                </a:lnTo>
                <a:lnTo>
                  <a:pt x="3885438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8761" y="654835"/>
            <a:ext cx="7968615" cy="35016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00" spc="-160" dirty="0">
                <a:solidFill>
                  <a:srgbClr val="FCFFFF"/>
                </a:solidFill>
                <a:latin typeface="Verdana"/>
                <a:cs typeface="Verdana"/>
              </a:rPr>
              <a:t>10</a:t>
            </a:r>
            <a:endParaRPr sz="2000" dirty="0">
              <a:latin typeface="Verdana"/>
              <a:cs typeface="Verdana"/>
            </a:endParaRPr>
          </a:p>
          <a:p>
            <a:pPr marL="497840" marR="5080" indent="-342900">
              <a:lnSpc>
                <a:spcPct val="100000"/>
              </a:lnSpc>
              <a:spcBef>
                <a:spcPts val="1225"/>
              </a:spcBef>
              <a:buClr>
                <a:srgbClr val="974707"/>
              </a:buClr>
              <a:buChar char="•"/>
              <a:tabLst>
                <a:tab pos="497840" algn="l"/>
                <a:tab pos="498475" algn="l"/>
                <a:tab pos="5719445" algn="l"/>
              </a:tabLst>
            </a:pPr>
            <a:r>
              <a:rPr sz="2200" spc="-5" dirty="0">
                <a:latin typeface="Arial"/>
                <a:cs typeface="Arial"/>
              </a:rPr>
              <a:t>Porcentaje de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 err="1">
                <a:latin typeface="Arial"/>
                <a:cs typeface="Arial"/>
              </a:rPr>
              <a:t>educadores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lang="es-CO" sz="2200" spc="-5" dirty="0" smtClean="0">
                <a:latin typeface="Arial"/>
                <a:cs typeface="Arial"/>
              </a:rPr>
              <a:t>capacitados </a:t>
            </a:r>
            <a:r>
              <a:rPr sz="2200" spc="-5" dirty="0" smtClean="0">
                <a:latin typeface="Arial"/>
                <a:cs typeface="Arial"/>
              </a:rPr>
              <a:t>en </a:t>
            </a:r>
            <a:r>
              <a:rPr sz="2200" spc="-5" dirty="0">
                <a:latin typeface="Arial"/>
                <a:cs typeface="Arial"/>
              </a:rPr>
              <a:t>planes </a:t>
            </a:r>
            <a:r>
              <a:rPr sz="2200" spc="-5" dirty="0" smtClean="0">
                <a:latin typeface="Arial"/>
                <a:cs typeface="Arial"/>
              </a:rPr>
              <a:t>de</a:t>
            </a:r>
            <a:r>
              <a:rPr lang="es-CO" sz="2200" spc="-5" dirty="0" smtClean="0">
                <a:latin typeface="Arial"/>
                <a:cs typeface="Arial"/>
              </a:rPr>
              <a:t> </a:t>
            </a:r>
            <a:r>
              <a:rPr lang="es-CO" sz="2200" spc="-5" dirty="0" err="1" smtClean="0">
                <a:latin typeface="Arial"/>
                <a:cs typeface="Arial"/>
              </a:rPr>
              <a:t>areas,planes</a:t>
            </a:r>
            <a:r>
              <a:rPr lang="es-CO" sz="2200" spc="-5" dirty="0" smtClean="0">
                <a:latin typeface="Arial"/>
                <a:cs typeface="Arial"/>
              </a:rPr>
              <a:t> de estudio, en mallas curriculares, en pruebas saber,</a:t>
            </a:r>
            <a:r>
              <a:rPr sz="2200" spc="-5" dirty="0" smtClean="0">
                <a:latin typeface="Arial"/>
                <a:cs typeface="Arial"/>
              </a:rPr>
              <a:t> </a:t>
            </a:r>
            <a:endParaRPr lang="es-CO" sz="2200" spc="-5" dirty="0" smtClean="0">
              <a:latin typeface="Arial"/>
              <a:cs typeface="Arial"/>
            </a:endParaRPr>
          </a:p>
          <a:p>
            <a:pPr marL="497840" marR="5080" indent="-342900">
              <a:lnSpc>
                <a:spcPct val="100000"/>
              </a:lnSpc>
              <a:spcBef>
                <a:spcPts val="1225"/>
              </a:spcBef>
              <a:buClr>
                <a:srgbClr val="974707"/>
              </a:buClr>
              <a:buChar char="•"/>
              <a:tabLst>
                <a:tab pos="497840" algn="l"/>
                <a:tab pos="498475" algn="l"/>
                <a:tab pos="5719445" algn="l"/>
              </a:tabLst>
            </a:pPr>
            <a:r>
              <a:rPr sz="2200" spc="-5" dirty="0" err="1" smtClean="0">
                <a:latin typeface="Arial"/>
                <a:cs typeface="Arial"/>
              </a:rPr>
              <a:t>Porcentaje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 estudiantes que reprobaron el año escolar en  básica y media: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lang="es-CO" sz="2200" spc="5" dirty="0" smtClean="0">
                <a:latin typeface="Arial"/>
                <a:cs typeface="Arial"/>
              </a:rPr>
              <a:t>8</a:t>
            </a:r>
            <a:r>
              <a:rPr sz="2200" dirty="0" smtClean="0">
                <a:latin typeface="Arial"/>
                <a:cs typeface="Arial"/>
              </a:rPr>
              <a:t>%</a:t>
            </a:r>
            <a:r>
              <a:rPr lang="es-CO" sz="2200" dirty="0" smtClean="0">
                <a:latin typeface="Arial"/>
                <a:cs typeface="Arial"/>
              </a:rPr>
              <a:t> y 3%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974707"/>
              </a:buClr>
              <a:buFont typeface="Arial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497840" marR="130810" indent="-342900">
              <a:lnSpc>
                <a:spcPct val="100000"/>
              </a:lnSpc>
              <a:buClr>
                <a:srgbClr val="974707"/>
              </a:buClr>
              <a:buChar char="•"/>
              <a:tabLst>
                <a:tab pos="497840" algn="l"/>
                <a:tab pos="498475" algn="l"/>
                <a:tab pos="6804659" algn="l"/>
              </a:tabLst>
            </a:pPr>
            <a:r>
              <a:rPr sz="2200" b="1" spc="-5" dirty="0">
                <a:latin typeface="Arial"/>
                <a:cs typeface="Arial"/>
              </a:rPr>
              <a:t>Porcentaje de deserción interanual</a:t>
            </a:r>
            <a:r>
              <a:rPr sz="2200" b="1" spc="12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en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preescolar,	</a:t>
            </a:r>
            <a:r>
              <a:rPr sz="2200" b="1" spc="-5" dirty="0">
                <a:latin typeface="Arial"/>
                <a:cs typeface="Arial"/>
              </a:rPr>
              <a:t>básica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y  media: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lang="es-CO" sz="2200" b="1" spc="5" smtClean="0">
                <a:latin typeface="Arial"/>
                <a:cs typeface="Arial"/>
              </a:rPr>
              <a:t>2</a:t>
            </a:r>
            <a:r>
              <a:rPr sz="2200" b="1" spc="-5" smtClean="0">
                <a:latin typeface="Arial"/>
                <a:cs typeface="Arial"/>
              </a:rPr>
              <a:t>%</a:t>
            </a:r>
            <a:endParaRPr sz="2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175" y="507491"/>
                </a:lnTo>
                <a:lnTo>
                  <a:pt x="1119454" y="507491"/>
                </a:lnTo>
                <a:lnTo>
                  <a:pt x="1124089" y="502665"/>
                </a:lnTo>
                <a:lnTo>
                  <a:pt x="1125639" y="501141"/>
                </a:lnTo>
                <a:lnTo>
                  <a:pt x="1358011" y="269239"/>
                </a:lnTo>
                <a:lnTo>
                  <a:pt x="1365123" y="254888"/>
                </a:lnTo>
                <a:lnTo>
                  <a:pt x="1363345" y="247776"/>
                </a:lnTo>
                <a:lnTo>
                  <a:pt x="1358011" y="240664"/>
                </a:lnTo>
                <a:lnTo>
                  <a:pt x="1129080" y="11937"/>
                </a:lnTo>
                <a:lnTo>
                  <a:pt x="1124089" y="11937"/>
                </a:lnTo>
                <a:lnTo>
                  <a:pt x="1124089" y="7112"/>
                </a:lnTo>
                <a:lnTo>
                  <a:pt x="1119454" y="7112"/>
                </a:lnTo>
                <a:lnTo>
                  <a:pt x="1114653" y="2412"/>
                </a:lnTo>
                <a:lnTo>
                  <a:pt x="101917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32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516" y="1269491"/>
            <a:ext cx="7833359" cy="5113020"/>
          </a:xfrm>
          <a:custGeom>
            <a:avLst/>
            <a:gdLst/>
            <a:ahLst/>
            <a:cxnLst/>
            <a:rect l="l" t="t" r="r" b="b"/>
            <a:pathLst>
              <a:path w="7833359" h="5113020">
                <a:moveTo>
                  <a:pt x="0" y="5112512"/>
                </a:moveTo>
                <a:lnTo>
                  <a:pt x="7833233" y="5112512"/>
                </a:lnTo>
                <a:lnTo>
                  <a:pt x="7833233" y="0"/>
                </a:lnTo>
                <a:lnTo>
                  <a:pt x="0" y="0"/>
                </a:lnTo>
                <a:lnTo>
                  <a:pt x="0" y="5112512"/>
                </a:lnTo>
                <a:close/>
              </a:path>
            </a:pathLst>
          </a:custGeom>
          <a:ln w="9144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7646" y="1279347"/>
            <a:ext cx="7488555" cy="4722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74707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Número de </a:t>
            </a:r>
            <a:r>
              <a:rPr sz="2200" spc="-15" dirty="0">
                <a:latin typeface="Arial"/>
                <a:cs typeface="Arial"/>
              </a:rPr>
              <a:t>estudiantes promedio </a:t>
            </a:r>
            <a:r>
              <a:rPr sz="2200" spc="-5" dirty="0">
                <a:latin typeface="Arial"/>
                <a:cs typeface="Arial"/>
              </a:rPr>
              <a:t>por </a:t>
            </a:r>
            <a:r>
              <a:rPr sz="2200" spc="-15" dirty="0">
                <a:latin typeface="Arial"/>
                <a:cs typeface="Arial"/>
              </a:rPr>
              <a:t>computador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2731770" algn="l"/>
              </a:tabLst>
            </a:pPr>
            <a:r>
              <a:rPr sz="2200" spc="-5" dirty="0">
                <a:latin typeface="Arial"/>
                <a:cs typeface="Arial"/>
              </a:rPr>
              <a:t>el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establecimiento	</a:t>
            </a:r>
            <a:r>
              <a:rPr sz="2200" spc="-15" dirty="0" err="1">
                <a:latin typeface="Arial"/>
                <a:cs typeface="Arial"/>
              </a:rPr>
              <a:t>educativo</a:t>
            </a:r>
            <a:r>
              <a:rPr sz="2200" spc="-15" dirty="0" smtClean="0">
                <a:latin typeface="Arial"/>
                <a:cs typeface="Arial"/>
              </a:rPr>
              <a:t>:</a:t>
            </a:r>
            <a:r>
              <a:rPr lang="es-CO" sz="2200" spc="-15" dirty="0" smtClean="0">
                <a:latin typeface="Arial"/>
                <a:cs typeface="Arial"/>
              </a:rPr>
              <a:t> 6,6</a:t>
            </a:r>
            <a:r>
              <a:rPr sz="2200" spc="-15" dirty="0" smtClean="0">
                <a:latin typeface="Arial"/>
                <a:cs typeface="Arial"/>
              </a:rPr>
              <a:t> </a:t>
            </a:r>
            <a:r>
              <a:rPr sz="2200" spc="-20" dirty="0" smtClean="0">
                <a:latin typeface="Arial"/>
                <a:cs typeface="Arial"/>
              </a:rPr>
              <a:t> 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lr>
                <a:srgbClr val="974707"/>
              </a:buClr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latin typeface="Arial"/>
                <a:cs typeface="Arial"/>
              </a:rPr>
              <a:t>Porcentaje </a:t>
            </a:r>
            <a:r>
              <a:rPr sz="2200" spc="-5" dirty="0">
                <a:latin typeface="Arial"/>
                <a:cs typeface="Arial"/>
              </a:rPr>
              <a:t>de matrícula </a:t>
            </a:r>
            <a:r>
              <a:rPr sz="2200" spc="-10" dirty="0">
                <a:latin typeface="Arial"/>
                <a:cs typeface="Arial"/>
              </a:rPr>
              <a:t>con </a:t>
            </a:r>
            <a:r>
              <a:rPr sz="2200" spc="-5" dirty="0">
                <a:latin typeface="Arial"/>
                <a:cs typeface="Arial"/>
              </a:rPr>
              <a:t>acceso a </a:t>
            </a:r>
            <a:r>
              <a:rPr sz="2200" spc="-10" dirty="0">
                <a:latin typeface="Arial"/>
                <a:cs typeface="Arial"/>
              </a:rPr>
              <a:t>internet: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lang="es-CO" sz="2200" spc="-5" dirty="0">
                <a:latin typeface="Arial"/>
                <a:cs typeface="Arial"/>
              </a:rPr>
              <a:t>0</a:t>
            </a:r>
            <a:r>
              <a:rPr sz="2200" spc="-5" dirty="0" smtClean="0">
                <a:latin typeface="Arial"/>
                <a:cs typeface="Arial"/>
              </a:rPr>
              <a:t>%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74707"/>
              </a:buClr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347595">
              <a:lnSpc>
                <a:spcPct val="100000"/>
              </a:lnSpc>
              <a:spcBef>
                <a:spcPts val="1685"/>
              </a:spcBef>
            </a:pPr>
            <a:r>
              <a:rPr sz="2200" spc="-20" dirty="0">
                <a:latin typeface="Arial"/>
                <a:cs typeface="Arial"/>
              </a:rPr>
              <a:t>MODELO </a:t>
            </a:r>
            <a:r>
              <a:rPr sz="2200" spc="-10" dirty="0">
                <a:latin typeface="Arial"/>
                <a:cs typeface="Arial"/>
              </a:rPr>
              <a:t>DE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GESTION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870"/>
              </a:spcBef>
              <a:buClr>
                <a:srgbClr val="974707"/>
              </a:buClr>
              <a:buChar char="•"/>
              <a:tabLst>
                <a:tab pos="354965" algn="l"/>
                <a:tab pos="355600" algn="l"/>
                <a:tab pos="3041015" algn="l"/>
                <a:tab pos="6017895" algn="l"/>
              </a:tabLst>
            </a:pPr>
            <a:r>
              <a:rPr sz="2200" spc="-15" dirty="0">
                <a:latin typeface="Arial"/>
                <a:cs typeface="Arial"/>
              </a:rPr>
              <a:t>Porcentaje </a:t>
            </a:r>
            <a:r>
              <a:rPr sz="2200" spc="-5" dirty="0">
                <a:latin typeface="Arial"/>
                <a:cs typeface="Arial"/>
              </a:rPr>
              <a:t>de ejecución de los </a:t>
            </a:r>
            <a:r>
              <a:rPr sz="2200" spc="-15" dirty="0">
                <a:latin typeface="Arial"/>
                <a:cs typeface="Arial"/>
              </a:rPr>
              <a:t>recursos </a:t>
            </a:r>
            <a:r>
              <a:rPr sz="2200" spc="-5" dirty="0">
                <a:latin typeface="Arial"/>
                <a:cs typeface="Arial"/>
              </a:rPr>
              <a:t>de los </a:t>
            </a:r>
            <a:r>
              <a:rPr sz="2200" spc="-15" dirty="0">
                <a:latin typeface="Arial"/>
                <a:cs typeface="Arial"/>
              </a:rPr>
              <a:t>Fondos </a:t>
            </a:r>
            <a:r>
              <a:rPr sz="2200" spc="-5" dirty="0">
                <a:latin typeface="Arial"/>
                <a:cs typeface="Arial"/>
              </a:rPr>
              <a:t>de  Servicios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educativos	</a:t>
            </a:r>
            <a:r>
              <a:rPr sz="2200" spc="-5" dirty="0">
                <a:latin typeface="Arial"/>
                <a:cs typeface="Arial"/>
              </a:rPr>
              <a:t>por </a:t>
            </a:r>
            <a:r>
              <a:rPr sz="2200" spc="-15" dirty="0">
                <a:latin typeface="Arial"/>
                <a:cs typeface="Arial"/>
              </a:rPr>
              <a:t>concepto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gasto:	</a:t>
            </a:r>
            <a:r>
              <a:rPr lang="es-CO" sz="2200" spc="-5" dirty="0" smtClean="0">
                <a:latin typeface="Arial"/>
                <a:cs typeface="Arial"/>
              </a:rPr>
              <a:t>100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%</a:t>
            </a:r>
            <a:endParaRPr sz="2200" dirty="0">
              <a:latin typeface="Arial"/>
              <a:cs typeface="Arial"/>
            </a:endParaRPr>
          </a:p>
          <a:p>
            <a:pPr marL="355600" marR="455295" indent="-342900">
              <a:lnSpc>
                <a:spcPct val="83500"/>
              </a:lnSpc>
              <a:spcBef>
                <a:spcPts val="1100"/>
              </a:spcBef>
              <a:buClr>
                <a:srgbClr val="974707"/>
              </a:buClr>
              <a:buChar char="•"/>
              <a:tabLst>
                <a:tab pos="354965" algn="l"/>
                <a:tab pos="355600" algn="l"/>
                <a:tab pos="2653665" algn="l"/>
              </a:tabLst>
            </a:pPr>
            <a:r>
              <a:rPr sz="2200" spc="-15" dirty="0">
                <a:latin typeface="Arial"/>
                <a:cs typeface="Arial"/>
              </a:rPr>
              <a:t>Porcentaje </a:t>
            </a:r>
            <a:r>
              <a:rPr sz="2200" spc="-5" dirty="0">
                <a:latin typeface="Arial"/>
                <a:cs typeface="Arial"/>
              </a:rPr>
              <a:t>de cumplimiento del Plan de </a:t>
            </a:r>
            <a:r>
              <a:rPr sz="2200" spc="-15" dirty="0">
                <a:latin typeface="Arial"/>
                <a:cs typeface="Arial"/>
              </a:rPr>
              <a:t>mejoramiento  institucional: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lang="es-CO" sz="2200" spc="-5" dirty="0" smtClean="0">
                <a:latin typeface="Arial"/>
                <a:cs typeface="Arial"/>
              </a:rPr>
              <a:t>70</a:t>
            </a:r>
            <a:r>
              <a:rPr sz="2200" spc="-5" dirty="0" smtClean="0">
                <a:latin typeface="Arial"/>
                <a:cs typeface="Arial"/>
              </a:rPr>
              <a:t>%</a:t>
            </a:r>
            <a:r>
              <a:rPr sz="2200" spc="-5" dirty="0">
                <a:latin typeface="Arial"/>
                <a:cs typeface="Arial"/>
              </a:rPr>
              <a:t>	(algunas </a:t>
            </a:r>
            <a:r>
              <a:rPr sz="2200" spc="-15" dirty="0">
                <a:latin typeface="Arial"/>
                <a:cs typeface="Arial"/>
              </a:rPr>
              <a:t>metas </a:t>
            </a:r>
            <a:r>
              <a:rPr sz="2200" spc="-5" dirty="0">
                <a:latin typeface="Arial"/>
                <a:cs typeface="Arial"/>
              </a:rPr>
              <a:t>cumplidas y no  cumplidas)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815" y="665480"/>
            <a:ext cx="32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95" dirty="0">
                <a:solidFill>
                  <a:srgbClr val="FCFFFF"/>
                </a:solidFill>
                <a:latin typeface="Verdana"/>
                <a:cs typeface="Verdana"/>
              </a:rPr>
              <a:t>1</a:t>
            </a:r>
            <a:r>
              <a:rPr sz="2000" dirty="0">
                <a:solidFill>
                  <a:srgbClr val="FCFFFF"/>
                </a:solidFill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5000" y="-83827"/>
            <a:ext cx="44532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2800" dirty="0" err="1" smtClean="0">
                <a:latin typeface="Arial"/>
                <a:cs typeface="Arial"/>
              </a:rPr>
              <a:t>Innovacion</a:t>
            </a:r>
            <a:r>
              <a:rPr lang="es-CO" sz="2800" dirty="0" smtClean="0">
                <a:latin typeface="Arial"/>
                <a:cs typeface="Arial"/>
              </a:rPr>
              <a:t> y pertinencia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537</TotalTime>
  <Words>1670</Words>
  <Application>Microsoft Office PowerPoint</Application>
  <PresentationFormat>Presentación en pantalla (4:3)</PresentationFormat>
  <Paragraphs>443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Ángulos</vt:lpstr>
      <vt:lpstr>INSTITUCION EDUCATIVA LA ESPERANZA</vt:lpstr>
      <vt:lpstr>INSTITUCION EDUCATIVA  LA ESPERANZA  </vt:lpstr>
      <vt:lpstr>RENDICIÓN DE CUENTAS</vt:lpstr>
      <vt:lpstr>¿QUE Es RENDICION DE CUENTAS?</vt:lpstr>
      <vt:lpstr>REFERENTES PARA LA RENDICION DE  CUENTAS</vt:lpstr>
      <vt:lpstr>INSTITUCION EDUCATIVA LA ESPERANZA </vt:lpstr>
      <vt:lpstr>Presentación de PowerPoint</vt:lpstr>
      <vt:lpstr>CALIDAD</vt:lpstr>
      <vt:lpstr>Innovacion y pertinencia</vt:lpstr>
      <vt:lpstr>Presentación de PowerPoint</vt:lpstr>
      <vt:lpstr>¿Qué se logro?</vt:lpstr>
      <vt:lpstr>¿Que se logro?</vt:lpstr>
      <vt:lpstr>19 QUE SE LOGRO?</vt:lpstr>
      <vt:lpstr>Presentación de PowerPoint</vt:lpstr>
      <vt:lpstr> RESULTADOS SABER 11-2017</vt:lpstr>
      <vt:lpstr>COMPARATIVO SABER– 2016 – 2017</vt:lpstr>
      <vt:lpstr>¿QUE SE LOGRO?</vt:lpstr>
      <vt:lpstr>¿QUE SE LOGRO?</vt:lpstr>
      <vt:lpstr>¿QUE SE LOGRO?</vt:lpstr>
      <vt:lpstr>¿QUE SELOGRÓ?</vt:lpstr>
      <vt:lpstr>QUE SELOGRO?</vt:lpstr>
      <vt:lpstr>Presentación de PowerPoint</vt:lpstr>
      <vt:lpstr>¿QUE SE GASTO?</vt:lpstr>
      <vt:lpstr>Presentación de PowerPoint</vt:lpstr>
      <vt:lpstr>Presentación de PowerPoint</vt:lpstr>
      <vt:lpstr>Como podemos observar en la gráfica el mayor uso se hizo en  Adquisición de bienes de consumo final   afectando el presupuesto en un 41.97% y los  otros rubros significativo es el de Contratación de servicios técnicos y profesionales en un 23.46%, adquisición de bienes de consumo duradero en un 10.99% mantenimiento en un 9.79%,   Dotaciones pedagógicas  en un 9.43 y el 4.18% restante, fue ejecutado en menor proporción en los otros rubros como lo indica la gráfica y quedando por ejecutar el 0.18% del presupuesto definitivo. </vt:lpstr>
      <vt:lpstr>Informe de ejecución de recursos</vt:lpstr>
      <vt:lpstr>¿QUE SE PROYECTA A FUTURO?</vt:lpstr>
      <vt:lpstr>Presentación de PowerPoint</vt:lpstr>
      <vt:lpstr>Englesh Day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   INSTITUCION EDUCATIVA FRANCISCO JOSE DE CALDAS</dc:title>
  <dc:creator>RODRIGO</dc:creator>
  <cp:lastModifiedBy>FERNANDO ROSSI</cp:lastModifiedBy>
  <cp:revision>53</cp:revision>
  <dcterms:created xsi:type="dcterms:W3CDTF">2018-02-21T17:04:56Z</dcterms:created>
  <dcterms:modified xsi:type="dcterms:W3CDTF">2018-03-20T16:02:56Z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2018-02-21T00:00:00Z</vt:filetime>
  </property>
</Properties>
</file>