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FF352-DB9A-4682-B8CF-07512E398417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2EF84-3876-492A-8469-73A7A210AB8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0744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2EF84-3876-492A-8469-73A7A210AB81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576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2EF84-3876-492A-8469-73A7A210AB81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32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4109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3855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4211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3034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6199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712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978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438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382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579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845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477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236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247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319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087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371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6CAA49-F3C3-4771-8AEE-1C8943480BAD}" type="datetimeFigureOut">
              <a:rPr lang="es-ES" smtClean="0"/>
              <a:t>26/02/2018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52F689-5FAE-4618-888F-C5699544756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98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32" r:id="rId14"/>
    <p:sldLayoutId id="2147483933" r:id="rId15"/>
    <p:sldLayoutId id="2147483934" r:id="rId16"/>
    <p:sldLayoutId id="21474839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89" y="2285132"/>
            <a:ext cx="3303622" cy="3376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7200800" cy="2016223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R</a:t>
            </a:r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endición  </a:t>
            </a:r>
            <a:b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</a:br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de cuentas 2017</a:t>
            </a:r>
            <a:b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</a:b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56024"/>
              </p:ext>
            </p:extLst>
          </p:nvPr>
        </p:nvGraphicFramePr>
        <p:xfrm>
          <a:off x="899592" y="2251680"/>
          <a:ext cx="756084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20882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INDICADOR</a:t>
                      </a:r>
                      <a:endParaRPr lang="es-CO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  <a:latin typeface="+mn-lt"/>
                        </a:rPr>
                        <a:t>PORCENTAJE</a:t>
                      </a:r>
                      <a:endParaRPr lang="es-CO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NUMERO DE COMPUTADORES EN LA INSTITUCIÒN</a:t>
                      </a:r>
                      <a:endParaRPr lang="es-CO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CO" sz="1600" b="1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5,9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Preescolar y Básica prima: 83</a:t>
                      </a:r>
                      <a:endParaRPr lang="es-CO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CO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Numero de alumnos: 1.405</a:t>
                      </a:r>
                      <a:endParaRPr lang="es-CO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NUMERO DE COMPUTADORES POR SEDES</a:t>
                      </a:r>
                      <a:endParaRPr lang="es-CO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Básica segundaria y media: 40</a:t>
                      </a:r>
                      <a:endParaRPr lang="es-CO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6,06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Tables: 550</a:t>
                      </a:r>
                      <a:endParaRPr lang="es-CO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87,3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Numero de alumnos: 630</a:t>
                      </a:r>
                      <a:endParaRPr lang="es-CO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Porcentaje de matricula con acceso a internet</a:t>
                      </a:r>
                      <a:endParaRPr lang="es-CO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69,04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187624" y="404665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Innovación y Pertinencia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91930"/>
              </p:ext>
            </p:extLst>
          </p:nvPr>
        </p:nvGraphicFramePr>
        <p:xfrm>
          <a:off x="1331640" y="908720"/>
          <a:ext cx="6696744" cy="4968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46"/>
                <a:gridCol w="3928098"/>
              </a:tblGrid>
              <a:tr h="413725">
                <a:tc>
                  <a:txBody>
                    <a:bodyPr/>
                    <a:lstStyle/>
                    <a:p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INDICADOR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RESULTADOS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535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Resultados pruebas saber 2014-2016</a:t>
                      </a:r>
                      <a:endParaRPr lang="es-CO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Básica</a:t>
                      </a:r>
                      <a:r>
                        <a:rPr lang="es-CO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Primaria      2015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3,95</a:t>
                      </a:r>
                      <a:endParaRPr lang="es-CO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                      2016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4,38</a:t>
                      </a:r>
                      <a:endParaRPr lang="es-CO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               </a:t>
                      </a:r>
                      <a:r>
                        <a:rPr lang="es-CO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3,95</a:t>
                      </a:r>
                      <a:endParaRPr lang="es-CO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Básica Secundaria  2015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3,80 </a:t>
                      </a:r>
                      <a:endParaRPr lang="es-CO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                      2016  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4,07</a:t>
                      </a:r>
                      <a:endParaRPr lang="es-CO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                      2017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4,75</a:t>
                      </a:r>
                      <a:endParaRPr lang="es-CO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Media académica   2015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4,87</a:t>
                      </a:r>
                      <a:endParaRPr lang="es-CO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                      2016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4,20</a:t>
                      </a:r>
                      <a:endParaRPr lang="es-CO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137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                                     2017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4,15</a:t>
                      </a:r>
                      <a:endParaRPr lang="es-CO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6257">
                <a:tc>
                  <a:txBody>
                    <a:bodyPr/>
                    <a:lstStyle/>
                    <a:p>
                      <a:pPr fontAlgn="t"/>
                      <a:r>
                        <a:rPr lang="es-C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Proyección 2018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Aumentar los puntajes en por lo menos </a:t>
                      </a:r>
                      <a:r>
                        <a:rPr lang="es-CO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5,20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5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88965"/>
              </p:ext>
            </p:extLst>
          </p:nvPr>
        </p:nvGraphicFramePr>
        <p:xfrm>
          <a:off x="899592" y="2174344"/>
          <a:ext cx="7704856" cy="312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0366"/>
                <a:gridCol w="1834490"/>
              </a:tblGrid>
              <a:tr h="398361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/>
                          </a:solidFill>
                        </a:rPr>
                        <a:t>INDICADOR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PORCENTAJE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56615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Porcentaje de ejecución de los recursos de los fondos de los servicios educativos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99,78%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8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Ingreso: $167.390.730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b="1" dirty="0"/>
                    </a:p>
                  </a:txBody>
                  <a:tcPr/>
                </a:tc>
              </a:tr>
              <a:tr h="3983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 Gastos: $167.037.740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" b="1" dirty="0"/>
                    </a:p>
                  </a:txBody>
                  <a:tcPr/>
                </a:tc>
              </a:tr>
              <a:tr h="687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Las actividades propuestas en el plan de mejora</a:t>
                      </a:r>
                      <a:r>
                        <a:rPr lang="es-CO" b="1" baseline="0" dirty="0" smtClean="0">
                          <a:solidFill>
                            <a:schemeClr val="tx1"/>
                          </a:solidFill>
                        </a:rPr>
                        <a:t> -</a:t>
                      </a: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 miento institucional se ejecutaron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7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Porcentaje de alumnos</a:t>
                      </a:r>
                      <a:r>
                        <a:rPr lang="es-CO" b="1" baseline="0" dirty="0" smtClean="0">
                          <a:solidFill>
                            <a:schemeClr val="tx1"/>
                          </a:solidFill>
                        </a:rPr>
                        <a:t> matriculados</a:t>
                      </a: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 con acceso a internet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tx1"/>
                          </a:solidFill>
                        </a:rPr>
                        <a:t>69,04%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187624" y="404665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Modelo de gestión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195630"/>
              </p:ext>
            </p:extLst>
          </p:nvPr>
        </p:nvGraphicFramePr>
        <p:xfrm>
          <a:off x="899592" y="2060848"/>
          <a:ext cx="784887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4032448"/>
                <a:gridCol w="172819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INGRESOS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CODIGO</a:t>
                      </a:r>
                      <a:r>
                        <a:rPr lang="es-CO" sz="1400" baseline="0" dirty="0" smtClean="0">
                          <a:solidFill>
                            <a:schemeClr val="tx1"/>
                          </a:solidFill>
                        </a:rPr>
                        <a:t> P/PTAL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RUBRO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solidFill>
                            <a:schemeClr val="tx1"/>
                          </a:solidFill>
                        </a:rPr>
                        <a:t>VALOR </a:t>
                      </a:r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es-CO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410100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DISPOSICION INICIAL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275.572,00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420501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MATRICULAS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161.046.858,00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430502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CERTIFICADOS Y CONSTANCIAS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2.255.300,00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430507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ARRIENDO DE TIENDA ESCOLAR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693.000,00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480100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OTROS INGRESOS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3,120,000,00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490503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APORTE DE GOBIERNO MPAL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0,00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490502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APORTE GOBIERNO DPTA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  0,00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INGRESOS A 31 DE DICIEMBRE DE 2017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167.390.730,00</a:t>
                      </a:r>
                      <a:endParaRPr lang="es-CO" sz="14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187624" y="404665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Información presupuestal y Financiera 2017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2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930066"/>
              </p:ext>
            </p:extLst>
          </p:nvPr>
        </p:nvGraphicFramePr>
        <p:xfrm>
          <a:off x="1187624" y="1837139"/>
          <a:ext cx="7416824" cy="4688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3284"/>
                <a:gridCol w="3810478"/>
                <a:gridCol w="1633062"/>
              </a:tblGrid>
              <a:tr h="332053">
                <a:tc gridSpan="3"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GASTOS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32053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CODIGO</a:t>
                      </a:r>
                      <a:r>
                        <a:rPr lang="es-CO" baseline="0" dirty="0" smtClean="0">
                          <a:solidFill>
                            <a:schemeClr val="tx1"/>
                          </a:solidFill>
                        </a:rPr>
                        <a:t> P/PTAL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RUBRO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>
                          <a:solidFill>
                            <a:schemeClr val="tx1"/>
                          </a:solidFill>
                        </a:rPr>
                        <a:t>VALOR </a:t>
                      </a:r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$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01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510506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Servicios Técnicos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Profesión 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10.000.000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001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511008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Mantenimiento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42,066,000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001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511009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Compra de Equipos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17,858,100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438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511011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Actos Culturales y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Científica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1,151,300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230016">
                <a:tc>
                  <a:txBody>
                    <a:bodyPr/>
                    <a:lstStyle/>
                    <a:p>
                      <a:pPr algn="ctr" fontAlgn="t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Materiales y Suministros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75.922.040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00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Servicios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Públicos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0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Impresos y Publicaciones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0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Comunicación y Transporte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3.510.000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00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Pago de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Seguro (Póliza)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714.000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001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511030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Proyectos </a:t>
                      </a: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Pedagógicos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7.090.000</a:t>
                      </a:r>
                      <a:endParaRPr lang="es-CO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3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512003 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Contribución Actos Financieras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226.550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438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513520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Procesamiento Electrónico de Datos 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8.500.000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4382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 smtClean="0">
                          <a:solidFill>
                            <a:schemeClr val="tx1"/>
                          </a:solidFill>
                          <a:effectLst/>
                        </a:rPr>
                        <a:t>TOTAL  GASTOS</a:t>
                      </a:r>
                      <a:r>
                        <a:rPr lang="es-CO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600" dirty="0" smtClean="0">
                          <a:solidFill>
                            <a:schemeClr val="tx1"/>
                          </a:solidFill>
                          <a:effectLst/>
                        </a:rPr>
                        <a:t> A 31 DE DICIEMBRE DE 2017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167.037.990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04382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SALDO EN BANCO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352.740</a:t>
                      </a:r>
                      <a:endParaRPr lang="es-CO" sz="16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1187624" y="404665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Información presupuestal y Financiera 2017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720" y="1340768"/>
            <a:ext cx="6840761" cy="4282110"/>
          </a:xfrm>
        </p:spPr>
        <p:txBody>
          <a:bodyPr>
            <a:normAutofit/>
          </a:bodyPr>
          <a:lstStyle/>
          <a:p>
            <a:pPr algn="just"/>
            <a:endParaRPr lang="es-CO" dirty="0" smtClean="0">
              <a:solidFill>
                <a:schemeClr val="bg1"/>
              </a:solidFill>
              <a:effectLst/>
            </a:endParaRPr>
          </a:p>
          <a:p>
            <a:pPr algn="just"/>
            <a:r>
              <a:rPr lang="es-CO" dirty="0" smtClean="0">
                <a:effectLst/>
              </a:rPr>
              <a:t>En </a:t>
            </a:r>
            <a:r>
              <a:rPr lang="es-CO" dirty="0">
                <a:effectLst/>
              </a:rPr>
              <a:t>los logros obtenidos durante la vigencia año lectivo </a:t>
            </a:r>
            <a:r>
              <a:rPr lang="es-CO" dirty="0" smtClean="0">
                <a:effectLst/>
              </a:rPr>
              <a:t>2017, </a:t>
            </a:r>
            <a:r>
              <a:rPr lang="es-CO" dirty="0">
                <a:effectLst/>
              </a:rPr>
              <a:t>se agrupan en cuatro macro procesos así:</a:t>
            </a:r>
          </a:p>
          <a:p>
            <a:pPr algn="just"/>
            <a:r>
              <a:rPr lang="es-CO" dirty="0" smtClean="0"/>
              <a:t>• </a:t>
            </a:r>
            <a:r>
              <a:rPr lang="es-CO" b="1" dirty="0" smtClean="0">
                <a:effectLst/>
              </a:rPr>
              <a:t>AREA </a:t>
            </a:r>
            <a:r>
              <a:rPr lang="es-CO" b="1" dirty="0">
                <a:effectLst/>
              </a:rPr>
              <a:t>DE GESTION DIRECTIVA Y HORIZONTE INSTITUCIONAL</a:t>
            </a:r>
            <a:r>
              <a:rPr lang="es-CO" dirty="0"/>
              <a:t>.</a:t>
            </a:r>
          </a:p>
          <a:p>
            <a:pPr algn="just"/>
            <a:r>
              <a:rPr lang="es-CO" dirty="0" smtClean="0"/>
              <a:t>1.  </a:t>
            </a:r>
            <a:r>
              <a:rPr lang="es-CO" dirty="0" smtClean="0">
                <a:effectLst/>
              </a:rPr>
              <a:t>Las </a:t>
            </a:r>
            <a:r>
              <a:rPr lang="es-CO" dirty="0">
                <a:effectLst/>
              </a:rPr>
              <a:t>metas establecidas admiten analizar y orientar los diferentes aspectos de la gestión Institucional, que serán ejecutadas periódicamente para dar avance</a:t>
            </a:r>
            <a:r>
              <a:rPr lang="es-CO" dirty="0" smtClean="0">
                <a:effectLst/>
              </a:rPr>
              <a:t> </a:t>
            </a:r>
            <a:r>
              <a:rPr lang="es-CO" dirty="0">
                <a:effectLst/>
              </a:rPr>
              <a:t>de dicha  gestión. </a:t>
            </a:r>
          </a:p>
          <a:p>
            <a:pPr algn="just"/>
            <a:r>
              <a:rPr lang="es-CO" dirty="0">
                <a:effectLst/>
              </a:rPr>
              <a:t>2</a:t>
            </a:r>
            <a:r>
              <a:rPr lang="es-CO" dirty="0" smtClean="0">
                <a:effectLst/>
              </a:rPr>
              <a:t>.   La </a:t>
            </a:r>
            <a:r>
              <a:rPr lang="es-CO" dirty="0">
                <a:effectLst/>
              </a:rPr>
              <a:t>evaluación periódica de los niveles </a:t>
            </a:r>
            <a:r>
              <a:rPr lang="es-CO" dirty="0" smtClean="0">
                <a:effectLst/>
              </a:rPr>
              <a:t>del </a:t>
            </a:r>
            <a:r>
              <a:rPr lang="es-CO" dirty="0">
                <a:effectLst/>
              </a:rPr>
              <a:t>conocimiento y apropiación del direccionamiento estratégico por parte de los diferentes miembros de la comunidad educativa </a:t>
            </a:r>
            <a:r>
              <a:rPr lang="es-CO" dirty="0" smtClean="0">
                <a:effectLst/>
              </a:rPr>
              <a:t>orientados al </a:t>
            </a:r>
            <a:r>
              <a:rPr lang="es-CO" dirty="0">
                <a:effectLst/>
              </a:rPr>
              <a:t>mejoramiento y articulación de </a:t>
            </a:r>
            <a:r>
              <a:rPr lang="es-CO" dirty="0" smtClean="0">
                <a:effectLst/>
              </a:rPr>
              <a:t>planes de áreas, proyectos </a:t>
            </a:r>
            <a:r>
              <a:rPr lang="es-CO" dirty="0">
                <a:effectLst/>
              </a:rPr>
              <a:t>y </a:t>
            </a:r>
            <a:r>
              <a:rPr lang="es-CO" dirty="0" smtClean="0">
                <a:effectLst/>
              </a:rPr>
              <a:t>actividades permiten afrontar los retos externos.</a:t>
            </a:r>
            <a:endParaRPr lang="es-CO" dirty="0">
              <a:effectLst/>
            </a:endParaRPr>
          </a:p>
          <a:p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03648" y="188640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Logros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556792"/>
            <a:ext cx="7765322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dirty="0" smtClean="0">
                <a:effectLst/>
              </a:rPr>
              <a:t>3. La </a:t>
            </a:r>
            <a:r>
              <a:rPr lang="es-CO" dirty="0">
                <a:effectLst/>
              </a:rPr>
              <a:t>Institución educativa valora la consistencia </a:t>
            </a:r>
            <a:r>
              <a:rPr lang="es-CO" dirty="0" smtClean="0">
                <a:effectLst/>
              </a:rPr>
              <a:t>entre </a:t>
            </a:r>
            <a:r>
              <a:rPr lang="es-CO" dirty="0">
                <a:effectLst/>
              </a:rPr>
              <a:t>los resultados de la evaluación institucional y las acciones propuestas en su plan de mejoramiento institucional; de esta forma, mejora la utilidad y uso de la información en el diseño de los planes de mejoramiento institucional</a:t>
            </a:r>
            <a:r>
              <a:rPr lang="es-CO" dirty="0" smtClean="0">
                <a:effectLst/>
              </a:rPr>
              <a:t>.</a:t>
            </a:r>
          </a:p>
          <a:p>
            <a:pPr marL="0" indent="0" algn="just">
              <a:buNone/>
            </a:pPr>
            <a:endParaRPr lang="es-CO" dirty="0">
              <a:effectLst/>
            </a:endParaRPr>
          </a:p>
          <a:p>
            <a:pPr marL="0" indent="0" algn="just">
              <a:buNone/>
            </a:pPr>
            <a:r>
              <a:rPr lang="es-CO" dirty="0" smtClean="0">
                <a:effectLst/>
              </a:rPr>
              <a:t>4. La </a:t>
            </a:r>
            <a:r>
              <a:rPr lang="es-CO" dirty="0">
                <a:effectLst/>
              </a:rPr>
              <a:t>contribución de los diferentes equipos en relación con el logro de los objetivos institucionales y el fortalecimiento de un buen clima institucional se evalúa periódicamente y se implementan acciones de mejoramiento</a:t>
            </a:r>
            <a:r>
              <a:rPr lang="es-CO" dirty="0" smtClean="0">
                <a:effectLst/>
              </a:rPr>
              <a:t>.</a:t>
            </a:r>
            <a:endParaRPr lang="es-CO" dirty="0">
              <a:effectLst/>
            </a:endParaRPr>
          </a:p>
          <a:p>
            <a:endParaRPr lang="es-ES" dirty="0">
              <a:effectLst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403648" y="188640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Área de gestión académica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6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83142" y="1196752"/>
            <a:ext cx="7765322" cy="4968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s-CO" sz="2800" dirty="0">
              <a:solidFill>
                <a:schemeClr val="bg1"/>
              </a:solidFill>
              <a:effectLst/>
            </a:endParaRPr>
          </a:p>
          <a:p>
            <a:pPr algn="just"/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institución 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Educativa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implementa y evalúa de manera permanente su modelo 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pedagógico, cuenta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proyectos y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contenidos transversales, y en su elaboración se tomaron en cuenta las características del entorno, las teorías pedagógicas, los estándares  y los lineamientos curriculares establecidos 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 MEN.</a:t>
            </a:r>
          </a:p>
          <a:p>
            <a:pPr marL="0" indent="0" algn="just">
              <a:buNone/>
            </a:pPr>
            <a:endParaRPr lang="es-CO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s-ES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Institución hace seguimiento a </a:t>
            </a:r>
            <a:r>
              <a:rPr lang="es-E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actualización y capacitación  y entrega de planes de estudios, con la aplicación de un enfoque pedagógico más moderno, unificando e interiorizando criterios pedagógicos.</a:t>
            </a:r>
            <a:endParaRPr lang="es-CO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12776"/>
            <a:ext cx="7765322" cy="4882480"/>
          </a:xfrm>
        </p:spPr>
        <p:txBody>
          <a:bodyPr>
            <a:normAutofit/>
          </a:bodyPr>
          <a:lstStyle/>
          <a:p>
            <a:pPr algn="just"/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el acompañamiento del Programa 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Todos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Aprender 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– PTA (PIONEROS) -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ha hecho seguimiento a las Pruebas Externas 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Supérate, Aprendamos y Saber, permitiendo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identificar las debilidades de estas áreas 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evaluadas e ir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implementando planes de 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mejoramiento como:</a:t>
            </a:r>
          </a:p>
          <a:p>
            <a:pPr marL="800100" lvl="1" indent="-342900" algn="just">
              <a:buFontTx/>
              <a:buChar char="-"/>
            </a:pPr>
            <a:r>
              <a:rPr lang="es-CO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C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edicar </a:t>
            </a:r>
            <a:r>
              <a:rPr lang="es-CO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mas tiempo para los aprendizajes </a:t>
            </a:r>
            <a:r>
              <a:rPr lang="es-C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 las áreas evaluadas en las pruebas externas e internas.</a:t>
            </a:r>
            <a:endParaRPr lang="es-CO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Tx/>
              <a:buChar char="-"/>
            </a:pPr>
            <a:r>
              <a:rPr lang="es-CO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Diseñar nuevas </a:t>
            </a:r>
            <a:r>
              <a:rPr lang="es-CO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estrategias de mejoramiento en el aula.</a:t>
            </a:r>
          </a:p>
          <a:p>
            <a:pPr marL="800100" lvl="1" indent="-342900" algn="just">
              <a:buFontTx/>
              <a:buChar char="-"/>
            </a:pPr>
            <a:r>
              <a:rPr lang="es-CO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Definir rutas didácticas para fortalecer los procesos de enseñanza y aprendizaje. </a:t>
            </a:r>
          </a:p>
          <a:p>
            <a:pPr algn="just"/>
            <a:endParaRPr lang="es-CO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018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971600" y="4226159"/>
            <a:ext cx="3168352" cy="1945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dirty="0" smtClean="0">
                <a:solidFill>
                  <a:schemeClr val="bg1"/>
                </a:solidFill>
                <a:effectLst/>
              </a:rPr>
              <a:t> </a:t>
            </a:r>
            <a:r>
              <a:rPr lang="es-ES" sz="3600" dirty="0" smtClean="0">
                <a:solidFill>
                  <a:schemeClr val="bg1"/>
                </a:solidFill>
                <a:effectLst/>
              </a:rPr>
              <a:t/>
            </a:r>
            <a:br>
              <a:rPr lang="es-ES" sz="3600" dirty="0" smtClean="0">
                <a:solidFill>
                  <a:schemeClr val="bg1"/>
                </a:solidFill>
                <a:effectLst/>
              </a:rPr>
            </a:br>
            <a:endParaRPr lang="es-CO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03648" y="188640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Actividades extracurriculares y aprovechamiento del tiempo libre</a:t>
            </a:r>
            <a:endParaRPr lang="es-E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8" b="10085"/>
          <a:stretch/>
        </p:blipFill>
        <p:spPr>
          <a:xfrm rot="946298">
            <a:off x="6047298" y="1704284"/>
            <a:ext cx="2650554" cy="36499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26159"/>
            <a:ext cx="4022862" cy="22648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125">
            <a:off x="952960" y="1958242"/>
            <a:ext cx="4444094" cy="250195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 rot="20733143">
            <a:off x="2761833" y="3885507"/>
            <a:ext cx="199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Grupo de danza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275856" y="6084004"/>
            <a:ext cx="30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Competencias de   atletismo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 rot="1021836">
            <a:off x="6486324" y="5014163"/>
            <a:ext cx="1642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</a:rPr>
              <a:t>English Day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9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95520" y="536374"/>
            <a:ext cx="7200800" cy="201622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Institución Educativa </a:t>
            </a:r>
          </a:p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La Inmaculada 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  <p:pic>
        <p:nvPicPr>
          <p:cNvPr id="7" name="Picture 2" descr="https://attachment.outlook.office.net/owa/sbarreto_novoa@hotmail.com/service.svc/s/GetFileAttachment?id=AQMkADAwATE4MTgxLWE2ZWItM2VmMS0wMAItMDAKAEYAAAPNNGyeTlVqTJqk%2FH7vTkMQBwDMDkcrqWumRqJxjeucgawsAAACAQwAAADMDkcrqWumRqJxjeucgawsAAGVk0xHAAAAARIAEAAJKc%2BDF6HlRqSPIZnnoFnc&amp;X-OWA-CANARY=KW0GDPtsm0ajxf5aXI5RuTB6T72ld9UYrvGu0QU0XRolXSyd68MZJZnc6FNT7a69Iuelxo8x1Is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OTg2ODktMjgwMDQzNDkyOVwiLFwicHVpZFwiOlwiNDIzODY4ODI3OTA5ODczXCIsXCJvaWRcIjpcIjAwMDE4MTgxLWE2ZWItM2VmMS0wMDAwLTAwMDAwMDAwMDAwMFwiLFwic2NvcGVcIjpcIk93YURvd25sb2FkXCJ9IiwiaXNzIjoiMDAwMDAwMDItMDAwMC0wZmYxLWNlMDAtMDAwMDAwMDAwMDAwQDg0ZGY5ZTdmLWU5ZjYtNDBhZi1iNDM1LWFhYWFhYWFhYWFhYSIsImF1ZCI6IjAwMDAwMDAyLTAwMDAtMGZmMS1jZTAwLTAwMDAwMDAwMDAwMC9hdHRhY2htZW50Lm91dGxvb2sub2ZmaWNlLm5ldEA4NGRmOWU3Zi1lOWY2LTQwYWYtYjQzNS1hYWFhYWFhYWFhYWEiLCJleHAiOjE1MTkwNTExOTQsIm5iZiI6MTUxOTA1MDU5NH0.fUZUbIymgIQBAr3J4YedA2qTlX_jQDk65kYBKUd8dTfU3uQMOOGrIK3y7KMcf-oGGq3UPYjTe87X9H0ir27WXuBFJ2bJ_KfJPqp8JX0anJV9ypdS_JrVElGQJNfvz-79-m76uSPzv0NJXKuvJMwXv8p-hihtbqv-c5XAaDdcfqebjqf6D50uiT-KrwRZte3oYkK2mhxOy-sq6_aZEdh8-lUKfAmXRvTfV9L4ALGlB4kopv3IDXLU1RSetZDa_mpVGtk-DDwpv9UspGyk-favfFrlF9YN3hDHxq37d1SzIKzWOopfMiSh8l80SDHZvX7IVs3siKZmNtbU39fu8HNPpg&amp;owa=outlook.live.com&amp;isc=1&amp;isImagePreview=Tr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52836"/>
            <a:ext cx="5976664" cy="44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412776"/>
            <a:ext cx="7765322" cy="5026496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>
                <a:effectLst/>
              </a:rPr>
              <a:t>C</a:t>
            </a:r>
            <a:r>
              <a:rPr lang="es-CO" dirty="0" smtClean="0">
                <a:effectLst/>
              </a:rPr>
              <a:t>on </a:t>
            </a:r>
            <a:r>
              <a:rPr lang="es-CO" dirty="0">
                <a:effectLst/>
              </a:rPr>
              <a:t>la estrategia Siempre Día </a:t>
            </a:r>
            <a:r>
              <a:rPr lang="es-CO" dirty="0" smtClean="0">
                <a:effectLst/>
              </a:rPr>
              <a:t>E (Excelencia), </a:t>
            </a:r>
            <a:r>
              <a:rPr lang="es-CO" dirty="0">
                <a:effectLst/>
              </a:rPr>
              <a:t>se logró proponer y revisar las metas de mejoramiento, de manera que éstas sean alcanzables y acordes con nuestro contexto permitiendo a los directivos y docentes proponer grupos y planes de trabajo, así como los productos esperados</a:t>
            </a:r>
            <a:r>
              <a:rPr lang="es-CO" dirty="0" smtClean="0">
                <a:effectLst/>
              </a:rPr>
              <a:t>.</a:t>
            </a:r>
          </a:p>
          <a:p>
            <a:pPr algn="just"/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 el ISCE y el informe del Colegio, matrices de Aprendizajes, DBA, el proceso realizado se logró caracterizar a los estudiantes de la institución, identificar sus fortalezas y </a:t>
            </a:r>
            <a:r>
              <a:rPr lang="es-E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dificultades, </a:t>
            </a:r>
            <a:r>
              <a:rPr lang="es-ES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como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están sus aprendizajes en Matemáticas y Lenguaje, los procesos de enseñanza-aprendizaje institucional y lograr proponer acciones de mejora</a:t>
            </a:r>
            <a:r>
              <a:rPr lang="es-E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54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7767100" cy="4536504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elaboración del presupuesto se evalúa y mejora para facilitar la coordinación entre las necesidades de las distintas sedes y niveles; los procedimientos de análisis financiero y de proyección presupuestal se utilizan efectivamente para la planeación y gestión financieras de la institución.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 evaluación de la disponibilidad y calidad de los recursos para el aprendizaje, entre otros factores, orienta acciones de mejoramiento.</a:t>
            </a:r>
          </a:p>
          <a:p>
            <a:endParaRPr 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187624" y="548681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Área de gestión administrativa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1387" y="2204864"/>
            <a:ext cx="7765322" cy="374441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Concurso departamental de Bandas Marciales Rítmicas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radicional y Latina.</a:t>
            </a:r>
          </a:p>
          <a:p>
            <a:pPr>
              <a:defRPr/>
            </a:pP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Periódico estudiantil “BITACORA”</a:t>
            </a:r>
          </a:p>
          <a:p>
            <a:pPr>
              <a:defRPr/>
            </a:pPr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>Emisora interna “La Inmaculada Radio”</a:t>
            </a:r>
          </a:p>
          <a:p>
            <a:pPr>
              <a:defRPr/>
            </a:pP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Página web “Lainmaculada.com” y Facebook: “Institución </a:t>
            </a:r>
            <a:r>
              <a:rPr lang="es-CO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ducativa La </a:t>
            </a:r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nmaculada de Ayapel” </a:t>
            </a:r>
          </a:p>
          <a:p>
            <a:pPr>
              <a:defRPr/>
            </a:pP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Campañas de prevención y educación a la comunidad proyecto Vigía de la </a:t>
            </a: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salud.</a:t>
            </a:r>
            <a:endParaRPr lang="es-CO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CO" dirty="0" smtClean="0">
                <a:latin typeface="Calibri" panose="020F0502020204030204" pitchFamily="34" charset="0"/>
                <a:cs typeface="Calibri" panose="020F0502020204030204" pitchFamily="34" charset="0"/>
              </a:rPr>
              <a:t>Los estudiantes de grado 11º, desarrollan el servicio social obligatorio proyectándose a la comunidad.</a:t>
            </a:r>
            <a:endParaRPr lang="es-CO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CO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Atención </a:t>
            </a:r>
            <a:r>
              <a:rPr lang="es-CO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padres y comunidad educativa en general.</a:t>
            </a:r>
          </a:p>
          <a:p>
            <a:endParaRPr lang="es-CO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403648" y="188640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Área de gestión</a:t>
            </a:r>
          </a:p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Proyección a la comunidad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1134" y="2060848"/>
            <a:ext cx="7765322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 finalizar el año lectivo </a:t>
            </a:r>
            <a:r>
              <a:rPr lang="es-E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2017.</a:t>
            </a:r>
          </a:p>
          <a:p>
            <a:pPr marL="285750" indent="-285750"/>
            <a:r>
              <a:rPr lang="es-ES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Debe   </a:t>
            </a: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haberse evaluado periódicamente la eficacia de los criterios básicos sobre el manejo del Establecimiento educativo y la atención a la inclusión.</a:t>
            </a:r>
          </a:p>
          <a:p>
            <a:pPr marL="285750" indent="-285750"/>
            <a:r>
              <a:rPr lang="es-ES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consejo estudiantil debe haberse reunido en forma periódica para  tomar y aplicar   las decisiones que son de su competencia  en busca del bien común.</a:t>
            </a:r>
          </a:p>
          <a:p>
            <a:pPr marL="285750" indent="-285750"/>
            <a:r>
              <a:rPr lang="es-E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 consejo </a:t>
            </a:r>
            <a:r>
              <a:rPr lang="es-ES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académico debe </a:t>
            </a:r>
            <a:r>
              <a:rPr lang="es-E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haberse reunido en forma periódica para  tomar y aplicar   las decisiones que son de su competencia  </a:t>
            </a:r>
            <a:r>
              <a:rPr lang="es-ES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para el bien de la comunidad.</a:t>
            </a:r>
            <a:endParaRPr lang="es-E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s-E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lang="es-E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consejo de padre de familia estará conformado y cumpliendo con sus </a:t>
            </a:r>
            <a:r>
              <a:rPr lang="es-ES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funciones.</a:t>
            </a:r>
            <a:r>
              <a:rPr lang="es-MX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s-ES" dirty="0" smtClea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endParaRPr lang="es-ES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03648" y="188640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Proyecciones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6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9126" y="1138808"/>
            <a:ext cx="7765322" cy="5242520"/>
          </a:xfrm>
        </p:spPr>
        <p:txBody>
          <a:bodyPr>
            <a:normAutofit/>
          </a:bodyPr>
          <a:lstStyle/>
          <a:p>
            <a:pPr marL="285750" indent="-285750"/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S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comunidad educativa obtendrá mejores conocimientos en la práctica de actividades </a:t>
            </a:r>
            <a:r>
              <a:rPr lang="es-ES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extracurriculares.</a:t>
            </a:r>
          </a:p>
          <a:p>
            <a:pPr marL="285750" indent="-285750"/>
            <a:r>
              <a:rPr lang="es-ES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  </a:t>
            </a:r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ajustara  el debido proceso para dar tratamiento y solución  a los casos </a:t>
            </a:r>
            <a:r>
              <a:rPr lang="es-ES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 ameriten.</a:t>
            </a:r>
            <a:endParaRPr lang="es-E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/>
            <a:r>
              <a:rPr lang="es-ES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institución habrá implementado un plan de acompañamiento a las prácticas de aula acordes con los resultados de las evaluaciones externas, para mejorar en el índice sintético.</a:t>
            </a:r>
          </a:p>
          <a:p>
            <a:pPr marL="285750" indent="-285750" algn="just"/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S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IE </a:t>
            </a:r>
            <a:r>
              <a:rPr lang="es-ES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actualizara el </a:t>
            </a:r>
            <a:r>
              <a:rPr lang="es-E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programa  de mantenimiento preventivo y correctivo de los equipos </a:t>
            </a:r>
            <a:r>
              <a:rPr lang="es-ES" sz="24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computos con los grados de 9º a 11º </a:t>
            </a:r>
            <a:endParaRPr lang="es-ES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2"/>
          <a:stretch/>
        </p:blipFill>
        <p:spPr>
          <a:xfrm>
            <a:off x="2411760" y="1124744"/>
            <a:ext cx="4968552" cy="5544616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971600" y="44624"/>
            <a:ext cx="7992888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Acta de rendición de cuentas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03648" y="188640"/>
            <a:ext cx="7200800" cy="1368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346" y="706760"/>
            <a:ext cx="7765322" cy="51705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s-MX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3200" b="1" dirty="0" smtClean="0">
                <a:solidFill>
                  <a:schemeClr val="accent1"/>
                </a:solidFill>
                <a:effectLst/>
                <a:latin typeface="Goudy ExtraBold" panose="02040702050305020303" pitchFamily="18" charset="0"/>
                <a:cs typeface="Arial" pitchFamily="34" charset="0"/>
              </a:rPr>
              <a:t>CIERRE PRESUPUESTAL 2017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s-MX" sz="2800" b="1" dirty="0" smtClean="0">
              <a:solidFill>
                <a:schemeClr val="accent1"/>
              </a:solidFill>
              <a:effectLst/>
              <a:latin typeface="Goudy ExtraBold" panose="02040702050305020303" pitchFamily="18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2800" b="1" dirty="0" smtClean="0">
                <a:solidFill>
                  <a:schemeClr val="accent1"/>
                </a:solidFill>
                <a:effectLst/>
                <a:latin typeface="Goudy ExtraBold" panose="02040702050305020303" pitchFamily="18" charset="0"/>
                <a:cs typeface="Arial" pitchFamily="34" charset="0"/>
              </a:rPr>
              <a:t>MANUEL DOMINGO TORRES ESPINOSA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MX" sz="3200" b="1" dirty="0" smtClean="0">
                <a:solidFill>
                  <a:schemeClr val="accent1"/>
                </a:solidFill>
                <a:effectLst/>
                <a:latin typeface="Goudy ExtraBold" panose="02040702050305020303" pitchFamily="18" charset="0"/>
                <a:cs typeface="Arial" pitchFamily="34" charset="0"/>
              </a:rPr>
              <a:t>Rector. IE La Inmaculada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MX" sz="1400" b="1" dirty="0" smtClean="0">
              <a:solidFill>
                <a:schemeClr val="accent1"/>
              </a:solidFill>
              <a:effectLst/>
              <a:latin typeface="Goudy ExtraBold" panose="02040702050305020303" pitchFamily="18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s-MX" sz="3200" b="1" dirty="0" smtClean="0">
                <a:solidFill>
                  <a:schemeClr val="accent1"/>
                </a:solidFill>
                <a:effectLst/>
                <a:latin typeface="Goudy ExtraBold" panose="02040702050305020303" pitchFamily="18" charset="0"/>
                <a:cs typeface="Arial" pitchFamily="34" charset="0"/>
              </a:rPr>
              <a:t>Ayapel – Córdoba</a:t>
            </a:r>
          </a:p>
          <a:p>
            <a:pPr algn="just"/>
            <a:endParaRPr lang="es-ES" b="1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5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7200800" cy="2016223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¿Qué es rendición  </a:t>
            </a:r>
            <a:b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</a:br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de cuentas?</a:t>
            </a:r>
            <a:b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</a:b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1628800"/>
            <a:ext cx="7200800" cy="4248472"/>
          </a:xfrm>
          <a:noFill/>
        </p:spPr>
        <p:txBody>
          <a:bodyPr>
            <a:normAutofit fontScale="32500" lnSpcReduction="20000"/>
          </a:bodyPr>
          <a:lstStyle/>
          <a:p>
            <a:pPr algn="just"/>
            <a:endParaRPr lang="es-CO" sz="5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CO" sz="5500" dirty="0" smtClean="0">
                <a:latin typeface="Arial" pitchFamily="34" charset="0"/>
                <a:cs typeface="Arial" pitchFamily="34" charset="0"/>
              </a:rPr>
              <a:t>ELEMENTOS CONCEPTUALES:</a:t>
            </a:r>
          </a:p>
          <a:p>
            <a:pPr algn="just"/>
            <a:r>
              <a:rPr lang="es-CO" sz="5500" dirty="0" smtClean="0">
                <a:latin typeface="Arial" pitchFamily="34" charset="0"/>
                <a:cs typeface="Arial" pitchFamily="34" charset="0"/>
              </a:rPr>
              <a:t>Que implica: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5500" dirty="0" smtClean="0">
                <a:latin typeface="Arial" pitchFamily="34" charset="0"/>
                <a:cs typeface="Arial" pitchFamily="34" charset="0"/>
              </a:rPr>
              <a:t>Informar los logros y retrocesos de la gestión y explicar por qué se han dado.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5500" dirty="0" smtClean="0">
                <a:latin typeface="Arial" pitchFamily="34" charset="0"/>
                <a:cs typeface="Arial" pitchFamily="34" charset="0"/>
              </a:rPr>
              <a:t>Producir y dar a conocer información oportuna sencilla y veraz.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5500" dirty="0" smtClean="0">
                <a:latin typeface="Arial" pitchFamily="34" charset="0"/>
                <a:cs typeface="Arial" pitchFamily="34" charset="0"/>
              </a:rPr>
              <a:t>Informar a los ciudadanos y motivarlos para que conozcan y participen de lo público. </a:t>
            </a:r>
          </a:p>
          <a:p>
            <a:pPr algn="just"/>
            <a:r>
              <a:rPr lang="es-CO" sz="5500" dirty="0" smtClean="0">
                <a:latin typeface="Arial" pitchFamily="34" charset="0"/>
                <a:cs typeface="Arial" pitchFamily="34" charset="0"/>
              </a:rPr>
              <a:t>¿CUÁLES SON LOS OBJETIVOS?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5500" dirty="0" smtClean="0">
                <a:latin typeface="Arial" pitchFamily="34" charset="0"/>
                <a:cs typeface="Arial" pitchFamily="34" charset="0"/>
              </a:rPr>
              <a:t>Fortalecer el sentido de lo publico.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5500" dirty="0" smtClean="0">
                <a:latin typeface="Arial" pitchFamily="34" charset="0"/>
                <a:cs typeface="Arial" pitchFamily="34" charset="0"/>
              </a:rPr>
              <a:t>Contribuir al desarrollo de los principios constitucionales de transparencia, responsabilidad, eficacia, eficiencia, imparcialidad y participación.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71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132856"/>
            <a:ext cx="8229600" cy="3384376"/>
          </a:xfrm>
          <a:noFill/>
        </p:spPr>
        <p:txBody>
          <a:bodyPr>
            <a:normAutofit/>
          </a:bodyPr>
          <a:lstStyle/>
          <a:p>
            <a:pPr marL="285750" indent="-285750" algn="just"/>
            <a:r>
              <a:rPr lang="es-CO" sz="1800" dirty="0" smtClean="0">
                <a:latin typeface="Arial" pitchFamily="34" charset="0"/>
                <a:cs typeface="Arial" pitchFamily="34" charset="0"/>
              </a:rPr>
              <a:t>La rendición de cuenta de Colombia tiene su origen en la constitución política de 1991, Art. 2, 103 y 270. posteriormente, con las leyes 136 de 1994, 115 de 1994, 489 de 1998, 617 de 2000, 715 de 2001, 1474 y 1450 de 2011, y el Decreto 1075 de 2015. (obligatoriedad). </a:t>
            </a:r>
          </a:p>
          <a:p>
            <a:pPr algn="just"/>
            <a:endParaRPr lang="es-CO" sz="18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r>
              <a:rPr lang="es-CO" sz="1800" dirty="0" smtClean="0">
                <a:latin typeface="Arial" pitchFamily="34" charset="0"/>
                <a:cs typeface="Arial" pitchFamily="34" charset="0"/>
              </a:rPr>
              <a:t>Recientemente la circular conjunta numero 002 del 7 de abril de 2010 de la Contraloría General de la Republica y el Departamento Administrativo de la función publica. (Lineamientos). </a:t>
            </a:r>
          </a:p>
          <a:p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87624" y="332656"/>
            <a:ext cx="7200800" cy="201622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Marco Formativo</a:t>
            </a:r>
            <a:b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</a:b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248272"/>
            <a:ext cx="7776864" cy="3629000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es-CO" b="1" dirty="0" smtClean="0"/>
              <a:t>CONSTITUCION POLITICA NACIONAL </a:t>
            </a:r>
          </a:p>
          <a:p>
            <a:pPr marL="285750" indent="-285750" algn="just"/>
            <a:r>
              <a:rPr lang="es-CO" b="1" dirty="0" smtClean="0"/>
              <a:t>Ley 115 de 1994</a:t>
            </a:r>
          </a:p>
          <a:p>
            <a:pPr marL="285750" indent="-285750" algn="just"/>
            <a:r>
              <a:rPr lang="es-CO" b="1" dirty="0" smtClean="0"/>
              <a:t>Ley 715 de 2002</a:t>
            </a:r>
          </a:p>
          <a:p>
            <a:pPr marL="285750" indent="-285750" algn="just"/>
            <a:r>
              <a:rPr lang="es-CO" b="1" dirty="0" smtClean="0"/>
              <a:t>Ley 489 de 1998</a:t>
            </a:r>
          </a:p>
          <a:p>
            <a:pPr marL="285750" indent="-285750" algn="just"/>
            <a:r>
              <a:rPr lang="es-CO" b="1" dirty="0" smtClean="0"/>
              <a:t>Ley 1474 de 2011</a:t>
            </a:r>
          </a:p>
          <a:p>
            <a:pPr marL="285750" indent="-285750" algn="just"/>
            <a:r>
              <a:rPr lang="es-CO" b="1" dirty="0" smtClean="0"/>
              <a:t>Decreto 1075 de 2015</a:t>
            </a:r>
          </a:p>
          <a:p>
            <a:pPr marL="285750" indent="-285750" algn="just"/>
            <a:r>
              <a:rPr lang="es-CO" b="1" dirty="0" smtClean="0"/>
              <a:t>Directiva </a:t>
            </a:r>
            <a:r>
              <a:rPr lang="es-CO" b="1" dirty="0"/>
              <a:t>M</a:t>
            </a:r>
            <a:r>
              <a:rPr lang="es-CO" b="1" dirty="0" smtClean="0"/>
              <a:t>inisterial No. 22 del 21 de julio de 2010</a:t>
            </a:r>
          </a:p>
          <a:p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924672" y="332656"/>
            <a:ext cx="7200800" cy="201622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Marco Legal</a:t>
            </a:r>
            <a:b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</a:b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1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62880" y="2636912"/>
            <a:ext cx="8229600" cy="2808313"/>
          </a:xfrm>
        </p:spPr>
        <p:txBody>
          <a:bodyPr/>
          <a:lstStyle/>
          <a:p>
            <a:pPr marL="285750" indent="-285750"/>
            <a:r>
              <a:rPr lang="es-CO" b="1" dirty="0" smtClean="0"/>
              <a:t>PLAN NACIONAL DE DESARROLLO</a:t>
            </a:r>
          </a:p>
          <a:p>
            <a:pPr marL="285750" indent="-285750"/>
            <a:r>
              <a:rPr lang="es-CO" b="1" dirty="0" smtClean="0"/>
              <a:t>PLAN DE DESARROLLO TERRITORIAL</a:t>
            </a:r>
          </a:p>
          <a:p>
            <a:pPr marL="285750" indent="-285750"/>
            <a:r>
              <a:rPr lang="es-CO" b="1" dirty="0" smtClean="0"/>
              <a:t>PLAN EDUCATIVO INSTITUCIONAL</a:t>
            </a:r>
          </a:p>
          <a:p>
            <a:pPr marL="285750" indent="-285750"/>
            <a:r>
              <a:rPr lang="es-CO" b="1" dirty="0" smtClean="0"/>
              <a:t>PLAN DE MEJORAMIENTO INSTITUCIONAL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87624" y="332656"/>
            <a:ext cx="7200800" cy="201622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Ejes temáticos e Indicadores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2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73224" y="2636912"/>
            <a:ext cx="8229600" cy="2664296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es-CO" sz="1800" dirty="0" smtClean="0">
                <a:latin typeface="Arial" pitchFamily="34" charset="0"/>
                <a:cs typeface="Arial" pitchFamily="34" charset="0"/>
              </a:rPr>
              <a:t>Porcentaje de estudiantes beneficiados con gratuidad.</a:t>
            </a:r>
          </a:p>
          <a:p>
            <a:pPr marL="285750" indent="-285750" algn="just"/>
            <a:r>
              <a:rPr lang="es-CO" sz="1800" dirty="0" smtClean="0">
                <a:latin typeface="Arial" pitchFamily="34" charset="0"/>
                <a:cs typeface="Arial" pitchFamily="34" charset="0"/>
              </a:rPr>
              <a:t>Porcentaje de estudiantes con necesidades educativas especiales.</a:t>
            </a:r>
          </a:p>
          <a:p>
            <a:pPr marL="285750" indent="-285750" algn="just"/>
            <a:r>
              <a:rPr lang="es-CO" sz="1800" dirty="0" smtClean="0">
                <a:latin typeface="Arial" pitchFamily="34" charset="0"/>
                <a:cs typeface="Arial" pitchFamily="34" charset="0"/>
              </a:rPr>
              <a:t>Tasa de Traslados y retiros.</a:t>
            </a:r>
          </a:p>
          <a:p>
            <a:pPr marL="285750" indent="-285750" algn="just"/>
            <a:r>
              <a:rPr lang="es-CO" sz="1800" dirty="0" smtClean="0">
                <a:latin typeface="Arial" pitchFamily="34" charset="0"/>
                <a:cs typeface="Arial" pitchFamily="34" charset="0"/>
              </a:rPr>
              <a:t>Porcentaje de educadores en la institución educativa participando en la cualificación del talento humano.</a:t>
            </a:r>
          </a:p>
          <a:p>
            <a:pPr marL="285750" indent="-285750" algn="just"/>
            <a:r>
              <a:rPr lang="es-CO" sz="1800" dirty="0" smtClean="0">
                <a:latin typeface="Arial" pitchFamily="34" charset="0"/>
                <a:cs typeface="Arial" pitchFamily="34" charset="0"/>
              </a:rPr>
              <a:t>Porcentaje de padres de familia que participan en actividades programadas por el establecimiento educativo. 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187624" y="332656"/>
            <a:ext cx="7200800" cy="201622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Énfasis de la política educativa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23528" y="3284984"/>
            <a:ext cx="1944216" cy="10801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s-CO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CO" sz="8000" b="1" dirty="0" smtClean="0">
                <a:latin typeface="Arial" pitchFamily="34" charset="0"/>
                <a:cs typeface="Arial" pitchFamily="34" charset="0"/>
              </a:rPr>
              <a:t>INNOVACIÓN</a:t>
            </a:r>
            <a:r>
              <a:rPr lang="es-CO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buNone/>
            </a:pPr>
            <a:r>
              <a:rPr lang="es-CO" sz="8000" b="1" dirty="0" smtClean="0">
                <a:latin typeface="Arial" pitchFamily="34" charset="0"/>
                <a:cs typeface="Arial" pitchFamily="34" charset="0"/>
              </a:rPr>
              <a:t>Y </a:t>
            </a:r>
          </a:p>
          <a:p>
            <a:pPr marL="0" indent="0" algn="ctr">
              <a:buNone/>
            </a:pPr>
            <a:r>
              <a:rPr lang="es-CO" sz="8000" b="1" dirty="0" smtClean="0">
                <a:latin typeface="Arial" pitchFamily="34" charset="0"/>
                <a:cs typeface="Arial" pitchFamily="34" charset="0"/>
              </a:rPr>
              <a:t>PERTINENCIA</a:t>
            </a:r>
            <a:r>
              <a:rPr lang="es-CO" sz="8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2817682" y="2348880"/>
            <a:ext cx="5714757" cy="3744416"/>
          </a:xfrm>
        </p:spPr>
        <p:txBody>
          <a:bodyPr>
            <a:normAutofit fontScale="25000" lnSpcReduction="20000"/>
          </a:bodyPr>
          <a:lstStyle/>
          <a:p>
            <a:pPr marL="285750" indent="-285750" algn="just"/>
            <a:endParaRPr lang="es-CO" sz="23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r>
              <a:rPr lang="es-CO" sz="8000" dirty="0" smtClean="0">
                <a:latin typeface="Arial" pitchFamily="34" charset="0"/>
                <a:cs typeface="Arial" pitchFamily="34" charset="0"/>
              </a:rPr>
              <a:t>Numero de estudiantes promedio por computador.</a:t>
            </a:r>
          </a:p>
          <a:p>
            <a:pPr marL="285750" indent="-285750" algn="just"/>
            <a:endParaRPr lang="es-CO" sz="8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r>
              <a:rPr lang="es-CO" sz="8000" dirty="0" smtClean="0">
                <a:latin typeface="Arial" pitchFamily="34" charset="0"/>
                <a:cs typeface="Arial" pitchFamily="34" charset="0"/>
              </a:rPr>
              <a:t>Porcentaje de matricula con acceso a internet.</a:t>
            </a:r>
          </a:p>
          <a:p>
            <a:pPr marL="0" indent="0" algn="just">
              <a:buNone/>
            </a:pPr>
            <a:endParaRPr lang="es-CO" sz="8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/>
            <a:r>
              <a:rPr lang="es-CO" sz="8000" dirty="0" smtClean="0">
                <a:latin typeface="Arial" pitchFamily="34" charset="0"/>
                <a:cs typeface="Arial" pitchFamily="34" charset="0"/>
              </a:rPr>
              <a:t>Resultado pruebas saber 2015-2016 proyección 2017</a:t>
            </a:r>
          </a:p>
          <a:p>
            <a:endParaRPr lang="es-CO" dirty="0" smtClean="0"/>
          </a:p>
        </p:txBody>
      </p:sp>
      <p:sp>
        <p:nvSpPr>
          <p:cNvPr id="6" name="2 Abrir llave"/>
          <p:cNvSpPr/>
          <p:nvPr/>
        </p:nvSpPr>
        <p:spPr>
          <a:xfrm>
            <a:off x="2195736" y="2165332"/>
            <a:ext cx="1440160" cy="3855956"/>
          </a:xfrm>
          <a:prstGeom prst="leftBrace">
            <a:avLst>
              <a:gd name="adj1" fmla="val 8333"/>
              <a:gd name="adj2" fmla="val 5035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187624" y="332656"/>
            <a:ext cx="7200800" cy="201622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Énfasis de la política educativa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26092"/>
              </p:ext>
            </p:extLst>
          </p:nvPr>
        </p:nvGraphicFramePr>
        <p:xfrm>
          <a:off x="827584" y="2412464"/>
          <a:ext cx="792088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56"/>
                <a:gridCol w="201622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INDICADOR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PORCENTAJE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Alumnos beneficiados gratuidad: 2071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100%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Números de alumnos con discapacidades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visuales: 2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100%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Traslados y retiros: 194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9,36%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Numero de docentes y directivos en cualificación talento humano: 88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100%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 smtClean="0">
                          <a:solidFill>
                            <a:schemeClr val="tx1"/>
                          </a:solidFill>
                          <a:effectLst/>
                        </a:rPr>
                        <a:t>Numero de padres de familia que participan en la comunidad competentes: 621</a:t>
                      </a:r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30%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187624" y="116632"/>
            <a:ext cx="7200800" cy="201622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O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oudy ExtraBold" panose="02040702050305020303" pitchFamily="18" charset="0"/>
              </a:rPr>
              <a:t>Indicadores de gestión</a:t>
            </a:r>
            <a:endParaRPr lang="es-E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oudy ExtraBold" panose="020407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1223</TotalTime>
  <Words>1502</Words>
  <Application>Microsoft Office PowerPoint</Application>
  <PresentationFormat>Presentación en pantalla (4:3)</PresentationFormat>
  <Paragraphs>244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Parallax</vt:lpstr>
      <vt:lpstr>Rendición   de cuentas 2017 </vt:lpstr>
      <vt:lpstr>Presentación de PowerPoint</vt:lpstr>
      <vt:lpstr>¿Qué es rendición   de cuentas?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RENDICION DE CUENTA AÑO 2016</dc:title>
  <dc:creator>Manuel Torres</dc:creator>
  <cp:lastModifiedBy>FERNANDO ROSSI</cp:lastModifiedBy>
  <cp:revision>135</cp:revision>
  <dcterms:created xsi:type="dcterms:W3CDTF">2017-07-04T01:46:27Z</dcterms:created>
  <dcterms:modified xsi:type="dcterms:W3CDTF">2018-02-26T15:07:39Z</dcterms:modified>
</cp:coreProperties>
</file>