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3" r:id="rId4"/>
    <p:sldId id="297" r:id="rId5"/>
    <p:sldId id="267" r:id="rId6"/>
    <p:sldId id="261" r:id="rId7"/>
    <p:sldId id="262" r:id="rId8"/>
    <p:sldId id="265" r:id="rId9"/>
    <p:sldId id="294" r:id="rId10"/>
    <p:sldId id="295" r:id="rId11"/>
    <p:sldId id="296" r:id="rId12"/>
    <p:sldId id="271" r:id="rId13"/>
    <p:sldId id="268" r:id="rId14"/>
    <p:sldId id="264" r:id="rId15"/>
    <p:sldId id="303" r:id="rId16"/>
    <p:sldId id="304" r:id="rId17"/>
    <p:sldId id="275" r:id="rId18"/>
    <p:sldId id="305" r:id="rId19"/>
    <p:sldId id="269" r:id="rId20"/>
    <p:sldId id="270" r:id="rId21"/>
    <p:sldId id="274" r:id="rId22"/>
    <p:sldId id="277" r:id="rId23"/>
    <p:sldId id="289" r:id="rId24"/>
    <p:sldId id="290" r:id="rId25"/>
    <p:sldId id="279" r:id="rId26"/>
    <p:sldId id="280" r:id="rId27"/>
    <p:sldId id="291" r:id="rId28"/>
    <p:sldId id="281" r:id="rId29"/>
    <p:sldId id="283" r:id="rId30"/>
    <p:sldId id="284" r:id="rId31"/>
    <p:sldId id="285" r:id="rId32"/>
    <p:sldId id="302" r:id="rId33"/>
    <p:sldId id="286" r:id="rId34"/>
    <p:sldId id="301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85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e_223807004092@hot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1807269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rgbClr val="FF0000"/>
                </a:solidFill>
              </a:rPr>
              <a:t>INSTITUCIÓN EDUCATIVA NUEVA </a:t>
            </a:r>
            <a:r>
              <a:rPr lang="es-ES" sz="5400" b="1" dirty="0" smtClean="0">
                <a:solidFill>
                  <a:srgbClr val="FF0000"/>
                </a:solidFill>
              </a:rPr>
              <a:t>UNIÓN</a:t>
            </a:r>
            <a:endParaRPr lang="es-MX" sz="5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3500846"/>
            <a:ext cx="6987645" cy="1883955"/>
          </a:xfrm>
        </p:spPr>
        <p:txBody>
          <a:bodyPr>
            <a:noAutofit/>
          </a:bodyPr>
          <a:lstStyle/>
          <a:p>
            <a:r>
              <a:rPr lang="es-ES" sz="3200" b="1" dirty="0"/>
              <a:t>INFORME DE GESTIÓN Y RENDICIÓN</a:t>
            </a:r>
            <a:r>
              <a:rPr lang="es-MX" sz="3200" b="1" dirty="0"/>
              <a:t/>
            </a:r>
            <a:br>
              <a:rPr lang="es-MX" sz="3200" b="1" dirty="0"/>
            </a:br>
            <a:r>
              <a:rPr lang="es-ES" sz="3200" b="1" dirty="0"/>
              <a:t>DE </a:t>
            </a:r>
            <a:r>
              <a:rPr lang="es-ES" sz="3200" b="1" dirty="0" smtClean="0"/>
              <a:t>CUENTAS</a:t>
            </a:r>
          </a:p>
          <a:p>
            <a:endParaRPr lang="es-ES" sz="3200" b="1" dirty="0" smtClean="0"/>
          </a:p>
          <a:p>
            <a:r>
              <a:rPr lang="es-ES" sz="3200" b="1" dirty="0" smtClean="0"/>
              <a:t>2017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52494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606" y="1"/>
            <a:ext cx="10018713" cy="11710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RESULTADOS </a:t>
            </a:r>
            <a:r>
              <a:rPr lang="en-US" dirty="0">
                <a:solidFill>
                  <a:srgbClr val="FF0000"/>
                </a:solidFill>
              </a:rPr>
              <a:t>SABER </a:t>
            </a:r>
            <a:r>
              <a:rPr lang="en-US" dirty="0" smtClean="0">
                <a:solidFill>
                  <a:srgbClr val="FF0000"/>
                </a:solidFill>
              </a:rPr>
              <a:t>9°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3789" y="3497179"/>
            <a:ext cx="4910789" cy="2890336"/>
          </a:xfrm>
        </p:spPr>
        <p:txBody>
          <a:bodyPr/>
          <a:lstStyle/>
          <a:p>
            <a:r>
              <a:rPr lang="es-MX" dirty="0" smtClean="0"/>
              <a:t>EN EL AREA DE LENGUAJE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de INSUFICIENTE bajo en 4%.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de MINIMO mejoro en 11%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SATISFACTORIO bajó en 1%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demostrando que existe alto nivel de  igualdad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688" t="38598" r="28568" b="19596"/>
          <a:stretch/>
        </p:blipFill>
        <p:spPr>
          <a:xfrm>
            <a:off x="1578144" y="1171076"/>
            <a:ext cx="4776434" cy="2149642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14606" y="3497178"/>
            <a:ext cx="5021555" cy="3208421"/>
          </a:xfrm>
        </p:spPr>
        <p:txBody>
          <a:bodyPr/>
          <a:lstStyle/>
          <a:p>
            <a:r>
              <a:rPr lang="es-MX" dirty="0" smtClean="0"/>
              <a:t>EN EL AREA DE MATEMATICAS</a:t>
            </a:r>
          </a:p>
          <a:p>
            <a:r>
              <a:rPr lang="es-MX" sz="2400" dirty="0">
                <a:solidFill>
                  <a:schemeClr val="tx1"/>
                </a:solidFill>
              </a:rPr>
              <a:t>El nivel de INSUFICIENTE </a:t>
            </a:r>
            <a:r>
              <a:rPr lang="es-MX" sz="2400" dirty="0" smtClean="0">
                <a:solidFill>
                  <a:schemeClr val="tx1"/>
                </a:solidFill>
              </a:rPr>
              <a:t>subió </a:t>
            </a:r>
            <a:r>
              <a:rPr lang="es-MX" sz="2400" dirty="0">
                <a:solidFill>
                  <a:schemeClr val="tx1"/>
                </a:solidFill>
              </a:rPr>
              <a:t>en </a:t>
            </a:r>
            <a:r>
              <a:rPr lang="es-MX" sz="2400" dirty="0" smtClean="0">
                <a:solidFill>
                  <a:schemeClr val="tx1"/>
                </a:solidFill>
              </a:rPr>
              <a:t>15%.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de MINIMO </a:t>
            </a:r>
            <a:r>
              <a:rPr lang="es-MX" sz="2400" dirty="0" smtClean="0">
                <a:solidFill>
                  <a:schemeClr val="tx1"/>
                </a:solidFill>
              </a:rPr>
              <a:t>bajo </a:t>
            </a:r>
            <a:r>
              <a:rPr lang="es-MX" sz="2400" dirty="0">
                <a:solidFill>
                  <a:schemeClr val="tx1"/>
                </a:solidFill>
              </a:rPr>
              <a:t>en 3</a:t>
            </a:r>
            <a:r>
              <a:rPr lang="es-MX" sz="2400" dirty="0" smtClean="0">
                <a:solidFill>
                  <a:schemeClr val="tx1"/>
                </a:solidFill>
              </a:rPr>
              <a:t>%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SATISFACTORIO bajó en </a:t>
            </a:r>
            <a:r>
              <a:rPr lang="es-MX" sz="2400" dirty="0" smtClean="0">
                <a:solidFill>
                  <a:schemeClr val="tx1"/>
                </a:solidFill>
              </a:rPr>
              <a:t>12%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demostrando que existe alto nivel de  </a:t>
            </a:r>
            <a:r>
              <a:rPr lang="es-MX" sz="2400" dirty="0" smtClean="0">
                <a:solidFill>
                  <a:schemeClr val="tx1"/>
                </a:solidFill>
              </a:rPr>
              <a:t>igualdad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4858" t="20961" r="29602" b="32661"/>
          <a:stretch/>
        </p:blipFill>
        <p:spPr>
          <a:xfrm>
            <a:off x="7074568" y="1057862"/>
            <a:ext cx="4559213" cy="21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OBTUVIMOS LOS PRIMEROS RESULTADOS DE LAS PRUEBAS  ICFES 11°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169402"/>
          </a:xfrm>
        </p:spPr>
        <p:txBody>
          <a:bodyPr>
            <a:normAutofit/>
          </a:bodyPr>
          <a:lstStyle/>
          <a:p>
            <a:r>
              <a:rPr lang="es-MX" dirty="0" smtClean="0"/>
              <a:t>CON UN PROMEDIO DE 204 PUNTOS ANIVEL INSTITUCIONAL.</a:t>
            </a:r>
          </a:p>
          <a:p>
            <a:r>
              <a:rPr lang="es-MX" dirty="0" smtClean="0"/>
              <a:t>EL PUNTAJE MINIMO FUE DE 178 PUNTOS.</a:t>
            </a:r>
          </a:p>
          <a:p>
            <a:r>
              <a:rPr lang="es-MX" dirty="0" smtClean="0"/>
              <a:t>EL PUNTAJE MAS ALTO FUE DE 236 PUNTOS.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281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317" y="111034"/>
            <a:ext cx="10018713" cy="907869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DESEMPEÑO DIRECTIVO</a:t>
            </a:r>
            <a:endParaRPr lang="es-MX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554317" y="1104899"/>
            <a:ext cx="4895055" cy="564859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s-ES" sz="2600" dirty="0"/>
              <a:t>Construcción, socialización y puesta en marcha del Plan de Mejoramiento </a:t>
            </a:r>
            <a:r>
              <a:rPr lang="es-ES" sz="2600" dirty="0" smtClean="0"/>
              <a:t>2016 -2020.</a:t>
            </a:r>
            <a:endParaRPr lang="es-MX" sz="2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600" dirty="0" smtClean="0"/>
              <a:t>Implementación </a:t>
            </a:r>
            <a:r>
              <a:rPr lang="es-ES" sz="2600" dirty="0"/>
              <a:t>de acciones para mejorar resultados Pruebas SABER </a:t>
            </a:r>
            <a:r>
              <a:rPr lang="es-ES" sz="2600" dirty="0" smtClean="0"/>
              <a:t>2016- 2017.</a:t>
            </a:r>
            <a:endParaRPr lang="es-MX" sz="2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600" dirty="0" smtClean="0"/>
              <a:t>Ajuste </a:t>
            </a:r>
            <a:r>
              <a:rPr lang="es-ES" sz="2600" dirty="0"/>
              <a:t>manual de </a:t>
            </a:r>
            <a:r>
              <a:rPr lang="es-ES" sz="2600" dirty="0" smtClean="0"/>
              <a:t>convivencia.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600" dirty="0" smtClean="0"/>
              <a:t>Socialización </a:t>
            </a:r>
            <a:r>
              <a:rPr lang="es-ES" sz="2600" dirty="0"/>
              <a:t>a todos los estamentos de la comunidad educativa del Manual de Convivencia, atendiendo a las disposiciones de la ley 1620 de marzo de 2013.</a:t>
            </a:r>
            <a:endParaRPr lang="es-MX" sz="2600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607967" y="1104899"/>
            <a:ext cx="4895056" cy="5648598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/>
              <a:t>Generación de un buen ambiente de trabajo</a:t>
            </a:r>
            <a:endParaRPr lang="es-MX" sz="2600" dirty="0"/>
          </a:p>
          <a:p>
            <a:r>
              <a:rPr lang="es-ES" sz="2600" dirty="0"/>
              <a:t>Trabajo permanente para dinamizar la gestión de aula.</a:t>
            </a:r>
            <a:endParaRPr lang="es-MX" sz="2600" dirty="0"/>
          </a:p>
          <a:p>
            <a:r>
              <a:rPr lang="es-ES" sz="2600" dirty="0" smtClean="0"/>
              <a:t>Caracterización	de	los	estudiantes por	medio	familiar.</a:t>
            </a:r>
          </a:p>
          <a:p>
            <a:r>
              <a:rPr lang="es-ES" sz="2600" dirty="0" smtClean="0"/>
              <a:t>El reconocimiento oficial del grado 11°.y primera promoción de bachilleres</a:t>
            </a:r>
          </a:p>
          <a:p>
            <a:r>
              <a:rPr lang="es-ES" sz="2600" dirty="0" smtClean="0"/>
              <a:t>Integración de toda la Institución incluyendo cada una de las sede de primaria.</a:t>
            </a:r>
          </a:p>
          <a:p>
            <a:r>
              <a:rPr lang="es-ES" sz="2800" dirty="0"/>
              <a:t>Ajustes del </a:t>
            </a:r>
            <a:r>
              <a:rPr lang="es-ES" sz="2800" dirty="0" smtClean="0"/>
              <a:t>PEI</a:t>
            </a:r>
            <a:endParaRPr lang="es-MX" sz="2600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371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215537"/>
            <a:ext cx="10018713" cy="127362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DESEMPEÑO ADMINISTRATIVO </a:t>
            </a:r>
            <a:r>
              <a:rPr lang="es-ES" b="1" dirty="0">
                <a:solidFill>
                  <a:srgbClr val="FF0000"/>
                </a:solidFill>
              </a:rPr>
              <a:t>Y </a:t>
            </a:r>
            <a:r>
              <a:rPr lang="es-ES" b="1" dirty="0" smtClean="0">
                <a:solidFill>
                  <a:srgbClr val="FF0000"/>
                </a:solidFill>
              </a:rPr>
              <a:t>FINANCIERO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4312" y="1489166"/>
            <a:ext cx="4895055" cy="536883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Apoyo </a:t>
            </a:r>
            <a:r>
              <a:rPr lang="es-ES" sz="2400" dirty="0"/>
              <a:t>al desarrollo de proyectos pedagógicos como: Proyecto Ambiental, Democracia y Valores, Festival de la cometa, Proyecto Deportivo y otros.</a:t>
            </a:r>
            <a:endParaRPr lang="es-MX" sz="2400" dirty="0"/>
          </a:p>
          <a:p>
            <a:r>
              <a:rPr lang="es-ES" sz="2600" dirty="0" smtClean="0"/>
              <a:t>Actualización de inventario de muebles de la Institución</a:t>
            </a:r>
            <a:endParaRPr lang="es-MX" sz="2600" dirty="0"/>
          </a:p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07967" y="1489166"/>
            <a:ext cx="4895056" cy="536883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Gestión  ante Secretaria de Educación  la construcción de dos aulas de clases sede principal y una en la sede de Antonia Santos, construida por los Padres de Familia.</a:t>
            </a:r>
          </a:p>
          <a:p>
            <a:r>
              <a:rPr lang="es-ES" sz="2400" dirty="0"/>
              <a:t>Apoyo al fortalecimiento de la cultura atraves de danzas</a:t>
            </a:r>
            <a:r>
              <a:rPr lang="es-ES" sz="2000" dirty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635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MODELO DE </a:t>
            </a:r>
            <a:r>
              <a:rPr lang="es-ES" b="1" dirty="0" smtClean="0">
                <a:solidFill>
                  <a:srgbClr val="FF0000"/>
                </a:solidFill>
              </a:rPr>
              <a:t>GESTION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07675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/>
              <a:t>Porcentaje </a:t>
            </a:r>
            <a:r>
              <a:rPr lang="es-ES" sz="3200" dirty="0"/>
              <a:t>de ejecución de los recursos de los Fondos de Servicios educativos por concepto de gasto: </a:t>
            </a:r>
            <a:r>
              <a:rPr lang="es-ES" sz="3200" dirty="0" smtClean="0"/>
              <a:t>0%; ya que en el año lectivo 2017 no se adquirió recursos económicos de SGP.</a:t>
            </a:r>
            <a:endParaRPr lang="es-MX" sz="3200" dirty="0"/>
          </a:p>
          <a:p>
            <a:r>
              <a:rPr lang="es-ES" sz="3200" dirty="0" smtClean="0"/>
              <a:t>Porcentaje </a:t>
            </a:r>
            <a:r>
              <a:rPr lang="es-ES" sz="3200" dirty="0"/>
              <a:t>de cumplimiento del Plan de mejoramiento institucional:	</a:t>
            </a:r>
            <a:r>
              <a:rPr lang="es-ES" sz="3200" dirty="0" smtClean="0"/>
              <a:t>50 </a:t>
            </a:r>
            <a:r>
              <a:rPr lang="es-ES" sz="3200" dirty="0"/>
              <a:t>% (algunas metas cumplidas y no cumplidas)</a:t>
            </a:r>
            <a:endParaRPr lang="es-MX" sz="3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65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724" y="693820"/>
            <a:ext cx="5426158" cy="13716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482724" y="2065420"/>
            <a:ext cx="4737602" cy="4046622"/>
          </a:xfrm>
        </p:spPr>
        <p:txBody>
          <a:bodyPr>
            <a:noAutofit/>
          </a:bodyPr>
          <a:lstStyle/>
          <a:p>
            <a:r>
              <a:rPr lang="es-MX" sz="2400" dirty="0" smtClean="0"/>
              <a:t>SE INICIO EL AÑO ESCOLAR SOLO CON 10 MAESTROS QUE ESTABAN PRESTABAN SUS SERVICIO EN LA SEDE PRINCIPAL Y SE LOGRO EL NOMBRAMIENTO DE 9 MAESTROS DE PRIMARIA PARA LAS SEDES ANEXAS Y 3 DOCENTES MAS PARA LA ATENCION DE AREAS ESPECIFICAS EN BACHILLERATO.</a:t>
            </a:r>
            <a:endParaRPr lang="es-CO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83" y="914400"/>
            <a:ext cx="4150895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RECURSOS FISICOS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117558"/>
            <a:ext cx="10018713" cy="4511841"/>
          </a:xfrm>
        </p:spPr>
        <p:txBody>
          <a:bodyPr>
            <a:normAutofit/>
          </a:bodyPr>
          <a:lstStyle/>
          <a:p>
            <a:r>
              <a:rPr lang="es-ES" dirty="0"/>
              <a:t>En la sede principal: </a:t>
            </a:r>
            <a:r>
              <a:rPr lang="es-ES" dirty="0" smtClean="0"/>
              <a:t>existen 10 aulas de clases, 1 comedor con cocina, 1 sala de sistemas, 1 batería sanitaria, 1 aula múltiple.  </a:t>
            </a:r>
            <a:endParaRPr lang="es-MX" dirty="0"/>
          </a:p>
          <a:p>
            <a:r>
              <a:rPr lang="es-ES" dirty="0" smtClean="0"/>
              <a:t>En </a:t>
            </a:r>
            <a:r>
              <a:rPr lang="es-ES" dirty="0"/>
              <a:t>la sede Nuevo Oriente: </a:t>
            </a:r>
            <a:r>
              <a:rPr lang="es-MX" dirty="0"/>
              <a:t>existen </a:t>
            </a:r>
            <a:r>
              <a:rPr lang="es-MX" dirty="0" smtClean="0"/>
              <a:t>3 </a:t>
            </a:r>
            <a:r>
              <a:rPr lang="es-MX" dirty="0"/>
              <a:t>aulas de clases, 1 comedor con cocina</a:t>
            </a:r>
            <a:endParaRPr lang="es-ES" dirty="0"/>
          </a:p>
          <a:p>
            <a:r>
              <a:rPr lang="es-ES" dirty="0" smtClean="0"/>
              <a:t>En </a:t>
            </a:r>
            <a:r>
              <a:rPr lang="es-ES" dirty="0"/>
              <a:t>la sede Antonia Santos existen </a:t>
            </a:r>
            <a:r>
              <a:rPr lang="es-ES" dirty="0" smtClean="0"/>
              <a:t>1 aula </a:t>
            </a:r>
            <a:r>
              <a:rPr lang="es-ES" dirty="0"/>
              <a:t>de </a:t>
            </a:r>
            <a:r>
              <a:rPr lang="es-ES" dirty="0" smtClean="0"/>
              <a:t>clase en malas condiciones, </a:t>
            </a:r>
          </a:p>
          <a:p>
            <a:r>
              <a:rPr lang="es-ES" dirty="0" smtClean="0"/>
              <a:t>En </a:t>
            </a:r>
            <a:r>
              <a:rPr lang="es-ES" dirty="0"/>
              <a:t>la sede Pablo Sexto 1 aula de clase en malas condiciones,</a:t>
            </a:r>
            <a:endParaRPr lang="es-MX" dirty="0"/>
          </a:p>
          <a:p>
            <a:r>
              <a:rPr lang="es-ES" dirty="0" smtClean="0"/>
              <a:t>En </a:t>
            </a:r>
            <a:r>
              <a:rPr lang="es-ES" dirty="0"/>
              <a:t>la sede Antonio Nariño 1 aula de clase en </a:t>
            </a:r>
            <a:r>
              <a:rPr lang="es-ES" dirty="0" smtClean="0"/>
              <a:t>buenas </a:t>
            </a:r>
            <a:r>
              <a:rPr lang="es-ES" dirty="0"/>
              <a:t>condiciones,</a:t>
            </a:r>
            <a:endParaRPr lang="es-MX" dirty="0"/>
          </a:p>
          <a:p>
            <a:r>
              <a:rPr lang="es-ES" dirty="0" smtClean="0"/>
              <a:t>En </a:t>
            </a:r>
            <a:r>
              <a:rPr lang="es-ES" dirty="0"/>
              <a:t>la sede la Ossa </a:t>
            </a:r>
            <a:r>
              <a:rPr lang="es-MX" dirty="0"/>
              <a:t>existen </a:t>
            </a:r>
            <a:r>
              <a:rPr lang="es-MX" dirty="0" smtClean="0"/>
              <a:t>2 </a:t>
            </a:r>
            <a:r>
              <a:rPr lang="es-MX" dirty="0"/>
              <a:t>aulas de </a:t>
            </a:r>
            <a:r>
              <a:rPr lang="es-MX" dirty="0" smtClean="0"/>
              <a:t>clases en malas condiciones, </a:t>
            </a:r>
            <a:r>
              <a:rPr lang="es-MX" dirty="0"/>
              <a:t>1 comedor con cocina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635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124597">
            <a:off x="636648" y="942609"/>
            <a:ext cx="6250907" cy="129975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¿QUE </a:t>
            </a:r>
            <a:r>
              <a:rPr lang="en-US" b="1" i="1" dirty="0">
                <a:solidFill>
                  <a:srgbClr val="FF0000"/>
                </a:solidFill>
              </a:rPr>
              <a:t>SE GASTO</a:t>
            </a:r>
            <a:r>
              <a:rPr lang="en-US" b="1" i="1" dirty="0" smtClean="0">
                <a:solidFill>
                  <a:srgbClr val="FF0000"/>
                </a:solidFill>
              </a:rPr>
              <a:t>? EN RECURSO FINANCIEROS</a:t>
            </a:r>
            <a:endParaRPr lang="es-MX" b="1" i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´	PRESUPUESTO</a:t>
            </a:r>
            <a:endParaRPr lang="es-MX" sz="3200" dirty="0"/>
          </a:p>
          <a:p>
            <a:r>
              <a:rPr lang="en-US" sz="3200" dirty="0"/>
              <a:t>´	INGRESOS</a:t>
            </a:r>
            <a:endParaRPr lang="es-MX" sz="3200" dirty="0"/>
          </a:p>
          <a:p>
            <a:r>
              <a:rPr lang="en-US" sz="3200" dirty="0"/>
              <a:t>´	EGRESOS</a:t>
            </a:r>
            <a:endParaRPr lang="es-MX" sz="3200" dirty="0"/>
          </a:p>
          <a:p>
            <a:r>
              <a:rPr lang="en-US" sz="3200" dirty="0"/>
              <a:t>´	BALANCES</a:t>
            </a:r>
            <a:endParaRPr lang="es-MX" sz="32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02967" y="392789"/>
            <a:ext cx="5800055" cy="6086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b="1" dirty="0" smtClean="0">
                <a:solidFill>
                  <a:srgbClr val="0070C0"/>
                </a:solidFill>
              </a:rPr>
              <a:t>NO SE PLANTEO PRESUPUESTO, YA QUE NO HUBO INGRESOS EN LA INSTITUCION EN LA VIGENCIA 2017</a:t>
            </a:r>
            <a:endParaRPr lang="es-CO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RECURSOS TECNOLOGICOS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En la sede principal: existen </a:t>
            </a:r>
            <a:r>
              <a:rPr lang="es-ES" dirty="0" smtClean="0"/>
              <a:t>20 computadores con acceso a internet.  </a:t>
            </a:r>
            <a:endParaRPr lang="es-MX" dirty="0"/>
          </a:p>
          <a:p>
            <a:r>
              <a:rPr lang="es-ES" dirty="0"/>
              <a:t>En la sede Nuevo Oriente: </a:t>
            </a:r>
            <a:r>
              <a:rPr lang="es-ES" dirty="0" smtClean="0"/>
              <a:t>existe 0 computadores.</a:t>
            </a:r>
            <a:endParaRPr lang="es-ES" dirty="0"/>
          </a:p>
          <a:p>
            <a:r>
              <a:rPr lang="es-ES" dirty="0"/>
              <a:t>En la sede Antonia Santos existe 0 computadores.</a:t>
            </a:r>
          </a:p>
          <a:p>
            <a:r>
              <a:rPr lang="es-ES" dirty="0" smtClean="0"/>
              <a:t>En </a:t>
            </a:r>
            <a:r>
              <a:rPr lang="es-ES" dirty="0"/>
              <a:t>la sede Pablo Sexto existe 0 computadores</a:t>
            </a:r>
            <a:r>
              <a:rPr lang="es-ES" dirty="0" smtClean="0"/>
              <a:t>.</a:t>
            </a:r>
            <a:endParaRPr lang="es-MX" dirty="0"/>
          </a:p>
          <a:p>
            <a:r>
              <a:rPr lang="es-ES" dirty="0"/>
              <a:t>En la sede Antonio Nariño </a:t>
            </a:r>
            <a:r>
              <a:rPr lang="es-ES" dirty="0" smtClean="0"/>
              <a:t>existe</a:t>
            </a:r>
            <a:r>
              <a:rPr lang="es-ES" dirty="0"/>
              <a:t> 4 </a:t>
            </a:r>
            <a:r>
              <a:rPr lang="es-ES" dirty="0" smtClean="0"/>
              <a:t>computadores sin acceso a internet ni luz eléctrica.</a:t>
            </a:r>
            <a:endParaRPr lang="es-ES" dirty="0"/>
          </a:p>
          <a:p>
            <a:r>
              <a:rPr lang="es-ES" dirty="0" smtClean="0"/>
              <a:t>En </a:t>
            </a:r>
            <a:r>
              <a:rPr lang="es-ES" dirty="0"/>
              <a:t>la sede la Ossa existe 4 computadores sin acceso a </a:t>
            </a:r>
            <a:r>
              <a:rPr lang="es-ES" dirty="0" smtClean="0"/>
              <a:t>internet ni luz eléctrica.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81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52698"/>
            <a:ext cx="10018713" cy="137160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DESEMPEÑO COMUNITARIO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4312" y="1580606"/>
            <a:ext cx="4895055" cy="4924697"/>
          </a:xfrm>
        </p:spPr>
        <p:txBody>
          <a:bodyPr>
            <a:noAutofit/>
          </a:bodyPr>
          <a:lstStyle/>
          <a:p>
            <a:pPr lvl="0"/>
            <a:r>
              <a:rPr lang="es-ES" sz="2800" dirty="0" smtClean="0"/>
              <a:t>Conformación </a:t>
            </a:r>
            <a:r>
              <a:rPr lang="es-ES" sz="2800" dirty="0"/>
              <a:t>del Comité de Convivencia como instancia mediadora de conflictos, estudio y análisis de casos críticos</a:t>
            </a:r>
            <a:r>
              <a:rPr lang="es-ES" sz="2800" dirty="0" smtClean="0"/>
              <a:t>.</a:t>
            </a:r>
            <a:endParaRPr lang="es-MX" sz="2800" dirty="0"/>
          </a:p>
          <a:p>
            <a:r>
              <a:rPr lang="es-MX" sz="2800" dirty="0" smtClean="0"/>
              <a:t>Conformación del consejo de padres</a:t>
            </a:r>
          </a:p>
          <a:p>
            <a:r>
              <a:rPr lang="es-MX" sz="2800" dirty="0" smtClean="0"/>
              <a:t>Trabajos de los padres de Familias en la Institución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07967" y="1423851"/>
            <a:ext cx="4895056" cy="5081452"/>
          </a:xfrm>
        </p:spPr>
        <p:txBody>
          <a:bodyPr>
            <a:noAutofit/>
          </a:bodyPr>
          <a:lstStyle/>
          <a:p>
            <a:r>
              <a:rPr lang="es-ES" sz="2800" dirty="0"/>
              <a:t>Participación de los padres con estudiantes en eventos de danzas en el municipios ocupando puestos destacados en estos concursos.</a:t>
            </a:r>
            <a:endParaRPr lang="es-MX" sz="2800" dirty="0"/>
          </a:p>
          <a:p>
            <a:r>
              <a:rPr lang="es-ES" sz="2800" dirty="0" smtClean="0"/>
              <a:t>Desarrollo </a:t>
            </a:r>
            <a:r>
              <a:rPr lang="es-ES" sz="2800" dirty="0"/>
              <a:t>de charlas contra el embarazo a temprana edad en </a:t>
            </a:r>
            <a:r>
              <a:rPr lang="es-ES" sz="2800" dirty="0" smtClean="0"/>
              <a:t>niñas </a:t>
            </a:r>
            <a:r>
              <a:rPr lang="es-ES" sz="2800" dirty="0"/>
              <a:t>menores.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13936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54794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INSTITUCIÓN EDUCATIVA NUEVA </a:t>
            </a:r>
            <a:r>
              <a:rPr lang="es-ES" b="1" dirty="0" smtClean="0">
                <a:solidFill>
                  <a:srgbClr val="FF0000"/>
                </a:solidFill>
              </a:rPr>
              <a:t>UNIÓN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4312" y="2024743"/>
            <a:ext cx="4895055" cy="4650377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ENTIDAD </a:t>
            </a:r>
            <a:r>
              <a:rPr lang="es-ES" sz="2400" b="1" dirty="0"/>
              <a:t>TERRITORIAL: </a:t>
            </a:r>
            <a:r>
              <a:rPr lang="es-ES" sz="2400" dirty="0" smtClean="0"/>
              <a:t>Córdoba</a:t>
            </a:r>
          </a:p>
          <a:p>
            <a:r>
              <a:rPr lang="es-ES" sz="2400" b="1" dirty="0" smtClean="0"/>
              <a:t>MUNICIPIO: </a:t>
            </a:r>
            <a:r>
              <a:rPr lang="es-ES" sz="2400" dirty="0"/>
              <a:t>Tierralta</a:t>
            </a:r>
            <a:endParaRPr lang="es-MX" sz="2400" dirty="0"/>
          </a:p>
          <a:p>
            <a:r>
              <a:rPr lang="es-ES" sz="2400" b="1" dirty="0" smtClean="0"/>
              <a:t>DIRECCION: </a:t>
            </a:r>
            <a:r>
              <a:rPr lang="es-ES" sz="2400" dirty="0" smtClean="0"/>
              <a:t>Vereda Nueva Unión </a:t>
            </a:r>
            <a:r>
              <a:rPr lang="es-ES" sz="2400" dirty="0"/>
              <a:t>calle </a:t>
            </a:r>
            <a:r>
              <a:rPr lang="es-ES" sz="2400" dirty="0" smtClean="0"/>
              <a:t>principal</a:t>
            </a:r>
          </a:p>
          <a:p>
            <a:r>
              <a:rPr lang="es-ES" sz="2400" b="1" dirty="0" smtClean="0"/>
              <a:t>MODALIDAD: </a:t>
            </a:r>
            <a:r>
              <a:rPr lang="es-ES" sz="2400" dirty="0" smtClean="0"/>
              <a:t>Académica</a:t>
            </a:r>
          </a:p>
          <a:p>
            <a:r>
              <a:rPr lang="es-ES" sz="2400" b="1" dirty="0" smtClean="0"/>
              <a:t>NATURALEZA: </a:t>
            </a:r>
            <a:r>
              <a:rPr lang="es-ES" sz="2400" dirty="0"/>
              <a:t>Oficial</a:t>
            </a:r>
            <a:endParaRPr lang="es-MX" sz="2400" dirty="0"/>
          </a:p>
          <a:p>
            <a:r>
              <a:rPr lang="es-ES" sz="2400" b="1" dirty="0" smtClean="0"/>
              <a:t>CALENDARIO</a:t>
            </a:r>
            <a:r>
              <a:rPr lang="es-ES" sz="2400" b="1" dirty="0"/>
              <a:t>: </a:t>
            </a:r>
            <a:r>
              <a:rPr lang="es-ES" sz="2400" dirty="0" smtClean="0"/>
              <a:t>A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607967" y="1789611"/>
            <a:ext cx="4895056" cy="4885509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JORNADA</a:t>
            </a:r>
            <a:r>
              <a:rPr lang="es-ES" sz="2400" b="1" dirty="0"/>
              <a:t>: </a:t>
            </a:r>
            <a:r>
              <a:rPr lang="es-ES" sz="2400" dirty="0"/>
              <a:t>Mañana </a:t>
            </a:r>
          </a:p>
          <a:p>
            <a:r>
              <a:rPr lang="es-ES" sz="2400" b="1" dirty="0"/>
              <a:t>CARÁCTER: </a:t>
            </a:r>
            <a:r>
              <a:rPr lang="es-ES" sz="2400" dirty="0"/>
              <a:t>Mixto </a:t>
            </a:r>
          </a:p>
          <a:p>
            <a:r>
              <a:rPr lang="es-ES" sz="2400" b="1" dirty="0" smtClean="0"/>
              <a:t>NIVELES DE EDUCACION: </a:t>
            </a:r>
            <a:r>
              <a:rPr lang="es-ES" sz="2400" dirty="0"/>
              <a:t>Preescolar, Básica </a:t>
            </a:r>
            <a:r>
              <a:rPr lang="es-ES" sz="2400" dirty="0" smtClean="0"/>
              <a:t>Primaria, Básica Secundaria </a:t>
            </a:r>
            <a:r>
              <a:rPr lang="es-ES" sz="2400" dirty="0"/>
              <a:t>y </a:t>
            </a:r>
            <a:r>
              <a:rPr lang="es-ES" sz="2400" dirty="0" smtClean="0"/>
              <a:t>Educación Media </a:t>
            </a:r>
            <a:endParaRPr lang="es-ES" sz="2400" dirty="0"/>
          </a:p>
          <a:p>
            <a:r>
              <a:rPr lang="es-ES" sz="2400" b="1" dirty="0"/>
              <a:t>EMAIL: </a:t>
            </a:r>
            <a:r>
              <a:rPr lang="es-ES" sz="2400" dirty="0">
                <a:hlinkClick r:id="rId2"/>
              </a:rPr>
              <a:t>ee_223807004092</a:t>
            </a:r>
            <a:r>
              <a:rPr lang="es-ES" sz="2400" u="sng" dirty="0">
                <a:hlinkClick r:id="rId2"/>
              </a:rPr>
              <a:t>@hotmail.com</a:t>
            </a:r>
            <a:endParaRPr lang="es-ES" sz="2400" u="sng" dirty="0"/>
          </a:p>
          <a:p>
            <a:r>
              <a:rPr lang="es-CO" sz="2400" b="1" dirty="0"/>
              <a:t>NIT:</a:t>
            </a:r>
            <a:r>
              <a:rPr lang="es-CO" sz="2400" dirty="0"/>
              <a:t> </a:t>
            </a:r>
            <a:r>
              <a:rPr lang="es-ES" sz="2400" dirty="0"/>
              <a:t>     900054173-2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680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287383"/>
            <a:ext cx="8574622" cy="6413863"/>
          </a:xfrm>
        </p:spPr>
        <p:txBody>
          <a:bodyPr>
            <a:noAutofit/>
          </a:bodyPr>
          <a:lstStyle/>
          <a:p>
            <a:r>
              <a:rPr lang="es-ES" sz="4400" dirty="0"/>
              <a:t>Las metas formuladas en nuestro Plan de Mejoramiento </a:t>
            </a:r>
            <a:r>
              <a:rPr lang="es-ES" sz="4400" dirty="0" smtClean="0"/>
              <a:t>2017 </a:t>
            </a:r>
            <a:r>
              <a:rPr lang="es-ES" sz="4400" dirty="0"/>
              <a:t>se alcanzaron en un </a:t>
            </a:r>
            <a:r>
              <a:rPr lang="es-ES" sz="4400" dirty="0" smtClean="0"/>
              <a:t>50</a:t>
            </a:r>
            <a:r>
              <a:rPr lang="es-ES" sz="4400" dirty="0"/>
              <a:t>%; esto se logró con el apoyo, compromiso y liderazgo </a:t>
            </a:r>
            <a:r>
              <a:rPr lang="es-ES" sz="4400" dirty="0" smtClean="0"/>
              <a:t>de la rectora, de los </a:t>
            </a:r>
            <a:r>
              <a:rPr lang="es-ES" sz="4400" dirty="0"/>
              <a:t>equipo de </a:t>
            </a:r>
            <a:r>
              <a:rPr lang="es-ES" sz="4400" dirty="0" smtClean="0"/>
              <a:t>las diferentes Gestiones, </a:t>
            </a:r>
            <a:r>
              <a:rPr lang="es-ES" sz="4400" dirty="0"/>
              <a:t>de los </a:t>
            </a:r>
            <a:r>
              <a:rPr lang="es-ES" sz="4400" dirty="0" smtClean="0"/>
              <a:t>distintos </a:t>
            </a:r>
            <a:r>
              <a:rPr lang="es-ES" sz="4400" dirty="0"/>
              <a:t>miembros del Gobierno Escolar y de todos los actores de la comunidad educativa.</a:t>
            </a:r>
            <a:endParaRPr lang="es-MX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 rot="17048409">
            <a:off x="1698495" y="845382"/>
            <a:ext cx="2750908" cy="1510947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SE LOGRO?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308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814" y="176348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PROYECTA A FUTURO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4114" y="2116183"/>
            <a:ext cx="9608909" cy="4167051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Continuar </a:t>
            </a:r>
            <a:r>
              <a:rPr lang="es-ES" sz="3200" dirty="0"/>
              <a:t>con las gestiones para la consecución de nuevas aulas educativas y </a:t>
            </a:r>
            <a:r>
              <a:rPr lang="es-ES" sz="3200" dirty="0" smtClean="0"/>
              <a:t>adecuación </a:t>
            </a:r>
            <a:r>
              <a:rPr lang="es-ES" sz="3200" dirty="0"/>
              <a:t>de escenarios deportivos.</a:t>
            </a:r>
            <a:endParaRPr lang="es-MX" sz="3200" dirty="0"/>
          </a:p>
          <a:p>
            <a:r>
              <a:rPr lang="es-ES" sz="3200" dirty="0" smtClean="0"/>
              <a:t>Adecuación </a:t>
            </a:r>
            <a:r>
              <a:rPr lang="es-ES" sz="3200" dirty="0"/>
              <a:t>de la sala de informática sede principal.</a:t>
            </a:r>
            <a:endParaRPr lang="es-MX" sz="3200" dirty="0"/>
          </a:p>
          <a:p>
            <a:r>
              <a:rPr lang="es-ES" sz="3200" dirty="0" smtClean="0"/>
              <a:t>Desarrollo </a:t>
            </a:r>
            <a:r>
              <a:rPr lang="es-ES" sz="3200" dirty="0"/>
              <a:t>de los proyectos presentado por </a:t>
            </a:r>
            <a:r>
              <a:rPr lang="es-ES" sz="3200" dirty="0" smtClean="0"/>
              <a:t>docentes </a:t>
            </a:r>
            <a:r>
              <a:rPr lang="es-ES" sz="3200" dirty="0"/>
              <a:t>y estudiantes.</a:t>
            </a:r>
            <a:endParaRPr lang="es-MX" sz="3200" dirty="0"/>
          </a:p>
          <a:p>
            <a:r>
              <a:rPr lang="es-ES" sz="3200" dirty="0" smtClean="0"/>
              <a:t>Ejecución </a:t>
            </a:r>
            <a:r>
              <a:rPr lang="es-ES" sz="3200" dirty="0"/>
              <a:t>de las acciones del Plan de mejoramiento.</a:t>
            </a:r>
            <a:endParaRPr lang="es-MX" sz="3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614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84311" y="287383"/>
            <a:ext cx="10018713" cy="6178731"/>
          </a:xfrm>
        </p:spPr>
        <p:txBody>
          <a:bodyPr>
            <a:normAutofit/>
          </a:bodyPr>
          <a:lstStyle/>
          <a:p>
            <a:r>
              <a:rPr lang="es-E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 FOTOGRAFICAS</a:t>
            </a:r>
            <a:r>
              <a:rPr lang="es-MX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MX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8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59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 smtClean="0">
                <a:solidFill>
                  <a:srgbClr val="FF0000"/>
                </a:solidFill>
              </a:rPr>
              <a:t>Día e con los docentes y padres de familias</a:t>
            </a:r>
            <a:endParaRPr lang="es-MX" sz="4400" b="1" dirty="0">
              <a:solidFill>
                <a:srgbClr val="FF0000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4311" y="2666999"/>
            <a:ext cx="4616043" cy="3590109"/>
          </a:xfrm>
          <a:prstGeom prst="rect">
            <a:avLst/>
          </a:prstGeom>
        </p:spPr>
      </p:pic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77885"/>
            <a:ext cx="4165600" cy="3801291"/>
          </a:xfrm>
        </p:spPr>
      </p:pic>
    </p:spTree>
    <p:extLst>
      <p:ext uri="{BB962C8B-B14F-4D97-AF65-F5344CB8AC3E}">
        <p14:creationId xmlns:p14="http://schemas.microsoft.com/office/powerpoint/2010/main" val="269554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 de danza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2705100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04973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SEMANA POR LA PAZ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168434"/>
            <a:ext cx="4895850" cy="4323806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4313" y="2168434"/>
            <a:ext cx="4894262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 smtClean="0">
                <a:solidFill>
                  <a:srgbClr val="FF0000"/>
                </a:solidFill>
              </a:rPr>
              <a:t>CELEBRACION DE LAS FIESTAS PATRIAS</a:t>
            </a:r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851403"/>
            <a:ext cx="4894262" cy="2755393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852142"/>
            <a:ext cx="4895850" cy="2753915"/>
          </a:xfrm>
        </p:spPr>
      </p:pic>
    </p:spTree>
    <p:extLst>
      <p:ext uri="{BB962C8B-B14F-4D97-AF65-F5344CB8AC3E}">
        <p14:creationId xmlns:p14="http://schemas.microsoft.com/office/powerpoint/2010/main" val="423120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685801"/>
            <a:ext cx="5439003" cy="5105400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685800"/>
            <a:ext cx="4579710" cy="5105400"/>
          </a:xfrm>
        </p:spPr>
      </p:pic>
    </p:spTree>
    <p:extLst>
      <p:ext uri="{BB962C8B-B14F-4D97-AF65-F5344CB8AC3E}">
        <p14:creationId xmlns:p14="http://schemas.microsoft.com/office/powerpoint/2010/main" val="371253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CULTURALES</a:t>
            </a:r>
            <a:br>
              <a:rPr lang="es-MX" dirty="0" smtClean="0"/>
            </a:br>
            <a:r>
              <a:rPr lang="es-MX" dirty="0" smtClean="0"/>
              <a:t>DIA DEL IDIOMA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2" y="2667000"/>
            <a:ext cx="8948057" cy="3825240"/>
          </a:xfrm>
        </p:spPr>
      </p:pic>
    </p:spTree>
    <p:extLst>
      <p:ext uri="{BB962C8B-B14F-4D97-AF65-F5344CB8AC3E}">
        <p14:creationId xmlns:p14="http://schemas.microsoft.com/office/powerpoint/2010/main" val="426594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03811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 DEL DULCE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5920" y="1789612"/>
            <a:ext cx="4637314" cy="4001588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789611"/>
            <a:ext cx="4165600" cy="4001589"/>
          </a:xfrm>
        </p:spPr>
      </p:pic>
    </p:spTree>
    <p:extLst>
      <p:ext uri="{BB962C8B-B14F-4D97-AF65-F5344CB8AC3E}">
        <p14:creationId xmlns:p14="http://schemas.microsoft.com/office/powerpoint/2010/main" val="41803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359230"/>
            <a:ext cx="10018714" cy="1077686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</a:rPr>
              <a:t>RESOLUCIONES</a:t>
            </a:r>
            <a:r>
              <a:rPr lang="es-ES" sz="4400" b="1" dirty="0" smtClean="0">
                <a:solidFill>
                  <a:srgbClr val="FF0000"/>
                </a:solidFill>
              </a:rPr>
              <a:t>: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36916"/>
            <a:ext cx="10018713" cy="4767941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ES" b="1" dirty="0" smtClean="0"/>
              <a:t>RESOLUCION </a:t>
            </a:r>
            <a:r>
              <a:rPr lang="es-ES" b="1" dirty="0"/>
              <a:t>APROBACION E INTEGRACION </a:t>
            </a:r>
            <a:r>
              <a:rPr lang="es-ES" dirty="0" smtClean="0"/>
              <a:t>Nº </a:t>
            </a:r>
            <a:r>
              <a:rPr lang="es-ES" dirty="0"/>
              <a:t>0000290 </a:t>
            </a:r>
            <a:r>
              <a:rPr lang="es-ES" dirty="0" smtClean="0"/>
              <a:t>de Mayo 7 de 2003</a:t>
            </a:r>
            <a:r>
              <a:rPr lang="es-ES" dirty="0"/>
              <a:t>, RATIFICACION RESOLUCION </a:t>
            </a:r>
            <a:r>
              <a:rPr lang="es-CO" dirty="0"/>
              <a:t>N° 000611 de Noviembre de </a:t>
            </a:r>
            <a:r>
              <a:rPr lang="es-CO" dirty="0" smtClean="0"/>
              <a:t>2011</a:t>
            </a:r>
            <a:endParaRPr lang="es-MX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b="1" dirty="0" smtClean="0"/>
              <a:t>RESOLUCIÓN </a:t>
            </a:r>
            <a:r>
              <a:rPr lang="es-ES" b="1" dirty="0"/>
              <a:t>DE AMPLIACIÓN </a:t>
            </a:r>
            <a:r>
              <a:rPr lang="es-ES" dirty="0" smtClean="0"/>
              <a:t>N°000191 </a:t>
            </a:r>
            <a:r>
              <a:rPr lang="es-CO" dirty="0"/>
              <a:t>del 3 de Febrero de 2016 </a:t>
            </a:r>
            <a:r>
              <a:rPr lang="es-ES" dirty="0"/>
              <a:t>, RESOLUCION DE RECONOCIMIENTO  003480 </a:t>
            </a:r>
            <a:r>
              <a:rPr lang="es-ES" dirty="0" smtClean="0"/>
              <a:t>de 12 de Diciembre de  2015  Expedida por la Secretaria De Educación Del Departamento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b="1" dirty="0" smtClean="0"/>
              <a:t>RESOLUCION </a:t>
            </a:r>
            <a:r>
              <a:rPr lang="es-ES" b="1" dirty="0"/>
              <a:t>DE AMPLIACION DEL GRADO 11°  </a:t>
            </a:r>
            <a:r>
              <a:rPr lang="es-ES" dirty="0"/>
              <a:t>N° 000811  </a:t>
            </a:r>
            <a:r>
              <a:rPr lang="es-ES" dirty="0" smtClean="0"/>
              <a:t>del </a:t>
            </a:r>
            <a:r>
              <a:rPr lang="es-ES" dirty="0"/>
              <a:t>16 </a:t>
            </a:r>
            <a:r>
              <a:rPr lang="es-ES" dirty="0" smtClean="0"/>
              <a:t>de Marzo 2017,</a:t>
            </a:r>
            <a:r>
              <a:rPr lang="es-ES" b="1" dirty="0"/>
              <a:t> </a:t>
            </a:r>
            <a:r>
              <a:rPr lang="es-ES" dirty="0"/>
              <a:t>RESOLUCION DE RECONOCIMIENTO </a:t>
            </a:r>
            <a:r>
              <a:rPr lang="es-ES" dirty="0" smtClean="0"/>
              <a:t>003808 de Diciembre 5 de 2017,   Expedida por la Secretaria de Educación Departamental De Córdoba.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b="1" dirty="0" smtClean="0"/>
              <a:t>RESOLUCION DE AUTORIZACION DE JORNADA UNICA </a:t>
            </a:r>
            <a:r>
              <a:rPr lang="es-ES" dirty="0" smtClean="0"/>
              <a:t>N° 003752 de Noviembre 30 del 2017, a partir del año 2018.</a:t>
            </a:r>
            <a:r>
              <a:rPr lang="es-ES" dirty="0"/>
              <a:t> Expedida por la Secretaria de Educación Departamental De Córdoba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68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FESTIVAL DEL PLATANO</a:t>
            </a:r>
            <a:endParaRPr lang="es-MX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lh3.googleusercontent.com/GIfB3j3IMteRvtwGnaTYlf6gl_VWauvJIbzBiIU-k_owuFTST_MAiVuzqWWNAMata8-lgQYHfts0hqgIOpxwvN0IvMDe1wrK1YmMr_KkdB3Bx8UnSGHFaHOzC9G11Ku6qBLENbGzg_1jwYhsx4V3SKy6_W48cVESIizCP9P9oUN58IAAN_rDK0m4sKdkDI0Bip3GikoOm25LdkCfHviBZgAvdjyvo3IjYfklzkBytpFUOa8TlE5p994gMY_nm9P83-c-nnrbl2LSEvdkCiK7uYQpPnLgwsqBuVlnCqsS_PT-PFSm8hMr4-239pKfjCWkJ4GIBIELSSfUejDOEYwSLiqh-HgYb-ioc1kXHvwQxcml3SCVRPUWEvULPqGvdJan-UdF1Qp8hHUcjdkj-dtd8tDRwe_ytIPdku86xLMMRJgt_RM6Pkb4vEOy1Udoas4NfpIjOfchSM0ninxMPKgruoXVYwFuopxSNife4Q61xiRQNmSqxQ3w1ElMpQxsue9GPUJnCnSLK0GoY8lfLMvMSYqeo84bjBCaFXidSlzviW7iWHCmQJm7u_NzEd-nPBcXXl9kjBJa5L2nG1Va0bXhoypNXP1ZbJ0UU227q0Q=w1179-h662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288587"/>
            <a:ext cx="4894262" cy="43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175" y="2288587"/>
            <a:ext cx="4895850" cy="43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384" y="5268443"/>
            <a:ext cx="10018711" cy="566738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PREPARATORIO PRUEBAS SABER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669" b="15669"/>
          <a:stretch>
            <a:fillRect/>
          </a:stretch>
        </p:blipFill>
        <p:spPr>
          <a:xfrm>
            <a:off x="2386012" y="932112"/>
            <a:ext cx="8225944" cy="406201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15385" y="6109500"/>
            <a:ext cx="10018711" cy="493712"/>
          </a:xfrm>
        </p:spPr>
        <p:txBody>
          <a:bodyPr/>
          <a:lstStyle/>
          <a:p>
            <a:r>
              <a:rPr lang="es-MX" b="1" i="1" dirty="0" smtClean="0">
                <a:solidFill>
                  <a:srgbClr val="FF0000"/>
                </a:solidFill>
              </a:rPr>
              <a:t>GRADOS 3</a:t>
            </a:r>
            <a:r>
              <a:rPr lang="es-MX" b="1" i="1" dirty="0">
                <a:solidFill>
                  <a:srgbClr val="FF0000"/>
                </a:solidFill>
              </a:rPr>
              <a:t>°,5°,9°  y 11°</a:t>
            </a:r>
            <a:endParaRPr lang="es-CO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276850"/>
            <a:ext cx="10018713" cy="1772193"/>
          </a:xfrm>
        </p:spPr>
        <p:txBody>
          <a:bodyPr/>
          <a:lstStyle/>
          <a:p>
            <a:r>
              <a:rPr lang="es-MX" dirty="0" err="1" smtClean="0"/>
              <a:t>Dia</a:t>
            </a:r>
            <a:r>
              <a:rPr lang="es-MX" dirty="0" smtClean="0"/>
              <a:t> E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0607" y="365760"/>
            <a:ext cx="6178730" cy="491109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77303" y="212015"/>
            <a:ext cx="3485025" cy="6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3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ACTIVIDADES DEPORTIVAS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2" y="2076994"/>
            <a:ext cx="9209314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1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2" y="685800"/>
            <a:ext cx="10018711" cy="41997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999308"/>
            <a:ext cx="10018711" cy="273449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484312" y="4885508"/>
            <a:ext cx="10018713" cy="905691"/>
          </a:xfrm>
        </p:spPr>
        <p:txBody>
          <a:bodyPr/>
          <a:lstStyle/>
          <a:p>
            <a:r>
              <a:rPr lang="es-MX" b="1" i="1" dirty="0" smtClean="0">
                <a:solidFill>
                  <a:srgbClr val="FF0000"/>
                </a:solidFill>
              </a:rPr>
              <a:t>PROYECTO DE LECTURA</a:t>
            </a:r>
            <a:endParaRPr lang="es-CO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0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29925" y="731520"/>
            <a:ext cx="7185675" cy="317427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!!!!!!</a:t>
            </a:r>
            <a:r>
              <a:rPr lang="en-US" sz="6600" b="1" dirty="0">
                <a:solidFill>
                  <a:srgbClr val="FF0000"/>
                </a:solidFill>
              </a:rPr>
              <a:t>GRACIAS!!!!!!!!</a:t>
            </a:r>
            <a:r>
              <a:rPr lang="es-MX" sz="6600" dirty="0"/>
              <a:t/>
            </a:r>
            <a:br>
              <a:rPr lang="es-MX" sz="6600" dirty="0"/>
            </a:br>
            <a:endParaRPr lang="es-MX" sz="66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126480" y="4346306"/>
            <a:ext cx="2450466" cy="860400"/>
          </a:xfrm>
        </p:spPr>
        <p:txBody>
          <a:bodyPr/>
          <a:lstStyle/>
          <a:p>
            <a:r>
              <a:rPr lang="es-MX" b="1" dirty="0" smtClean="0"/>
              <a:t>NOEMY ANAYA G.</a:t>
            </a:r>
          </a:p>
          <a:p>
            <a:pPr algn="ctr"/>
            <a:r>
              <a:rPr lang="es-MX" dirty="0" smtClean="0"/>
              <a:t>RECTORA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80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SE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LOGRÓ EN EL AÑO 2017? </a:t>
            </a:r>
            <a:endParaRPr lang="es-CO" sz="66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16235"/>
          </a:xfrm>
        </p:spPr>
        <p:txBody>
          <a:bodyPr>
            <a:normAutofit fontScale="62500" lnSpcReduction="20000"/>
          </a:bodyPr>
          <a:lstStyle/>
          <a:p>
            <a:r>
              <a:rPr lang="es-ES" sz="4500" dirty="0" smtClean="0"/>
              <a:t>Aumentar la </a:t>
            </a:r>
            <a:r>
              <a:rPr lang="es-ES" sz="4500" dirty="0"/>
              <a:t>cobertura en la sede principal con la apertura de los grado 11</a:t>
            </a:r>
            <a:r>
              <a:rPr lang="es-ES" sz="4500" dirty="0" smtClean="0"/>
              <a:t>°</a:t>
            </a:r>
          </a:p>
          <a:p>
            <a:r>
              <a:rPr lang="es-ES" sz="4500" dirty="0" smtClean="0"/>
              <a:t> </a:t>
            </a:r>
            <a:r>
              <a:rPr lang="es-ES" sz="4500" dirty="0"/>
              <a:t>Aumentar la cobertura en </a:t>
            </a:r>
            <a:r>
              <a:rPr lang="es-ES" sz="4500" dirty="0" smtClean="0"/>
              <a:t>todas las sedes con el nombramiento de los docentes oficiales.</a:t>
            </a:r>
          </a:p>
          <a:p>
            <a:r>
              <a:rPr lang="es-ES" sz="4500" dirty="0" smtClean="0"/>
              <a:t>Ampliación </a:t>
            </a:r>
            <a:r>
              <a:rPr lang="es-ES" sz="4500" dirty="0"/>
              <a:t>de la planta docente en áreas </a:t>
            </a:r>
            <a:r>
              <a:rPr lang="es-ES" sz="4500" dirty="0" smtClean="0"/>
              <a:t>especificas y los docentes de las sedes de primarias.</a:t>
            </a:r>
          </a:p>
          <a:p>
            <a:r>
              <a:rPr lang="es-ES" sz="4500" dirty="0" smtClean="0"/>
              <a:t>Gestionar la construcción de 2 aulas de clases en la sede principal </a:t>
            </a:r>
            <a:endParaRPr lang="es-MX" sz="45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696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5894" y="193767"/>
            <a:ext cx="10018713" cy="1752599"/>
          </a:xfrm>
        </p:spPr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DESEMPEÑO ACADEMICO</a:t>
            </a:r>
            <a:endParaRPr lang="es-MX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25894" y="1201783"/>
            <a:ext cx="4895055" cy="5656217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/>
              <a:t>O</a:t>
            </a:r>
            <a:r>
              <a:rPr lang="es-ES" sz="2800" dirty="0" smtClean="0"/>
              <a:t>rganización </a:t>
            </a:r>
            <a:r>
              <a:rPr lang="es-ES" sz="2800" dirty="0"/>
              <a:t>de la asignación </a:t>
            </a:r>
            <a:r>
              <a:rPr lang="es-ES" sz="2800" dirty="0" smtClean="0"/>
              <a:t>académica por la consecución de los docentes oficiales idóneos.</a:t>
            </a:r>
            <a:endParaRPr lang="es-MX" sz="2800" dirty="0"/>
          </a:p>
          <a:p>
            <a:r>
              <a:rPr lang="es-ES" sz="2800" dirty="0" smtClean="0"/>
              <a:t>Implementación </a:t>
            </a:r>
            <a:r>
              <a:rPr lang="es-ES" sz="2800" dirty="0"/>
              <a:t>de los Planes de Mejoramiento  a los estudiantes con dificultades aprobados por el Consejo Académico e introducidos en el SIEE.</a:t>
            </a:r>
            <a:endParaRPr lang="es-MX" sz="2800" dirty="0"/>
          </a:p>
          <a:p>
            <a:r>
              <a:rPr lang="es-ES" sz="2800" dirty="0" smtClean="0"/>
              <a:t>Fortalecimiento </a:t>
            </a:r>
            <a:r>
              <a:rPr lang="es-ES" sz="2800" dirty="0"/>
              <a:t>y apoyo al proceso de entrenamiento de las pruebas SABER a los estudiantes de los grados 3° </a:t>
            </a:r>
            <a:r>
              <a:rPr lang="es-ES" sz="2800" dirty="0" smtClean="0"/>
              <a:t>5° 9° y 11° </a:t>
            </a:r>
            <a:r>
              <a:rPr lang="es-ES" sz="2800" dirty="0"/>
              <a:t>atraves de Proyecto de </a:t>
            </a:r>
            <a:r>
              <a:rPr lang="es-ES" sz="2800" dirty="0" smtClean="0"/>
              <a:t>apropiación </a:t>
            </a:r>
            <a:r>
              <a:rPr lang="es-ES" sz="2800" dirty="0"/>
              <a:t>del tipo de pregunta </a:t>
            </a:r>
            <a:r>
              <a:rPr lang="es-ES" sz="2800" dirty="0" smtClean="0"/>
              <a:t>y manejo adecuado.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35250" y="1449978"/>
            <a:ext cx="4895056" cy="5590902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Implementación de corte de período un mes antes de finalizar este y rendirle un informe a los padres, entregándoles el Plan de Mejoramiento para que sea trabajado con su acompañamiento.</a:t>
            </a:r>
            <a:endParaRPr lang="es-MX" sz="2800" dirty="0" smtClean="0"/>
          </a:p>
          <a:p>
            <a:r>
              <a:rPr lang="es-ES" sz="2800" dirty="0" smtClean="0"/>
              <a:t>Desarrollo </a:t>
            </a:r>
            <a:r>
              <a:rPr lang="es-ES" sz="2800" dirty="0"/>
              <a:t>del Proyecto del Plan Lector el cual pretende incentivar a los estudiantes de las dos sedes al amor por la lectura y la </a:t>
            </a:r>
            <a:r>
              <a:rPr lang="es-ES" sz="2800" dirty="0" smtClean="0"/>
              <a:t>escritura, desde todas las áreas.</a:t>
            </a:r>
          </a:p>
          <a:p>
            <a:r>
              <a:rPr lang="es-ES" sz="2800" dirty="0"/>
              <a:t>Implementación</a:t>
            </a:r>
            <a:r>
              <a:rPr lang="es-MX" sz="2800" dirty="0"/>
              <a:t> de los Planes de Estudios</a:t>
            </a:r>
          </a:p>
          <a:p>
            <a:r>
              <a:rPr lang="es-ES" sz="2800" dirty="0"/>
              <a:t>Estimulo a la excelencia </a:t>
            </a:r>
            <a:r>
              <a:rPr lang="es-ES" sz="2800" dirty="0" smtClean="0"/>
              <a:t>estudiantil</a:t>
            </a:r>
            <a:r>
              <a:rPr lang="es-MX" sz="2800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4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450668"/>
            <a:ext cx="10018713" cy="93399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CIERRE DE </a:t>
            </a:r>
            <a:r>
              <a:rPr lang="en-US" b="1" dirty="0" smtClean="0">
                <a:solidFill>
                  <a:srgbClr val="FF0000"/>
                </a:solidFill>
              </a:rPr>
              <a:t>BRECHAS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162594"/>
            <a:ext cx="10018713" cy="5590903"/>
          </a:xfrm>
        </p:spPr>
        <p:txBody>
          <a:bodyPr>
            <a:normAutofit/>
          </a:bodyPr>
          <a:lstStyle/>
          <a:p>
            <a:r>
              <a:rPr lang="es-ES" sz="3200" dirty="0"/>
              <a:t>Porcentaje	de	</a:t>
            </a:r>
            <a:r>
              <a:rPr lang="es-ES" sz="3200" dirty="0" smtClean="0"/>
              <a:t>estudiantes beneficiados con</a:t>
            </a:r>
            <a:r>
              <a:rPr lang="es-MX" sz="3200" dirty="0" smtClean="0"/>
              <a:t> </a:t>
            </a:r>
            <a:r>
              <a:rPr lang="es-ES" sz="3200" dirty="0" smtClean="0"/>
              <a:t>gratuidad</a:t>
            </a:r>
            <a:r>
              <a:rPr lang="es-ES" sz="3200" dirty="0"/>
              <a:t>: 100%</a:t>
            </a:r>
            <a:endParaRPr lang="es-MX" sz="3200" dirty="0"/>
          </a:p>
          <a:p>
            <a:r>
              <a:rPr lang="es-ES" sz="3200" dirty="0" smtClean="0"/>
              <a:t>Porcentaje </a:t>
            </a:r>
            <a:r>
              <a:rPr lang="es-ES" sz="3200" dirty="0"/>
              <a:t>de estudiantes pertenecientes a poblaciones vulnerables beneficiadas con el programa de alimentación </a:t>
            </a:r>
            <a:r>
              <a:rPr lang="es-ES" sz="3200" dirty="0" smtClean="0"/>
              <a:t>escolar como </a:t>
            </a:r>
            <a:r>
              <a:rPr lang="es-ES" sz="3200" dirty="0"/>
              <a:t>programa de permanencia: 100%</a:t>
            </a:r>
            <a:endParaRPr lang="es-MX" sz="3200" dirty="0"/>
          </a:p>
          <a:p>
            <a:r>
              <a:rPr lang="es-ES" sz="3200" dirty="0" smtClean="0"/>
              <a:t>Porcentaje </a:t>
            </a:r>
            <a:r>
              <a:rPr lang="es-ES" sz="3200" dirty="0"/>
              <a:t>de alumnos con necesidades educativas Especiales escolarizados: 1,0%, se atendieron 3 casos de: Déficit cognitivo</a:t>
            </a:r>
            <a:r>
              <a:rPr lang="es-ES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3223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90303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CALIDAD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smtClean="0">
                <a:solidFill>
                  <a:srgbClr val="FF0000"/>
                </a:solidFill>
              </a:rPr>
              <a:t>EDUCATIVA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76103"/>
            <a:ext cx="10018713" cy="5290457"/>
          </a:xfrm>
        </p:spPr>
        <p:txBody>
          <a:bodyPr>
            <a:normAutofit fontScale="92500" lnSpcReduction="10000"/>
          </a:bodyPr>
          <a:lstStyle/>
          <a:p>
            <a:r>
              <a:rPr lang="es-ES" sz="4000" dirty="0" smtClean="0"/>
              <a:t>Se inicio el año escolar con 11 docentes oficiales y se logro el nombramiento de 11 docentes oficiales .</a:t>
            </a:r>
            <a:endParaRPr lang="es-MX" sz="4000" dirty="0"/>
          </a:p>
          <a:p>
            <a:r>
              <a:rPr lang="es-ES" sz="4000" dirty="0" smtClean="0"/>
              <a:t>Porcentaje </a:t>
            </a:r>
            <a:r>
              <a:rPr lang="es-ES" sz="4000" dirty="0"/>
              <a:t>de estudiantes que reprobaron el año escolar en básica y media: 5.8</a:t>
            </a:r>
            <a:r>
              <a:rPr lang="es-ES" sz="4000" dirty="0" smtClean="0"/>
              <a:t>% de 567 estudiantes que iniciaron el año escolar </a:t>
            </a:r>
            <a:endParaRPr lang="es-MX" sz="4000" dirty="0"/>
          </a:p>
          <a:p>
            <a:r>
              <a:rPr lang="es-ES" sz="4000" dirty="0" smtClean="0"/>
              <a:t>Porcentaje </a:t>
            </a:r>
            <a:r>
              <a:rPr lang="es-ES" sz="4000" dirty="0"/>
              <a:t>de deserción intraanual en preescolar y </a:t>
            </a:r>
            <a:r>
              <a:rPr lang="es-ES" sz="4000" dirty="0" smtClean="0"/>
              <a:t>básica y media: 10</a:t>
            </a:r>
            <a:r>
              <a:rPr lang="es-ES" sz="4000" dirty="0"/>
              <a:t>% de </a:t>
            </a:r>
            <a:r>
              <a:rPr lang="es-ES" sz="4000" dirty="0" smtClean="0"/>
              <a:t>567</a:t>
            </a:r>
            <a:r>
              <a:rPr lang="es-ES" sz="4000" dirty="0"/>
              <a:t> estudiantes que iniciaron el año escolar</a:t>
            </a:r>
            <a:r>
              <a:rPr lang="es-ES" sz="4000" dirty="0" smtClean="0"/>
              <a:t> </a:t>
            </a:r>
            <a:endParaRPr lang="es-MX" sz="40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011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4795"/>
            <a:ext cx="10018713" cy="13964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RESULTADOS SABER 3° 2017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484311" y="3657601"/>
            <a:ext cx="4739068" cy="2785807"/>
          </a:xfrm>
        </p:spPr>
        <p:txBody>
          <a:bodyPr/>
          <a:lstStyle/>
          <a:p>
            <a:pPr algn="ctr"/>
            <a:r>
              <a:rPr lang="es-MX" sz="2400" dirty="0" smtClean="0"/>
              <a:t>LENGUAJE</a:t>
            </a:r>
            <a:endParaRPr lang="es-MX" sz="2400" dirty="0"/>
          </a:p>
          <a:p>
            <a:r>
              <a:rPr lang="es-MX" sz="2400" dirty="0" smtClean="0">
                <a:solidFill>
                  <a:schemeClr val="tx1"/>
                </a:solidFill>
              </a:rPr>
              <a:t>El nivel de INSUFICIENTE bajo en 5%.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de MINIMO mejoro en 32</a:t>
            </a:r>
            <a:r>
              <a:rPr lang="es-MX" dirty="0" smtClean="0">
                <a:solidFill>
                  <a:schemeClr val="tx1"/>
                </a:solidFill>
              </a:rPr>
              <a:t>% </a:t>
            </a:r>
            <a:r>
              <a:rPr lang="es-MX" sz="2400" dirty="0" smtClean="0">
                <a:solidFill>
                  <a:schemeClr val="tx1"/>
                </a:solidFill>
              </a:rPr>
              <a:t>demostrando que existe alto nivel de  igualdad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672" t="28682" r="28462" b="26860"/>
          <a:stretch/>
        </p:blipFill>
        <p:spPr>
          <a:xfrm>
            <a:off x="1484311" y="1378424"/>
            <a:ext cx="4739068" cy="2279177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223380" y="3829050"/>
            <a:ext cx="5443418" cy="2614358"/>
          </a:xfrm>
        </p:spPr>
        <p:txBody>
          <a:bodyPr/>
          <a:lstStyle/>
          <a:p>
            <a:pPr algn="ctr"/>
            <a:r>
              <a:rPr lang="es-MX" sz="2400" dirty="0" smtClean="0"/>
              <a:t>MATEMATICAS</a:t>
            </a:r>
          </a:p>
          <a:p>
            <a:r>
              <a:rPr lang="es-MX" sz="2400" dirty="0">
                <a:solidFill>
                  <a:schemeClr val="tx1"/>
                </a:solidFill>
              </a:rPr>
              <a:t>El nivel de INSUFICIENTE bajo en </a:t>
            </a:r>
            <a:r>
              <a:rPr lang="es-MX" sz="2400" dirty="0" smtClean="0">
                <a:solidFill>
                  <a:schemeClr val="tx1"/>
                </a:solidFill>
              </a:rPr>
              <a:t>47%.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de MINIMO mejoro en </a:t>
            </a:r>
            <a:r>
              <a:rPr lang="es-MX" sz="2400" dirty="0" smtClean="0">
                <a:solidFill>
                  <a:schemeClr val="tx1"/>
                </a:solidFill>
              </a:rPr>
              <a:t>19% 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SATISFACTORIO mejoro en 15%</a:t>
            </a:r>
          </a:p>
          <a:p>
            <a:r>
              <a:rPr lang="es-MX" sz="2400" dirty="0" smtClean="0">
                <a:solidFill>
                  <a:schemeClr val="tx1"/>
                </a:solidFill>
              </a:rPr>
              <a:t>El nivel AVANZADO mejoro en 13%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4228" t="26460" r="30156" b="29083"/>
          <a:stretch/>
        </p:blipFill>
        <p:spPr>
          <a:xfrm>
            <a:off x="6537278" y="1378424"/>
            <a:ext cx="4965746" cy="22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612" y="330958"/>
            <a:ext cx="10018713" cy="11839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RESULTADOS </a:t>
            </a:r>
            <a:r>
              <a:rPr lang="en-US" dirty="0">
                <a:solidFill>
                  <a:srgbClr val="FF0000"/>
                </a:solidFill>
              </a:rPr>
              <a:t>SABER </a:t>
            </a:r>
            <a:r>
              <a:rPr lang="en-US" dirty="0" smtClean="0">
                <a:solidFill>
                  <a:srgbClr val="FF0000"/>
                </a:solidFill>
              </a:rPr>
              <a:t>5° </a:t>
            </a:r>
            <a:r>
              <a:rPr lang="en-US" dirty="0">
                <a:solidFill>
                  <a:srgbClr val="FF0000"/>
                </a:solidFill>
              </a:rPr>
              <a:t>2017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351722" y="1514901"/>
            <a:ext cx="4803417" cy="2397141"/>
          </a:xfrm>
        </p:spPr>
        <p:txBody>
          <a:bodyPr/>
          <a:lstStyle/>
          <a:p>
            <a:r>
              <a:rPr lang="es-MX" sz="2400" dirty="0" smtClean="0">
                <a:solidFill>
                  <a:srgbClr val="7030A0"/>
                </a:solidFill>
              </a:rPr>
              <a:t>EN EL AREA DE LENGUAJE</a:t>
            </a:r>
            <a:endParaRPr lang="es-CO" sz="2400" dirty="0">
              <a:solidFill>
                <a:srgbClr val="7030A0"/>
              </a:solidFill>
            </a:endParaRPr>
          </a:p>
          <a:p>
            <a:r>
              <a:rPr lang="es-MX" sz="2400" dirty="0" smtClean="0">
                <a:solidFill>
                  <a:schemeClr val="tx1"/>
                </a:solidFill>
              </a:rPr>
              <a:t>El </a:t>
            </a:r>
            <a:r>
              <a:rPr lang="es-MX" sz="2400" dirty="0">
                <a:solidFill>
                  <a:schemeClr val="tx1"/>
                </a:solidFill>
              </a:rPr>
              <a:t>nivel de INSUFICIENTE bajo en </a:t>
            </a:r>
            <a:r>
              <a:rPr lang="es-MX" sz="2400" dirty="0" smtClean="0">
                <a:solidFill>
                  <a:schemeClr val="tx1"/>
                </a:solidFill>
              </a:rPr>
              <a:t>13%.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de MINIMO mejoro en </a:t>
            </a:r>
            <a:r>
              <a:rPr lang="es-MX" sz="2400" dirty="0" smtClean="0">
                <a:solidFill>
                  <a:schemeClr val="tx1"/>
                </a:solidFill>
              </a:rPr>
              <a:t>5%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SATISFACTORIO </a:t>
            </a:r>
            <a:r>
              <a:rPr lang="es-MX" sz="2400" dirty="0" smtClean="0">
                <a:solidFill>
                  <a:schemeClr val="tx1"/>
                </a:solidFill>
              </a:rPr>
              <a:t>mejoró </a:t>
            </a:r>
            <a:r>
              <a:rPr lang="es-MX" sz="2400" dirty="0">
                <a:solidFill>
                  <a:schemeClr val="tx1"/>
                </a:solidFill>
              </a:rPr>
              <a:t>en </a:t>
            </a:r>
            <a:r>
              <a:rPr lang="es-MX" sz="2400" dirty="0" smtClean="0">
                <a:solidFill>
                  <a:schemeClr val="tx1"/>
                </a:solidFill>
              </a:rPr>
              <a:t>9%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797" t="21458" r="29712" b="33529"/>
          <a:stretch/>
        </p:blipFill>
        <p:spPr>
          <a:xfrm>
            <a:off x="1119116" y="3912041"/>
            <a:ext cx="5036024" cy="2761713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6373505" y="1269242"/>
            <a:ext cx="5129520" cy="2428115"/>
          </a:xfrm>
        </p:spPr>
        <p:txBody>
          <a:bodyPr/>
          <a:lstStyle/>
          <a:p>
            <a:r>
              <a:rPr lang="es-MX" sz="2400" dirty="0" smtClean="0">
                <a:solidFill>
                  <a:srgbClr val="7030A0"/>
                </a:solidFill>
              </a:rPr>
              <a:t>EN EL AREA DE MATEMATICAS</a:t>
            </a:r>
          </a:p>
          <a:p>
            <a:r>
              <a:rPr lang="es-MX" sz="2400" dirty="0">
                <a:solidFill>
                  <a:schemeClr val="tx1"/>
                </a:solidFill>
              </a:rPr>
              <a:t>El nivel de INSUFICIENTE bajo en </a:t>
            </a:r>
            <a:r>
              <a:rPr lang="es-MX" sz="2400" dirty="0" smtClean="0">
                <a:solidFill>
                  <a:schemeClr val="tx1"/>
                </a:solidFill>
              </a:rPr>
              <a:t>4%.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de MINIMO mejoro en </a:t>
            </a:r>
            <a:r>
              <a:rPr lang="es-MX" sz="2400" dirty="0" smtClean="0">
                <a:solidFill>
                  <a:schemeClr val="tx1"/>
                </a:solidFill>
              </a:rPr>
              <a:t>3% </a:t>
            </a:r>
            <a:endParaRPr lang="es-MX" sz="2400" dirty="0">
              <a:solidFill>
                <a:schemeClr val="tx1"/>
              </a:solidFill>
            </a:endParaRPr>
          </a:p>
          <a:p>
            <a:r>
              <a:rPr lang="es-MX" sz="2400" dirty="0">
                <a:solidFill>
                  <a:schemeClr val="tx1"/>
                </a:solidFill>
              </a:rPr>
              <a:t>El nivel SATISFACTORIO </a:t>
            </a:r>
            <a:r>
              <a:rPr lang="es-MX" sz="2400" dirty="0" smtClean="0">
                <a:solidFill>
                  <a:schemeClr val="tx1"/>
                </a:solidFill>
              </a:rPr>
              <a:t>se mantuvo en 4%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6103" t="18124" r="29843" b="35195"/>
          <a:stretch/>
        </p:blipFill>
        <p:spPr>
          <a:xfrm>
            <a:off x="6373504" y="3840481"/>
            <a:ext cx="5022377" cy="28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3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1156</TotalTime>
  <Words>1395</Words>
  <Application>Microsoft Office PowerPoint</Application>
  <PresentationFormat>Personalizado</PresentationFormat>
  <Paragraphs>145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Parallax</vt:lpstr>
      <vt:lpstr>INSTITUCIÓN EDUCATIVA NUEVA UNIÓN</vt:lpstr>
      <vt:lpstr>INSTITUCIÓN EDUCATIVA NUEVA UNIÓN</vt:lpstr>
      <vt:lpstr>RESOLUCIONES:</vt:lpstr>
      <vt:lpstr>¿QUE SE LOGRÓ EN EL AÑO 2017? </vt:lpstr>
      <vt:lpstr>DESEMPEÑO ACADEMICO</vt:lpstr>
      <vt:lpstr>CIERRE DE BRECHAS</vt:lpstr>
      <vt:lpstr>CALIDAD EDUCATIVA</vt:lpstr>
      <vt:lpstr>RESULTADOS SABER 3° 2017</vt:lpstr>
      <vt:lpstr>RESULTADOS SABER 5° 2017</vt:lpstr>
      <vt:lpstr>RESULTADOS SABER 9° 2017</vt:lpstr>
      <vt:lpstr>OBTUVIMOS LOS PRIMEROS RESULTADOS DE LAS PRUEBAS  ICFES 11° 2017</vt:lpstr>
      <vt:lpstr>DESEMPEÑO DIRECTIVO</vt:lpstr>
      <vt:lpstr>DESEMPEÑO ADMINISTRATIVO Y FINANCIERO</vt:lpstr>
      <vt:lpstr>MODELO DE GESTION</vt:lpstr>
      <vt:lpstr>RECURSOS HUMANOS</vt:lpstr>
      <vt:lpstr>RECURSOS FISICOS</vt:lpstr>
      <vt:lpstr>¿QUE SE GASTO? EN RECURSO FINANCIEROS</vt:lpstr>
      <vt:lpstr>RECURSOS TECNOLOGICOS</vt:lpstr>
      <vt:lpstr>DESEMPEÑO COMUNITARIO</vt:lpstr>
      <vt:lpstr>Las metas formuladas en nuestro Plan de Mejoramiento 2017 se alcanzaron en un 50%; esto se logró con el apoyo, compromiso y liderazgo de la rectora, de los equipo de las diferentes Gestiones, de los distintos miembros del Gobierno Escolar y de todos los actores de la comunidad educativa.</vt:lpstr>
      <vt:lpstr>¿QUE SE PROYECTA A FUTURO?</vt:lpstr>
      <vt:lpstr>EVIDENCIAS FOTOGRAFICAS   2017 </vt:lpstr>
      <vt:lpstr>Día e con los docentes y padres de familias</vt:lpstr>
      <vt:lpstr>Proyecto de danza</vt:lpstr>
      <vt:lpstr>SEMANA POR LA PAZ</vt:lpstr>
      <vt:lpstr>CELEBRACION DE LAS FIESTAS PATRIAS</vt:lpstr>
      <vt:lpstr>Presentación de PowerPoint</vt:lpstr>
      <vt:lpstr>ACTIVIDADES CULTURALES DIA DEL IDIOMA</vt:lpstr>
      <vt:lpstr>FESTIVAL DEL DULCE</vt:lpstr>
      <vt:lpstr>FESTIVAL DEL PLATANO</vt:lpstr>
      <vt:lpstr>PREPARATORIO PRUEBAS SABER</vt:lpstr>
      <vt:lpstr>Dia E</vt:lpstr>
      <vt:lpstr>ACTIVIDADES DEPORTIVAS</vt:lpstr>
      <vt:lpstr>Presentación de PowerPoint</vt:lpstr>
      <vt:lpstr>!!!!!!GRACIAS!!!!!!!!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NUEVA UNIÓN</dc:title>
  <dc:creator>RECTORA</dc:creator>
  <cp:lastModifiedBy>FERNANDO ROSSI</cp:lastModifiedBy>
  <cp:revision>59</cp:revision>
  <dcterms:created xsi:type="dcterms:W3CDTF">2017-07-25T20:22:39Z</dcterms:created>
  <dcterms:modified xsi:type="dcterms:W3CDTF">2018-04-05T19:38:30Z</dcterms:modified>
</cp:coreProperties>
</file>