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71" r:id="rId13"/>
    <p:sldId id="270" r:id="rId14"/>
    <p:sldId id="273" r:id="rId15"/>
    <p:sldId id="274" r:id="rId16"/>
    <p:sldId id="276" r:id="rId17"/>
    <p:sldId id="278" r:id="rId18"/>
    <p:sldId id="280" r:id="rId19"/>
    <p:sldId id="282" r:id="rId20"/>
    <p:sldId id="284" r:id="rId21"/>
    <p:sldId id="286" r:id="rId22"/>
    <p:sldId id="288" r:id="rId23"/>
    <p:sldId id="290" r:id="rId24"/>
    <p:sldId id="292" r:id="rId25"/>
    <p:sldId id="294" r:id="rId26"/>
    <p:sldId id="296" r:id="rId27"/>
    <p:sldId id="298" r:id="rId28"/>
    <p:sldId id="300" r:id="rId29"/>
    <p:sldId id="301" r:id="rId30"/>
    <p:sldId id="302" r:id="rId31"/>
    <p:sldId id="303" r:id="rId32"/>
    <p:sldId id="304" r:id="rId33"/>
    <p:sldId id="305" r:id="rId34"/>
    <p:sldId id="307" r:id="rId35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0" d="100"/>
          <a:sy n="140" d="100"/>
        </p:scale>
        <p:origin x="120" y="11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6D67B-2CBC-49A8-A956-F77D214ED94C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3CB2B-6E6E-40C8-AF9B-70655D3871D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161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3CB2B-6E6E-40C8-AF9B-70655D3871DC}" type="slidenum">
              <a:rPr lang="es-CO" smtClean="0"/>
              <a:pPr/>
              <a:t>13</a:t>
            </a:fld>
            <a:endParaRPr lang="es-C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3CB2B-6E6E-40C8-AF9B-70655D3871DC}" type="slidenum">
              <a:rPr lang="es-CO" smtClean="0"/>
              <a:pPr/>
              <a:t>14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DF8DB2-B414-4519-AE19-59DF5B0F271A}" type="datetimeFigureOut">
              <a:rPr lang="es-CO" smtClean="0"/>
              <a:pPr/>
              <a:t>06/04/2018</a:t>
            </a:fld>
            <a:endParaRPr lang="es-CO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6E38B22-23E7-4874-AA0D-6C151BF96306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7988424" cy="1470025"/>
          </a:xfrm>
        </p:spPr>
        <p:txBody>
          <a:bodyPr>
            <a:normAutofit/>
          </a:bodyPr>
          <a:lstStyle/>
          <a:p>
            <a:r>
              <a:rPr lang="es-CO" sz="3200" dirty="0" smtClean="0"/>
              <a:t>INSTITUCION EDUCATIVA PEDRO CASETELLANOS</a:t>
            </a:r>
            <a:endParaRPr lang="es-CO" sz="32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 smtClean="0"/>
              <a:t>INFORME DE GESTION Y RENDICION DE CUENTAS 2017</a:t>
            </a:r>
            <a:endParaRPr lang="es-CO" dirty="0"/>
          </a:p>
        </p:txBody>
      </p:sp>
      <p:pic>
        <p:nvPicPr>
          <p:cNvPr id="1026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71537"/>
            <a:ext cx="1093689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8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CO" sz="4000" dirty="0" smtClean="0"/>
              <a:t>INNOVACION Y PERTINENCIA</a:t>
            </a:r>
            <a:endParaRPr lang="es-CO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smtClean="0"/>
              <a:t>El 100% de los estudiantes se beneficiaron con el uso de internet.</a:t>
            </a:r>
          </a:p>
          <a:p>
            <a:r>
              <a:rPr lang="es-CO" smtClean="0"/>
              <a:t>En la institución hay 570 tabletas y 90 computadores portátiles llegando a copar la totalidad de la población en donde por cada estudiantes existe un computador o tableta.</a:t>
            </a:r>
          </a:p>
          <a:p>
            <a:r>
              <a:rPr lang="es-CO" smtClean="0"/>
              <a:t>El plan de mejoramiento se cumplió en un 57%.</a:t>
            </a:r>
          </a:p>
          <a:p>
            <a:r>
              <a:rPr lang="es-CO" smtClean="0"/>
              <a:t>El presupuesto se ejecuto en un 99.2%.</a:t>
            </a:r>
            <a:endParaRPr lang="es-CO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7" y="884647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O" dirty="0" smtClean="0"/>
              <a:t>             </a:t>
            </a:r>
            <a:r>
              <a:rPr lang="es-CO" sz="4000" dirty="0" smtClean="0"/>
              <a:t>Resultados Pruebas Saber 3, 5, 9 y                                                                     11.   ISCE</a:t>
            </a:r>
            <a:endParaRPr lang="es-CO" sz="4000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714356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70503"/>
            <a:ext cx="8229600" cy="291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O" dirty="0" smtClean="0"/>
              <a:t>             </a:t>
            </a:r>
            <a:r>
              <a:rPr lang="es-CO" sz="4000" dirty="0" smtClean="0"/>
              <a:t>Resultados Pruebas Saber 3, 5, 9 y                                                                     11.   ISCE</a:t>
            </a:r>
            <a:endParaRPr lang="es-CO" sz="4000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714356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Marcador de contenido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51406"/>
            <a:ext cx="8229600" cy="29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O" dirty="0" smtClean="0"/>
              <a:t>             </a:t>
            </a:r>
            <a:r>
              <a:rPr lang="es-CO" sz="4000" dirty="0" smtClean="0"/>
              <a:t>Resultados Pruebas Saber 3, 5, 9 y                                                                     11.   ISCE</a:t>
            </a:r>
            <a:endParaRPr lang="es-CO" sz="4000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714356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Marcador de contenido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12779"/>
            <a:ext cx="8229600" cy="30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dirty="0" smtClean="0"/>
              <a:t>      PREGUNTAS CLAVES</a:t>
            </a:r>
            <a:endParaRPr lang="es-CO" sz="4000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714356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O" sz="3200" dirty="0" smtClean="0"/>
              <a:t>¿Que se logro?</a:t>
            </a:r>
          </a:p>
          <a:p>
            <a:r>
              <a:rPr lang="es-CO" sz="3200" dirty="0" smtClean="0"/>
              <a:t>¿Como se logro?</a:t>
            </a:r>
          </a:p>
          <a:p>
            <a:r>
              <a:rPr lang="es-CO" sz="3200" dirty="0" smtClean="0"/>
              <a:t>¿Que se gasto?</a:t>
            </a:r>
          </a:p>
          <a:p>
            <a:r>
              <a:rPr lang="es-CO" sz="3200" dirty="0" smtClean="0"/>
              <a:t>¿Como se gasto?</a:t>
            </a:r>
          </a:p>
          <a:p>
            <a:r>
              <a:rPr lang="es-CO" sz="3200" dirty="0" smtClean="0"/>
              <a:t>¿Que se proyecta a futuro en la Institución Educativa?.</a:t>
            </a:r>
            <a:endParaRPr lang="es-CO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¿QUE SE LOGRO?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CO" dirty="0" smtClean="0"/>
              <a:t>GESTION DIRECTIVA</a:t>
            </a:r>
          </a:p>
          <a:p>
            <a:pPr algn="just"/>
            <a:r>
              <a:rPr lang="es-CO" dirty="0" smtClean="0"/>
              <a:t>Ajustes al PEI en cuanto a nuevas normas y el programa A crecer.</a:t>
            </a:r>
          </a:p>
          <a:p>
            <a:pPr algn="just"/>
            <a:r>
              <a:rPr lang="es-CO" dirty="0" smtClean="0"/>
              <a:t>Construcción, socialización y puesta en marcha del plan de mejoramiento institucional 2017. </a:t>
            </a:r>
          </a:p>
          <a:p>
            <a:pPr algn="just"/>
            <a:r>
              <a:rPr lang="es-CO" dirty="0" smtClean="0"/>
              <a:t>Ajustes de la plataforma </a:t>
            </a:r>
            <a:r>
              <a:rPr lang="es-CO" dirty="0" err="1" smtClean="0"/>
              <a:t>sinai</a:t>
            </a:r>
            <a:r>
              <a:rPr lang="es-CO" dirty="0" smtClean="0"/>
              <a:t> para todos los procesos llevados por los docentes.</a:t>
            </a:r>
          </a:p>
          <a:p>
            <a:pPr algn="just"/>
            <a:r>
              <a:rPr lang="es-CO" dirty="0" smtClean="0"/>
              <a:t>Organización y ejecución de los procesos contables.</a:t>
            </a:r>
          </a:p>
          <a:p>
            <a:pPr algn="just"/>
            <a:r>
              <a:rPr lang="es-CO" dirty="0" smtClean="0"/>
              <a:t>Actualización y organización de la plataforma SIMAT.</a:t>
            </a:r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¿QUE SE LOGRO?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s-CO" dirty="0" smtClean="0"/>
              <a:t>GESTION DIRECTIVA</a:t>
            </a:r>
          </a:p>
          <a:p>
            <a:pPr algn="just"/>
            <a:r>
              <a:rPr lang="es-CO" dirty="0" smtClean="0"/>
              <a:t>Elaboración de horario escolar</a:t>
            </a:r>
          </a:p>
          <a:p>
            <a:pPr algn="just"/>
            <a:r>
              <a:rPr lang="es-CO" dirty="0" smtClean="0"/>
              <a:t>Generación de un buen ambiente de trabajo</a:t>
            </a:r>
          </a:p>
          <a:p>
            <a:pPr algn="just"/>
            <a:r>
              <a:rPr lang="es-CO" dirty="0" smtClean="0"/>
              <a:t>Elaboración y puesta en marcha de proyectos transversales.</a:t>
            </a:r>
          </a:p>
          <a:p>
            <a:pPr algn="just"/>
            <a:r>
              <a:rPr lang="es-CO" dirty="0" smtClean="0"/>
              <a:t>Elaboración de proyectos de pitos y tambores y de banda tradicional remitidos al ministerio de cultura.</a:t>
            </a:r>
          </a:p>
          <a:p>
            <a:pPr algn="just"/>
            <a:r>
              <a:rPr lang="es-CO" dirty="0" smtClean="0"/>
              <a:t>Cambio de uniformes de diario y de educación física</a:t>
            </a:r>
          </a:p>
          <a:p>
            <a:pPr algn="just"/>
            <a:r>
              <a:rPr lang="es-CO" dirty="0" smtClean="0"/>
              <a:t>Implementación de acciones para mejorar las pruebas saber.</a:t>
            </a:r>
          </a:p>
          <a:p>
            <a:pPr algn="just"/>
            <a:r>
              <a:rPr lang="es-CO" dirty="0" smtClean="0"/>
              <a:t>Socialización del manual de convivencia.</a:t>
            </a:r>
          </a:p>
          <a:p>
            <a:pPr algn="just"/>
            <a:r>
              <a:rPr lang="es-CO" dirty="0" smtClean="0"/>
              <a:t>Trabajo permanente para dinamizar la gestión de aula.</a:t>
            </a:r>
          </a:p>
          <a:p>
            <a:endParaRPr lang="es-CO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¿QUE SE LOGRO?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s-CO" dirty="0" smtClean="0"/>
              <a:t>GESTION ACADEMICA</a:t>
            </a:r>
          </a:p>
          <a:p>
            <a:pPr algn="just"/>
            <a:r>
              <a:rPr lang="es-CO" dirty="0" smtClean="0"/>
              <a:t>Elaboración del SIE institucional.</a:t>
            </a:r>
          </a:p>
          <a:p>
            <a:pPr algn="just"/>
            <a:r>
              <a:rPr lang="es-CO" dirty="0" smtClean="0"/>
              <a:t>Seguimiento a estudiantes con dificultades académicas.</a:t>
            </a:r>
          </a:p>
          <a:p>
            <a:pPr algn="just"/>
            <a:r>
              <a:rPr lang="es-CO" dirty="0" smtClean="0"/>
              <a:t>Estímulos a la excelencia estudiantil.</a:t>
            </a:r>
          </a:p>
          <a:p>
            <a:pPr algn="just"/>
            <a:r>
              <a:rPr lang="es-CO" dirty="0" smtClean="0"/>
              <a:t>Apoyo incondicional al programa todos a aprender PTA. </a:t>
            </a:r>
          </a:p>
          <a:p>
            <a:pPr algn="just"/>
            <a:r>
              <a:rPr lang="es-CO" dirty="0" smtClean="0"/>
              <a:t>Fomento de la investigación con el desarrollo de proyectos transversales y de interés de los estudiantes apoyados por la CUN y el programa Onda.</a:t>
            </a:r>
          </a:p>
          <a:p>
            <a:pPr algn="just"/>
            <a:r>
              <a:rPr lang="es-CO" dirty="0" smtClean="0"/>
              <a:t>Elaboración de l plan de estudio y colocando en él la comprensión lectora como asignatura optativa.</a:t>
            </a:r>
          </a:p>
          <a:p>
            <a:pPr algn="just"/>
            <a:r>
              <a:rPr lang="es-CO" dirty="0" smtClean="0"/>
              <a:t>Entregar en forma escrita los informes académicos de cada periodo a los padres de familia.</a:t>
            </a:r>
          </a:p>
          <a:p>
            <a:pPr algn="just"/>
            <a:r>
              <a:rPr lang="es-CO" dirty="0" smtClean="0"/>
              <a:t>Capacitación de los docentes a través de la CUN y la secretaría de educación municipal.</a:t>
            </a:r>
            <a:endParaRPr lang="es-CO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¿QUE SE LOGRO?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s-CO" dirty="0" smtClean="0"/>
              <a:t>GESTION ADMINISTRATIVA Y FINANCIERA</a:t>
            </a:r>
          </a:p>
          <a:p>
            <a:pPr algn="just"/>
            <a:r>
              <a:rPr lang="es-CO" dirty="0" smtClean="0"/>
              <a:t>Instalación de paneles de luz a todos los salones  y pasillos de la institución además de reflectores.</a:t>
            </a:r>
          </a:p>
          <a:p>
            <a:pPr algn="just"/>
            <a:r>
              <a:rPr lang="es-CO" dirty="0" smtClean="0"/>
              <a:t>Instalación de CCTV para seguridad de los enseres de la institución. </a:t>
            </a:r>
          </a:p>
          <a:p>
            <a:pPr algn="just"/>
            <a:r>
              <a:rPr lang="es-CO" dirty="0" smtClean="0"/>
              <a:t>Dotación de 4 sillas tipo parques para la institución.</a:t>
            </a:r>
          </a:p>
          <a:p>
            <a:pPr algn="just"/>
            <a:r>
              <a:rPr lang="es-CO" dirty="0" smtClean="0"/>
              <a:t>Apoyo a la participación de grupo de danzas de la institución para eventos institucionales, locales e intermunicipales.</a:t>
            </a:r>
          </a:p>
          <a:p>
            <a:pPr algn="just"/>
            <a:r>
              <a:rPr lang="es-CO" dirty="0" smtClean="0"/>
              <a:t>Apoyo a la banda marcial de la institución.</a:t>
            </a:r>
          </a:p>
          <a:p>
            <a:pPr algn="just"/>
            <a:r>
              <a:rPr lang="es-CO" dirty="0" smtClean="0"/>
              <a:t>Mantenimiento general a toda la institución.</a:t>
            </a:r>
          </a:p>
          <a:p>
            <a:pPr algn="just"/>
            <a:r>
              <a:rPr lang="es-CO" dirty="0" smtClean="0"/>
              <a:t>Actualización de inventario  de bienes e inmuebles de la institución. </a:t>
            </a:r>
          </a:p>
          <a:p>
            <a:endParaRPr lang="es-CO" dirty="0" smtClean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¿QUE SE LOGRO?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CO" dirty="0" smtClean="0"/>
              <a:t>GESTION DE LA COMUNIDAD</a:t>
            </a:r>
          </a:p>
          <a:p>
            <a:pPr algn="just"/>
            <a:r>
              <a:rPr lang="es-CO" dirty="0" smtClean="0"/>
              <a:t>Participación de los estudiantes en torneos deportivos intercursos e intermunicipales.</a:t>
            </a:r>
          </a:p>
          <a:p>
            <a:pPr algn="just"/>
            <a:r>
              <a:rPr lang="es-CO" dirty="0" smtClean="0"/>
              <a:t>Participación de los estudiantes y docentes en las fiestas y desfiles de comparsas en el cumpleaños del municipio.</a:t>
            </a:r>
          </a:p>
          <a:p>
            <a:pPr algn="just"/>
            <a:r>
              <a:rPr lang="es-CO" dirty="0" smtClean="0"/>
              <a:t>Participación de toda la comunidad educativa en la toma a las calles del municipio en el marco de la jornada cultural institucional.</a:t>
            </a:r>
          </a:p>
          <a:p>
            <a:r>
              <a:rPr lang="es-CO" dirty="0" smtClean="0"/>
              <a:t> </a:t>
            </a:r>
          </a:p>
          <a:p>
            <a:endParaRPr lang="es-CO" dirty="0" smtClean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7" y="884647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/>
              <a:t>                  INSTITUCION EDUCATIVA PEDRO </a:t>
            </a:r>
            <a:br>
              <a:rPr lang="es-CO" sz="3200" dirty="0" smtClean="0"/>
            </a:br>
            <a:r>
              <a:rPr lang="es-CO" sz="3200" dirty="0" smtClean="0"/>
              <a:t>                                CASETELLANOS</a:t>
            </a:r>
            <a:endParaRPr lang="es-CO" sz="3200" dirty="0"/>
          </a:p>
        </p:txBody>
      </p:sp>
      <p:pic>
        <p:nvPicPr>
          <p:cNvPr id="1026" name="Picture 2" descr="C:\Users\cpe\Pictures\192.168.1.12_04_201711020806386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928934"/>
            <a:ext cx="6786610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566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¿CÓMO SE LOGRO?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O" dirty="0" smtClean="0"/>
              <a:t>En el 2017 se formularon 7 acciones de mejoramiento en las cuatro gestiones pero solo se alcanzaron 4 de ellas llegando a un 57%, esto se logro con el apoyo de docentes, estudiantes, padres de familias y las decisiones dadas desde el consejo directivo.</a:t>
            </a:r>
          </a:p>
          <a:p>
            <a:pPr algn="just"/>
            <a:r>
              <a:rPr lang="es-CO" dirty="0" smtClean="0"/>
              <a:t>Además el presupuesto se ejecuto en un 99,2% cubriendo las necesidades presentadas en la institución. </a:t>
            </a:r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¿CÓMO SE GASTO?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O" sz="4000" dirty="0" smtClean="0"/>
              <a:t> PRESUPUESTO.</a:t>
            </a:r>
          </a:p>
          <a:p>
            <a:r>
              <a:rPr lang="es-CO" sz="4000" dirty="0" smtClean="0"/>
              <a:t>INGRESOS.</a:t>
            </a:r>
          </a:p>
          <a:p>
            <a:r>
              <a:rPr lang="es-CO" sz="4000" dirty="0" smtClean="0"/>
              <a:t>GASTOS.</a:t>
            </a:r>
          </a:p>
          <a:p>
            <a:r>
              <a:rPr lang="es-CO" sz="4000" dirty="0" smtClean="0"/>
              <a:t>BALANCES.</a:t>
            </a:r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O" sz="4000" dirty="0" smtClean="0"/>
              <a:t>PRESUPUESTO DE INGRESOS </a:t>
            </a:r>
            <a:br>
              <a:rPr lang="es-CO" sz="4000" dirty="0" smtClean="0"/>
            </a:br>
            <a:r>
              <a:rPr lang="es-CO" sz="4000" dirty="0" smtClean="0"/>
              <a:t>VIGENCIA FISCAL 2017</a:t>
            </a:r>
            <a:endParaRPr lang="es-CO" sz="4000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637" y="2548731"/>
            <a:ext cx="73247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O" sz="4000" dirty="0" smtClean="0"/>
              <a:t>PRESUPUESTO DE EGRESOS </a:t>
            </a:r>
            <a:br>
              <a:rPr lang="es-CO" sz="4000" dirty="0" smtClean="0"/>
            </a:br>
            <a:r>
              <a:rPr lang="es-CO" sz="4000" dirty="0" smtClean="0"/>
              <a:t>VIGENCIA FISCAL 2017</a:t>
            </a:r>
            <a:endParaRPr lang="es-CO" sz="4000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24802"/>
            <a:ext cx="8229600" cy="381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¿CÓMO SE GASTO?</a:t>
            </a:r>
            <a:endParaRPr lang="es-CO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2020094"/>
            <a:ext cx="54292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BALANCE</a:t>
            </a:r>
            <a:endParaRPr lang="es-CO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69" y="1935163"/>
            <a:ext cx="7927861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PATRIMONIO</a:t>
            </a:r>
            <a:endParaRPr lang="es-CO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9022" y="1935163"/>
            <a:ext cx="340595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3600" dirty="0" smtClean="0"/>
              <a:t>QUE SE PROYECTA A FUTURO</a:t>
            </a:r>
            <a:endParaRPr lang="es-CO" sz="3600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O" dirty="0" smtClean="0"/>
              <a:t>Ejecutar los proyectos aprobados por el ministerio de cultura en su totalidad.</a:t>
            </a:r>
          </a:p>
          <a:p>
            <a:r>
              <a:rPr lang="es-CO" dirty="0" smtClean="0"/>
              <a:t>Hacer seguimiento al desarrollo de las actividades para que el plan de mejoramiento se cumpla en su totalidad.</a:t>
            </a:r>
          </a:p>
          <a:p>
            <a:r>
              <a:rPr lang="es-CO" dirty="0" smtClean="0"/>
              <a:t>Seguir gestionando con la administración municipal los cursos </a:t>
            </a:r>
            <a:r>
              <a:rPr lang="es-CO" dirty="0" err="1" smtClean="0"/>
              <a:t>preicfes</a:t>
            </a:r>
            <a:r>
              <a:rPr lang="es-CO" dirty="0" smtClean="0"/>
              <a:t> para obtener mejores resultados en las pruebas saber.</a:t>
            </a:r>
          </a:p>
          <a:p>
            <a:r>
              <a:rPr lang="es-CO" dirty="0" smtClean="0"/>
              <a:t>Formular y ejecutar acciones de mejoramiento que vayan encaminadas al mejoramiento de la parte académica .</a:t>
            </a:r>
          </a:p>
          <a:p>
            <a:r>
              <a:rPr lang="es-CO" dirty="0" smtClean="0"/>
              <a:t>Adecuar  la sala de docentes para mejorar los ambientes de trabajo.</a:t>
            </a:r>
          </a:p>
          <a:p>
            <a:r>
              <a:rPr lang="es-CO" dirty="0" smtClean="0"/>
              <a:t>Apoyar las actividades culturales y deportivas </a:t>
            </a:r>
          </a:p>
          <a:p>
            <a:r>
              <a:rPr lang="es-CO" dirty="0" smtClean="0"/>
              <a:t>Seguir mejorando los ambientes de trabajo de docentes y estudiantes .</a:t>
            </a:r>
          </a:p>
          <a:p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CO" sz="3600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5400" dirty="0" smtClean="0"/>
              <a:t>EVIDENCIAS FOTOGRAFICAS 2017</a:t>
            </a:r>
            <a:endParaRPr lang="es-CO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DOCENTE Y NIÑOS DE PREESCOLAR</a:t>
            </a:r>
            <a:endParaRPr lang="es-CO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135" y="1935163"/>
            <a:ext cx="731572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/>
              <a:t>                     INSTITUCION EDUCATIVA PEDRO </a:t>
            </a:r>
            <a:br>
              <a:rPr lang="es-CO" sz="3200" dirty="0" smtClean="0"/>
            </a:br>
            <a:r>
              <a:rPr lang="es-CO" sz="3200" dirty="0" smtClean="0"/>
              <a:t>                                 CASETELLANOS</a:t>
            </a:r>
            <a:endParaRPr lang="es-CO" sz="3200" dirty="0"/>
          </a:p>
        </p:txBody>
      </p:sp>
      <p:pic>
        <p:nvPicPr>
          <p:cNvPr id="1026" name="Picture 2" descr="C:\Users\cpe\Documents\10960062_894308580601845_3335429351085434121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  <p:pic>
        <p:nvPicPr>
          <p:cNvPr id="5" name="Picture 2" descr="C:\Users\cpe\Desktop\ESCUD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7" y="884647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3600" dirty="0" smtClean="0"/>
              <a:t>CONMEMORACION DE LA BATALLA DE BOYACA </a:t>
            </a:r>
            <a:endParaRPr lang="es-CO" sz="36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857364"/>
            <a:ext cx="6643734" cy="414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O" sz="4000" dirty="0" smtClean="0"/>
              <a:t>JORNADA CULTURAL, CIENTIFICA Y DEPORTIVA</a:t>
            </a:r>
            <a:endParaRPr lang="es-CO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857364"/>
            <a:ext cx="6643734" cy="403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O" sz="4000" dirty="0" smtClean="0"/>
              <a:t>ELECCION DE PESONERO Y CONTRALOR 2017</a:t>
            </a:r>
            <a:endParaRPr lang="es-CO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20119"/>
            <a:ext cx="7715304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O" sz="4000" dirty="0" smtClean="0"/>
              <a:t>ENCUENTRO INTERMUNICIPAL DE JOVENES INVESTIGADORES LOCOS POR LA CIENCIA </a:t>
            </a:r>
            <a:endParaRPr lang="es-CO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020094"/>
            <a:ext cx="7286676" cy="448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CO" sz="3600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17" y="956085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9600" dirty="0" smtClean="0"/>
              <a:t>MUCHAS GRACIAS</a:t>
            </a:r>
            <a:endParaRPr lang="es-CO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/>
              <a:t>                     INSTITUCION EDUCATIVA PEDRO </a:t>
            </a:r>
            <a:br>
              <a:rPr lang="es-CO" sz="3200" dirty="0" smtClean="0"/>
            </a:br>
            <a:r>
              <a:rPr lang="es-CO" sz="3200" dirty="0" smtClean="0"/>
              <a:t>                                 CASETELLANOS</a:t>
            </a:r>
            <a:endParaRPr lang="es-CO" sz="3200" dirty="0"/>
          </a:p>
        </p:txBody>
      </p:sp>
      <p:pic>
        <p:nvPicPr>
          <p:cNvPr id="2050" name="Picture 2" descr="C:\Users\cpe\Documents\10926211_894305667268803_135922414800312617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  <p:pic>
        <p:nvPicPr>
          <p:cNvPr id="5" name="Picture 2" descr="C:\Users\cpe\Desktop\ESCUD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7" y="884647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/>
              <a:t>                     INSTITUCION EDUCATIVA PEDRO </a:t>
            </a:r>
            <a:br>
              <a:rPr lang="es-CO" sz="3200" dirty="0" smtClean="0"/>
            </a:br>
            <a:r>
              <a:rPr lang="es-CO" sz="3200" dirty="0" smtClean="0"/>
              <a:t>                                    CASETELLANOS</a:t>
            </a:r>
            <a:endParaRPr lang="es-CO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ENTIDAD TERRITORIAL: </a:t>
            </a:r>
            <a:r>
              <a:rPr lang="es-CO" dirty="0" smtClean="0">
                <a:solidFill>
                  <a:srgbClr val="FF0000"/>
                </a:solidFill>
              </a:rPr>
              <a:t>CORDOBA</a:t>
            </a:r>
            <a:endParaRPr lang="es-CO" dirty="0" smtClean="0"/>
          </a:p>
          <a:p>
            <a:r>
              <a:rPr lang="es-CO" dirty="0" smtClean="0"/>
              <a:t>MUNICIPIO: </a:t>
            </a:r>
            <a:r>
              <a:rPr lang="es-CO" dirty="0" smtClean="0">
                <a:solidFill>
                  <a:srgbClr val="FF0000"/>
                </a:solidFill>
              </a:rPr>
              <a:t>PURISIMA</a:t>
            </a:r>
            <a:endParaRPr lang="es-CO" dirty="0" smtClean="0"/>
          </a:p>
          <a:p>
            <a:r>
              <a:rPr lang="es-CO" dirty="0" smtClean="0"/>
              <a:t>RESOLUCION DE APROBACION: </a:t>
            </a:r>
            <a:r>
              <a:rPr lang="es-CO" dirty="0" smtClean="0">
                <a:solidFill>
                  <a:srgbClr val="FF0000"/>
                </a:solidFill>
              </a:rPr>
              <a:t>000411 DEL 8 DE 2008 Y RATIFICADA SEGÚN RESOLUCION 318 DEL 14 DE JULIO DE 2011.</a:t>
            </a:r>
            <a:endParaRPr lang="es-CO" dirty="0" smtClean="0"/>
          </a:p>
          <a:p>
            <a:r>
              <a:rPr lang="es-CO" dirty="0" smtClean="0"/>
              <a:t>NIVELES: </a:t>
            </a:r>
            <a:r>
              <a:rPr lang="es-CO" dirty="0" smtClean="0">
                <a:solidFill>
                  <a:srgbClr val="FF0000"/>
                </a:solidFill>
              </a:rPr>
              <a:t>PREESCOLAR, BASICA PRIMARIA, BASICA SECUNDARIA Y MEDIA ACADEMICA.</a:t>
            </a:r>
            <a:endParaRPr lang="es-CO" dirty="0" smtClean="0"/>
          </a:p>
          <a:p>
            <a:r>
              <a:rPr lang="es-CO" dirty="0" smtClean="0"/>
              <a:t>JORNADA:</a:t>
            </a:r>
            <a:r>
              <a:rPr lang="es-CO" dirty="0" smtClean="0">
                <a:solidFill>
                  <a:srgbClr val="FF0000"/>
                </a:solidFill>
              </a:rPr>
              <a:t> MAÑANA, TARDE Y FINES DE SEMANA.  </a:t>
            </a:r>
            <a:endParaRPr lang="es-CO" dirty="0" smtClean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7" y="884647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4400" dirty="0" smtClean="0">
                <a:solidFill>
                  <a:schemeClr val="tx1"/>
                </a:solidFill>
              </a:rPr>
              <a:t>          ¿Que es rendición de cuentas?</a:t>
            </a:r>
            <a:endParaRPr lang="es-CO" sz="4400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O" sz="2000" dirty="0" smtClean="0"/>
              <a:t>“La  rendición de cuentas es el proceso en el cual las administraciones públicas del Orden Nacional y Territorial y los Servicios Públicos comunican, explican y argumentan sus acciones a la sociedad”(MEN2007). La conforma el conjunto de acciones planificadas y su puesta en marcha por las instituciones del Estado con el objeto de informar  a la sociedad a cerca de las acciones y resultados producto de su gestión y permite recibir aportes de los ciudadanos para mejorar su desempeño.</a:t>
            </a:r>
          </a:p>
          <a:p>
            <a:endParaRPr lang="es-CO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7" y="884647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/>
          </a:bodyPr>
          <a:lstStyle/>
          <a:p>
            <a:r>
              <a:rPr lang="es-CO" sz="5400" dirty="0" smtClean="0">
                <a:solidFill>
                  <a:schemeClr val="tx1"/>
                </a:solidFill>
              </a:rPr>
              <a:t>        </a:t>
            </a:r>
            <a:r>
              <a:rPr lang="es-CO" sz="4400" dirty="0" smtClean="0">
                <a:solidFill>
                  <a:schemeClr val="tx1"/>
                </a:solidFill>
              </a:rPr>
              <a:t>¿Que es rendición de cuentas?</a:t>
            </a:r>
            <a:endParaRPr lang="es-CO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O" sz="2000" dirty="0" smtClean="0"/>
              <a:t>En este sentido la rendición de cuentas es un proceso de “doble vía” en el cual los servidores del Estado tienen la obligación de informar y responder por su gestión, y la ciudadanía tiene el derecho a ser informada y pedir explicaciones sobre las acciones adelantadas por la administración.</a:t>
            </a:r>
          </a:p>
          <a:p>
            <a:endParaRPr lang="es-CO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7" y="884647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/>
              <a:t>                     INSTITUCION EDUCATIVA PEDRO </a:t>
            </a:r>
            <a:br>
              <a:rPr lang="es-CO" sz="3200" dirty="0" smtClean="0"/>
            </a:br>
            <a:r>
              <a:rPr lang="es-CO" sz="3200" dirty="0" smtClean="0"/>
              <a:t>                                    CASETELLANOS</a:t>
            </a:r>
            <a:endParaRPr lang="es-CO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O" sz="2000" dirty="0" smtClean="0"/>
              <a:t>La Institución Educativa Pedro Castellanos fue aprobada según resolución 000411 del 12 de agosto de 2008 y ratificada según resolución 318 del 14 de julio de 2011 en los niveles de preescolar, básica primaria, básica secundaria y media académica. En el 2017 bajo la población debido que en el 2016 por cambio de administración se acabo el programa de educación para adultos entre la gobernación de Córdoba y la universidad católica del norte (UCN).  </a:t>
            </a:r>
          </a:p>
          <a:p>
            <a:pPr algn="just"/>
            <a:endParaRPr lang="es-CO" sz="2000" dirty="0" smtClean="0"/>
          </a:p>
          <a:p>
            <a:pPr algn="just"/>
            <a:r>
              <a:rPr lang="es-CO" sz="2000" dirty="0" smtClean="0"/>
              <a:t>En el 2017 la población de la Institución ascendió a 620 estudiantes atendidos en la sede principal. </a:t>
            </a:r>
            <a:endParaRPr lang="es-CO" sz="2000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7" y="884647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                     CALIDAD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Capacitación de los docentes en el proyecto 751 de la CUN, llegando a un 51,7 % del total.</a:t>
            </a:r>
          </a:p>
          <a:p>
            <a:r>
              <a:rPr lang="es-CO" dirty="0" smtClean="0"/>
              <a:t> Asesoría  de los docentes por el tutor del programa Todos a aprender, cubriendo un 100% los de primaria  y un 40% a los docentes de básica secundaria y media.</a:t>
            </a:r>
          </a:p>
          <a:p>
            <a:r>
              <a:rPr lang="es-CO" dirty="0" smtClean="0"/>
              <a:t> Disminución de un 7% el porcentaje de deserción escolar ya que en el año 2016 fue  de 25% y en el 2017 llego a un 18%.</a:t>
            </a:r>
          </a:p>
          <a:p>
            <a:r>
              <a:rPr lang="es-CO" dirty="0" smtClean="0"/>
              <a:t> Encuentros pedagógicos para reformar los planes de áreas.</a:t>
            </a:r>
            <a:endParaRPr lang="es-CO" dirty="0"/>
          </a:p>
        </p:txBody>
      </p:sp>
      <p:pic>
        <p:nvPicPr>
          <p:cNvPr id="4" name="Picture 2" descr="C:\Users\cpe\Desktop\ESCUD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7" y="884647"/>
            <a:ext cx="949673" cy="9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494</TotalTime>
  <Words>1210</Words>
  <Application>Microsoft Office PowerPoint</Application>
  <PresentationFormat>Presentación en pantalla (4:3)</PresentationFormat>
  <Paragraphs>110</Paragraphs>
  <Slides>34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Flujo</vt:lpstr>
      <vt:lpstr>INSTITUCION EDUCATIVA PEDRO CASETELLANOS</vt:lpstr>
      <vt:lpstr>                  INSTITUCION EDUCATIVA PEDRO                                  CASETELLANOS</vt:lpstr>
      <vt:lpstr>                     INSTITUCION EDUCATIVA PEDRO                                   CASETELLANOS</vt:lpstr>
      <vt:lpstr>                     INSTITUCION EDUCATIVA PEDRO                                   CASETELLANOS</vt:lpstr>
      <vt:lpstr>                     INSTITUCION EDUCATIVA PEDRO                                      CASETELLANOS</vt:lpstr>
      <vt:lpstr>          ¿Que es rendición de cuentas?</vt:lpstr>
      <vt:lpstr>        ¿Que es rendición de cuentas?</vt:lpstr>
      <vt:lpstr>                     INSTITUCION EDUCATIVA PEDRO                                      CASETELLANOS</vt:lpstr>
      <vt:lpstr>                     CALIDAD</vt:lpstr>
      <vt:lpstr>INNOVACION Y PERTINENCIA</vt:lpstr>
      <vt:lpstr>             Resultados Pruebas Saber 3, 5, 9 y                                                                     11.   ISCE</vt:lpstr>
      <vt:lpstr>             Resultados Pruebas Saber 3, 5, 9 y                                                                     11.   ISCE</vt:lpstr>
      <vt:lpstr>             Resultados Pruebas Saber 3, 5, 9 y                                                                     11.   ISCE</vt:lpstr>
      <vt:lpstr>      PREGUNTAS CLAVES</vt:lpstr>
      <vt:lpstr>¿QUE SE LOGRO?</vt:lpstr>
      <vt:lpstr>¿QUE SE LOGRO?</vt:lpstr>
      <vt:lpstr>¿QUE SE LOGRO?</vt:lpstr>
      <vt:lpstr>¿QUE SE LOGRO?</vt:lpstr>
      <vt:lpstr>¿QUE SE LOGRO?</vt:lpstr>
      <vt:lpstr>¿CÓMO SE LOGRO?</vt:lpstr>
      <vt:lpstr>¿CÓMO SE GASTO?</vt:lpstr>
      <vt:lpstr>PRESUPUESTO DE INGRESOS  VIGENCIA FISCAL 2017</vt:lpstr>
      <vt:lpstr>PRESUPUESTO DE EGRESOS  VIGENCIA FISCAL 2017</vt:lpstr>
      <vt:lpstr>¿CÓMO SE GASTO?</vt:lpstr>
      <vt:lpstr>BALANCE</vt:lpstr>
      <vt:lpstr>PATRIMONIO</vt:lpstr>
      <vt:lpstr>QUE SE PROYECTA A FUTURO</vt:lpstr>
      <vt:lpstr>Presentación de PowerPoint</vt:lpstr>
      <vt:lpstr>DOCENTE Y NIÑOS DE PREESCOLAR</vt:lpstr>
      <vt:lpstr>CONMEMORACION DE LA BATALLA DE BOYACA </vt:lpstr>
      <vt:lpstr>JORNADA CULTURAL, CIENTIFICA Y DEPORTIVA</vt:lpstr>
      <vt:lpstr>ELECCION DE PESONERO Y CONTRALOR 2017</vt:lpstr>
      <vt:lpstr>ENCUENTRO INTERMUNICIPAL DE JOVENES INVESTIGADORES LOCOS POR LA CIENCIA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INSTITUCION EDUCATIVA PEDRO CASETELLANOS</dc:title>
  <dc:creator>cpe</dc:creator>
  <cp:lastModifiedBy>FERNANDO ROSSI</cp:lastModifiedBy>
  <cp:revision>55</cp:revision>
  <dcterms:created xsi:type="dcterms:W3CDTF">2018-03-01T16:07:03Z</dcterms:created>
  <dcterms:modified xsi:type="dcterms:W3CDTF">2018-04-06T21:53:13Z</dcterms:modified>
</cp:coreProperties>
</file>