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0" r:id="rId3"/>
    <p:sldId id="308" r:id="rId4"/>
    <p:sldId id="297" r:id="rId5"/>
    <p:sldId id="309" r:id="rId6"/>
    <p:sldId id="257" r:id="rId7"/>
    <p:sldId id="294" r:id="rId8"/>
    <p:sldId id="295" r:id="rId9"/>
    <p:sldId id="298" r:id="rId10"/>
    <p:sldId id="305" r:id="rId11"/>
    <p:sldId id="299" r:id="rId12"/>
    <p:sldId id="318" r:id="rId13"/>
    <p:sldId id="319" r:id="rId14"/>
    <p:sldId id="325" r:id="rId15"/>
    <p:sldId id="320" r:id="rId16"/>
    <p:sldId id="321" r:id="rId17"/>
    <p:sldId id="322" r:id="rId18"/>
    <p:sldId id="323" r:id="rId19"/>
    <p:sldId id="307" r:id="rId20"/>
    <p:sldId id="300" r:id="rId21"/>
    <p:sldId id="302" r:id="rId22"/>
    <p:sldId id="306" r:id="rId23"/>
    <p:sldId id="296" r:id="rId24"/>
    <p:sldId id="324" r:id="rId25"/>
    <p:sldId id="258" r:id="rId26"/>
    <p:sldId id="259" r:id="rId27"/>
    <p:sldId id="260" r:id="rId28"/>
    <p:sldId id="261" r:id="rId29"/>
    <p:sldId id="262" r:id="rId30"/>
    <p:sldId id="263" r:id="rId31"/>
    <p:sldId id="264" r:id="rId32"/>
    <p:sldId id="265" r:id="rId33"/>
    <p:sldId id="266" r:id="rId34"/>
    <p:sldId id="312" r:id="rId35"/>
    <p:sldId id="313" r:id="rId36"/>
    <p:sldId id="314" r:id="rId37"/>
    <p:sldId id="315" r:id="rId38"/>
    <p:sldId id="316" r:id="rId39"/>
    <p:sldId id="268" r:id="rId40"/>
    <p:sldId id="269" r:id="rId41"/>
    <p:sldId id="270" r:id="rId42"/>
    <p:sldId id="271" r:id="rId43"/>
    <p:sldId id="272" r:id="rId44"/>
    <p:sldId id="273" r:id="rId45"/>
    <p:sldId id="274" r:id="rId46"/>
    <p:sldId id="275" r:id="rId47"/>
    <p:sldId id="276" r:id="rId48"/>
    <p:sldId id="277" r:id="rId49"/>
    <p:sldId id="278" r:id="rId50"/>
    <p:sldId id="279" r:id="rId51"/>
    <p:sldId id="280" r:id="rId52"/>
    <p:sldId id="281" r:id="rId53"/>
    <p:sldId id="282" r:id="rId54"/>
    <p:sldId id="283" r:id="rId55"/>
    <p:sldId id="284" r:id="rId56"/>
    <p:sldId id="285" r:id="rId57"/>
    <p:sldId id="286" r:id="rId58"/>
    <p:sldId id="287" r:id="rId59"/>
    <p:sldId id="317" r:id="rId60"/>
    <p:sldId id="288" r:id="rId61"/>
    <p:sldId id="326" r:id="rId62"/>
    <p:sldId id="290" r:id="rId63"/>
    <p:sldId id="291" r:id="rId64"/>
    <p:sldId id="292" r:id="rId65"/>
    <p:sldId id="301" r:id="rId66"/>
    <p:sldId id="304" r:id="rId67"/>
    <p:sldId id="293" r:id="rId6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varo"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8" d="100"/>
          <a:sy n="88" d="100"/>
        </p:scale>
        <p:origin x="-16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D3DA9AD-F386-4369-846F-F410EFD88526}" type="datetimeFigureOut">
              <a:rPr lang="es-CO" smtClean="0"/>
              <a:pPr/>
              <a:t>9/09/2018</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B7EAB13-6C01-49C5-BEAA-37C4CF90BCD8}"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3DA9AD-F386-4369-846F-F410EFD88526}" type="datetimeFigureOut">
              <a:rPr lang="es-CO" smtClean="0"/>
              <a:pPr/>
              <a:t>9/09/2018</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EAB13-6C01-49C5-BEAA-37C4CF90BCD8}"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685800" y="1556792"/>
            <a:ext cx="7772400" cy="1656184"/>
          </a:xfrm>
          <a:prstGeom prst="rect">
            <a:avLst/>
          </a:prstGeom>
        </p:spPr>
        <p:txBody>
          <a:bodyPr vert="horz" lIns="91440" tIns="45720" rIns="91440" bIns="45720" rtlCol="0" anchor="ctr">
            <a:normAutofit fontScale="92500" lnSpcReduction="20000"/>
          </a:bodyPr>
          <a:lstStyle/>
          <a:p>
            <a:pPr algn="ctr">
              <a:spcBef>
                <a:spcPct val="0"/>
              </a:spcBef>
              <a:defRPr/>
            </a:pPr>
            <a:r>
              <a:rPr lang="es-CO" sz="4400" dirty="0" smtClean="0"/>
              <a:t>Centros de Respuesta a Comportamientos de Búsqueda de Ayuda (CRCBA) en las Escuelas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CO" sz="23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2 Subtítulo"/>
          <p:cNvSpPr txBox="1">
            <a:spLocks/>
          </p:cNvSpPr>
          <p:nvPr/>
        </p:nvSpPr>
        <p:spPr>
          <a:xfrm>
            <a:off x="971600" y="4340696"/>
            <a:ext cx="7200800" cy="1752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O" sz="1600" b="0" i="0" u="none" strike="noStrike" kern="1200" cap="none" spc="0" normalizeH="0" baseline="0" noProof="0" dirty="0" err="1" smtClean="0">
                <a:ln>
                  <a:noFill/>
                </a:ln>
                <a:effectLst/>
                <a:uLnTx/>
                <a:uFillTx/>
                <a:latin typeface="+mn-lt"/>
                <a:ea typeface="+mn-ea"/>
                <a:cs typeface="+mn-cs"/>
              </a:rPr>
              <a:t>Alvaro</a:t>
            </a:r>
            <a:r>
              <a:rPr kumimoji="0" lang="es-CO" sz="1600" b="0" i="0" u="none" strike="noStrike" kern="1200" cap="none" spc="0" normalizeH="0" baseline="0" noProof="0" dirty="0" smtClean="0">
                <a:ln>
                  <a:noFill/>
                </a:ln>
                <a:effectLst/>
                <a:uLnTx/>
                <a:uFillTx/>
                <a:latin typeface="+mn-lt"/>
                <a:ea typeface="+mn-ea"/>
                <a:cs typeface="+mn-cs"/>
              </a:rPr>
              <a:t> Enrique Solano </a:t>
            </a:r>
            <a:r>
              <a:rPr kumimoji="0" lang="es-CO" sz="1600" b="0" i="0" u="none" strike="noStrike" kern="1200" cap="none" spc="0" normalizeH="0" baseline="0" noProof="0" dirty="0" err="1" smtClean="0">
                <a:ln>
                  <a:noFill/>
                </a:ln>
                <a:effectLst/>
                <a:uLnTx/>
                <a:uFillTx/>
                <a:latin typeface="+mn-lt"/>
                <a:ea typeface="+mn-ea"/>
                <a:cs typeface="+mn-cs"/>
              </a:rPr>
              <a:t>Berrío</a:t>
            </a:r>
            <a:endParaRPr kumimoji="0" lang="es-CO" sz="1600" b="0"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O" sz="1400" b="0" i="1" u="none" strike="noStrike" kern="1200" cap="none" spc="0" normalizeH="0" baseline="0" noProof="0" dirty="0" smtClean="0">
                <a:ln>
                  <a:noFill/>
                </a:ln>
                <a:solidFill>
                  <a:schemeClr val="tx1"/>
                </a:solidFill>
                <a:effectLst/>
                <a:uLnTx/>
                <a:uFillTx/>
                <a:latin typeface="+mn-lt"/>
                <a:ea typeface="+mn-ea"/>
                <a:cs typeface="+mn-cs"/>
              </a:rPr>
              <a:t>Médico Psiquiatra</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O" sz="1400" b="0" i="1" u="none" strike="noStrike" kern="1200" cap="none" spc="0" normalizeH="0" baseline="0" noProof="0" dirty="0" smtClean="0">
                <a:ln>
                  <a:noFill/>
                </a:ln>
                <a:solidFill>
                  <a:schemeClr val="tx1"/>
                </a:solidFill>
                <a:effectLst/>
                <a:uLnTx/>
                <a:uFillTx/>
                <a:latin typeface="+mn-lt"/>
                <a:ea typeface="+mn-ea"/>
                <a:cs typeface="+mn-cs"/>
              </a:rPr>
              <a:t>Especialista en Seguridad y Protección Social</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1400" i="1" dirty="0" smtClean="0"/>
              <a:t>Jefe </a:t>
            </a:r>
            <a:r>
              <a:rPr lang="es-CO" sz="1400" i="1" dirty="0" err="1" smtClean="0"/>
              <a:t>Staff</a:t>
            </a:r>
            <a:r>
              <a:rPr lang="es-CO" sz="1400" i="1" dirty="0" smtClean="0"/>
              <a:t> Técnico CESEP</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400" b="0" i="1" u="none" strike="noStrike" kern="1200" cap="none" spc="0" normalizeH="0" baseline="0" noProof="0" dirty="0" smtClean="0">
                <a:ln>
                  <a:noFill/>
                </a:ln>
                <a:solidFill>
                  <a:schemeClr val="tx1"/>
                </a:solidFill>
                <a:effectLst/>
                <a:uLnTx/>
                <a:uFillTx/>
                <a:latin typeface="+mn-lt"/>
                <a:ea typeface="+mn-ea"/>
                <a:cs typeface="+mn-cs"/>
              </a:rPr>
              <a:t>Asesor en Salud Mental</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ES" sz="1400" i="1" dirty="0" smtClean="0"/>
              <a:t>Secretaría de Desarrollo de la Salud de Córdoba</a:t>
            </a:r>
            <a:endParaRPr kumimoji="0" lang="es-CO" sz="1400" b="0" i="1" u="none" strike="noStrike" kern="1200" cap="none" spc="0" normalizeH="0" baseline="0" noProof="0" dirty="0">
              <a:ln>
                <a:noFill/>
              </a:ln>
              <a:solidFill>
                <a:schemeClr val="tx1"/>
              </a:solidFill>
              <a:effectLst/>
              <a:uLnTx/>
              <a:uFillTx/>
              <a:latin typeface="+mn-lt"/>
              <a:ea typeface="+mn-ea"/>
              <a:cs typeface="+mn-cs"/>
            </a:endParaRPr>
          </a:p>
        </p:txBody>
      </p:sp>
      <p:pic>
        <p:nvPicPr>
          <p:cNvPr id="6" name="5 Imagen" descr="logo - cesep"/>
          <p:cNvPicPr/>
          <p:nvPr/>
        </p:nvPicPr>
        <p:blipFill>
          <a:blip r:embed="rId2" cstate="print"/>
          <a:srcRect/>
          <a:stretch>
            <a:fillRect/>
          </a:stretch>
        </p:blipFill>
        <p:spPr bwMode="auto">
          <a:xfrm>
            <a:off x="6627688" y="216570"/>
            <a:ext cx="2336800" cy="692150"/>
          </a:xfrm>
          <a:prstGeom prst="rect">
            <a:avLst/>
          </a:prstGeom>
          <a:noFill/>
          <a:ln w="9525">
            <a:noFill/>
            <a:miter lim="800000"/>
            <a:headEnd/>
            <a:tailEnd/>
          </a:ln>
        </p:spPr>
      </p:pic>
      <p:sp>
        <p:nvSpPr>
          <p:cNvPr id="7" name="6 CuadroTexto"/>
          <p:cNvSpPr txBox="1"/>
          <p:nvPr/>
        </p:nvSpPr>
        <p:spPr>
          <a:xfrm>
            <a:off x="915694" y="3140968"/>
            <a:ext cx="7325660" cy="1661993"/>
          </a:xfrm>
          <a:prstGeom prst="rect">
            <a:avLst/>
          </a:prstGeom>
          <a:noFill/>
        </p:spPr>
        <p:txBody>
          <a:bodyPr wrap="none" rtlCol="0">
            <a:spAutoFit/>
          </a:bodyPr>
          <a:lstStyle/>
          <a:p>
            <a:pPr algn="ctr"/>
            <a:r>
              <a:rPr lang="es-ES" sz="2400" b="1" i="1" dirty="0" smtClean="0"/>
              <a:t>Ayudando a los Niños Dónde y Cuando Más lo Necesitan</a:t>
            </a:r>
          </a:p>
          <a:p>
            <a:pPr algn="ctr"/>
            <a:endParaRPr lang="es-CO" dirty="0" smtClean="0"/>
          </a:p>
          <a:p>
            <a:pPr algn="ctr"/>
            <a:r>
              <a:rPr lang="es-CO" dirty="0" smtClean="0"/>
              <a:t>Estrategia ZOE (Zonas de Orientación Escolar). MSP</a:t>
            </a:r>
            <a:br>
              <a:rPr lang="es-CO" dirty="0" smtClean="0"/>
            </a:br>
            <a:endParaRPr lang="es-ES" i="1" dirty="0" smtClean="0"/>
          </a:p>
          <a:p>
            <a:pPr algn="ctr"/>
            <a:endParaRPr lang="es-CO" sz="2400" i="1" dirty="0"/>
          </a:p>
        </p:txBody>
      </p:sp>
      <p:sp>
        <p:nvSpPr>
          <p:cNvPr id="9" name="8 CuadroTexto"/>
          <p:cNvSpPr txBox="1"/>
          <p:nvPr/>
        </p:nvSpPr>
        <p:spPr>
          <a:xfrm>
            <a:off x="323528" y="6525344"/>
            <a:ext cx="5688632" cy="230832"/>
          </a:xfrm>
          <a:prstGeom prst="rect">
            <a:avLst/>
          </a:prstGeom>
          <a:noFill/>
        </p:spPr>
        <p:txBody>
          <a:bodyPr wrap="square" rtlCol="0">
            <a:spAutoFit/>
          </a:bodyPr>
          <a:lstStyle/>
          <a:p>
            <a:r>
              <a:rPr lang="es-CO" sz="900" dirty="0" smtClean="0"/>
              <a:t>Material protegido por Derechos de Autor y Ley de Delitos Informáticos 2016</a:t>
            </a:r>
            <a:endParaRPr lang="es-CO" sz="900" dirty="0"/>
          </a:p>
        </p:txBody>
      </p:sp>
      <p:pic>
        <p:nvPicPr>
          <p:cNvPr id="10" name="Picture 2" descr="https://tse1.mm.bing.net/th?&amp;id=HN.608035398030198544&amp;w=300&amp;h=300&amp;c=0&amp;pid=1.9&amp;rs=0&amp;p=0"/>
          <p:cNvPicPr>
            <a:picLocks noChangeAspect="1" noChangeArrowheads="1"/>
          </p:cNvPicPr>
          <p:nvPr/>
        </p:nvPicPr>
        <p:blipFill>
          <a:blip r:embed="rId3" cstate="print"/>
          <a:srcRect/>
          <a:stretch>
            <a:fillRect/>
          </a:stretch>
        </p:blipFill>
        <p:spPr bwMode="auto">
          <a:xfrm>
            <a:off x="35496" y="44624"/>
            <a:ext cx="1944216" cy="1777569"/>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882000"/>
            <a:ext cx="8640960" cy="5355312"/>
          </a:xfrm>
          <a:prstGeom prst="rect">
            <a:avLst/>
          </a:prstGeom>
          <a:noFill/>
        </p:spPr>
        <p:txBody>
          <a:bodyPr wrap="square" rtlCol="0">
            <a:spAutoFit/>
          </a:bodyPr>
          <a:lstStyle/>
          <a:p>
            <a:r>
              <a:rPr lang="es-CO" sz="2000" b="1" dirty="0" smtClean="0"/>
              <a:t>En salud mental infantil:</a:t>
            </a:r>
          </a:p>
          <a:p>
            <a:endParaRPr lang="es-CO" dirty="0" smtClean="0"/>
          </a:p>
          <a:p>
            <a:pPr algn="just"/>
            <a:r>
              <a:rPr lang="es-CO" sz="2400" dirty="0" smtClean="0"/>
              <a:t>“Décadas de investigación han dado luces sobre las causas y correlaciones de los resultados negativos en los niños que crecen enfrentando la adversidad. Cuando se presentan algunas soluciones, en el caso de la infancia temprana, sólo se han producido impactos modestos. Los enfoques deben ponerse sobre los programas que sean efectivos, no sobre promedios o número de casos sino en entender cuáles son los que realmente funcionan y por quiénes”.</a:t>
            </a:r>
          </a:p>
          <a:p>
            <a:endParaRPr lang="es-CO" dirty="0" smtClean="0"/>
          </a:p>
          <a:p>
            <a:pPr algn="r"/>
            <a:r>
              <a:rPr lang="es-CO" sz="1200" b="1" i="1" dirty="0" smtClean="0"/>
              <a:t>Programa Fronteras de Innovación para Evaluar Programas</a:t>
            </a:r>
          </a:p>
          <a:p>
            <a:pPr algn="r"/>
            <a:endParaRPr lang="es-CO" dirty="0" smtClean="0"/>
          </a:p>
          <a:p>
            <a:pPr algn="r"/>
            <a:r>
              <a:rPr lang="es-CO" sz="1400" i="1" dirty="0" smtClean="0"/>
              <a:t>Center </a:t>
            </a:r>
            <a:r>
              <a:rPr lang="es-CO" sz="1400" i="1" dirty="0" err="1" smtClean="0"/>
              <a:t>on</a:t>
            </a:r>
            <a:r>
              <a:rPr lang="es-CO" sz="1400" i="1" dirty="0" smtClean="0"/>
              <a:t> </a:t>
            </a:r>
            <a:r>
              <a:rPr lang="es-CO" sz="1400" i="1" dirty="0" err="1" smtClean="0"/>
              <a:t>the</a:t>
            </a:r>
            <a:r>
              <a:rPr lang="es-CO" sz="1400" i="1" dirty="0" smtClean="0"/>
              <a:t> </a:t>
            </a:r>
            <a:r>
              <a:rPr lang="es-CO" sz="1400" i="1" dirty="0" err="1" smtClean="0"/>
              <a:t>Developing</a:t>
            </a:r>
            <a:r>
              <a:rPr lang="es-CO" sz="1400" i="1" dirty="0" smtClean="0"/>
              <a:t> </a:t>
            </a:r>
            <a:r>
              <a:rPr lang="es-CO" sz="1400" i="1" dirty="0" err="1" smtClean="0"/>
              <a:t>Child</a:t>
            </a:r>
            <a:endParaRPr lang="es-CO" sz="1400" i="1" dirty="0" smtClean="0"/>
          </a:p>
          <a:p>
            <a:pPr algn="r"/>
            <a:r>
              <a:rPr lang="es-CO" sz="1400" i="1" dirty="0" smtClean="0"/>
              <a:t>Harvard </a:t>
            </a:r>
            <a:r>
              <a:rPr lang="es-CO" sz="1400" i="1" dirty="0" err="1" smtClean="0"/>
              <a:t>University</a:t>
            </a:r>
            <a:r>
              <a:rPr lang="es-CO" sz="1400" i="1" dirty="0" smtClean="0"/>
              <a:t>, 2018</a:t>
            </a:r>
          </a:p>
          <a:p>
            <a:endParaRPr lang="es-CO" dirty="0" smtClean="0"/>
          </a:p>
          <a:p>
            <a:endParaRPr lang="es-CO" dirty="0" smtClean="0"/>
          </a:p>
          <a:p>
            <a:endParaRPr lang="es-C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44624"/>
            <a:ext cx="8784976" cy="7755969"/>
          </a:xfrm>
          <a:prstGeom prst="rect">
            <a:avLst/>
          </a:prstGeom>
          <a:noFill/>
        </p:spPr>
        <p:txBody>
          <a:bodyPr wrap="square" rtlCol="0">
            <a:spAutoFit/>
          </a:bodyPr>
          <a:lstStyle/>
          <a:p>
            <a:pPr algn="just"/>
            <a:r>
              <a:rPr lang="es-CO" sz="2400" dirty="0" smtClean="0"/>
              <a:t>“Hay evidencias de que las intervenciones tempranas pueden tener un impacto positivo significativo sobre las trayectorias de problemas emocionales, cognitivos o del comportamiento, así como de mejores resultados en niños con trastornos serios, ya sean de origen psicológico o genético.</a:t>
            </a:r>
          </a:p>
          <a:p>
            <a:pPr algn="just"/>
            <a:endParaRPr lang="es-CO" sz="2400" dirty="0" smtClean="0"/>
          </a:p>
          <a:p>
            <a:pPr algn="just"/>
            <a:r>
              <a:rPr lang="es-CO" sz="2400" dirty="0" smtClean="0"/>
              <a:t>Un enfoque para las intervenciones biomédicas, psicosociales y pedagógicas representa y exige un </a:t>
            </a:r>
            <a:r>
              <a:rPr lang="es-CO" sz="2400" u="sng" dirty="0" smtClean="0"/>
              <a:t>cambio dramático</a:t>
            </a:r>
            <a:r>
              <a:rPr lang="es-CO" sz="2400" dirty="0" smtClean="0"/>
              <a:t> en el foco tanto de la práctica clínica convencional y en los modelos educativos y parentales como se han dado hasta ahora.</a:t>
            </a:r>
          </a:p>
          <a:p>
            <a:pPr algn="just"/>
            <a:endParaRPr lang="es-CO" sz="2400" dirty="0" smtClean="0"/>
          </a:p>
          <a:p>
            <a:pPr algn="just"/>
            <a:r>
              <a:rPr lang="es-CO" sz="2400" dirty="0" smtClean="0"/>
              <a:t>Los servicios de atención o respuesta deben incluir: </a:t>
            </a:r>
            <a:r>
              <a:rPr lang="es-CO" sz="2400" dirty="0" smtClean="0"/>
              <a:t>localizar “puntos” de atención; asistencia </a:t>
            </a:r>
            <a:r>
              <a:rPr lang="es-CO" sz="2400" dirty="0" smtClean="0"/>
              <a:t>concreta; apoyo emocional; apoyo psicosocial; orientaciones en el desarrollo; evaluación de las relaciones y apoyos tempranos; psicoterapia, asesoría padres-hijos, el </a:t>
            </a:r>
            <a:r>
              <a:rPr lang="es-CO" sz="2400" i="1" dirty="0" smtClean="0"/>
              <a:t>e-aprendizaje y e-habilidades”</a:t>
            </a:r>
            <a:r>
              <a:rPr lang="es-CO" sz="2400" dirty="0" smtClean="0"/>
              <a:t>.</a:t>
            </a:r>
          </a:p>
          <a:p>
            <a:pPr algn="r"/>
            <a:r>
              <a:rPr lang="es-CO" sz="900" b="1" i="1" dirty="0" smtClean="0"/>
              <a:t>Aprendizaje </a:t>
            </a:r>
            <a:r>
              <a:rPr lang="es-CO" sz="900" b="1" i="1" dirty="0" smtClean="0"/>
              <a:t>Invisible: hacia una nueva tecnología de la educación.</a:t>
            </a:r>
          </a:p>
          <a:p>
            <a:pPr algn="r"/>
            <a:r>
              <a:rPr lang="es-CO" sz="900" dirty="0" err="1" smtClean="0"/>
              <a:t>Cristobal</a:t>
            </a:r>
            <a:r>
              <a:rPr lang="es-CO" sz="900" dirty="0" smtClean="0"/>
              <a:t> Cobo y John </a:t>
            </a:r>
            <a:r>
              <a:rPr lang="es-CO" sz="900" dirty="0" err="1" smtClean="0"/>
              <a:t>Moravec</a:t>
            </a:r>
            <a:endParaRPr lang="es-CO" sz="900" dirty="0" smtClean="0"/>
          </a:p>
          <a:p>
            <a:pPr algn="r"/>
            <a:r>
              <a:rPr lang="es-CO" sz="900" b="1" i="1" dirty="0" err="1" smtClean="0"/>
              <a:t>Early</a:t>
            </a:r>
            <a:r>
              <a:rPr lang="es-CO" sz="900" b="1" i="1" dirty="0" smtClean="0"/>
              <a:t> </a:t>
            </a:r>
            <a:r>
              <a:rPr lang="es-CO" sz="900" b="1" i="1" dirty="0" err="1" smtClean="0"/>
              <a:t>Years</a:t>
            </a:r>
            <a:r>
              <a:rPr lang="es-CO" sz="900" b="1" i="1" dirty="0" smtClean="0"/>
              <a:t>, </a:t>
            </a:r>
            <a:r>
              <a:rPr lang="es-CO" sz="900" b="1" i="1" dirty="0" err="1" smtClean="0"/>
              <a:t>family</a:t>
            </a:r>
            <a:r>
              <a:rPr lang="es-CO" sz="900" b="1" i="1" dirty="0" smtClean="0"/>
              <a:t> and </a:t>
            </a:r>
            <a:r>
              <a:rPr lang="es-CO" sz="900" b="1" i="1" dirty="0" err="1" smtClean="0"/>
              <a:t>Education</a:t>
            </a:r>
            <a:endParaRPr lang="es-CO" sz="900" b="1" i="1" dirty="0" smtClean="0"/>
          </a:p>
          <a:p>
            <a:pPr algn="r"/>
            <a:r>
              <a:rPr lang="es-CO" sz="900" dirty="0" smtClean="0"/>
              <a:t>WHO. Regional Office </a:t>
            </a:r>
            <a:r>
              <a:rPr lang="es-CO" sz="900" dirty="0" err="1" smtClean="0"/>
              <a:t>for</a:t>
            </a:r>
            <a:r>
              <a:rPr lang="es-CO" sz="900" dirty="0" smtClean="0"/>
              <a:t> </a:t>
            </a:r>
            <a:r>
              <a:rPr lang="es-CO" sz="900" dirty="0" err="1" smtClean="0"/>
              <a:t>Europe</a:t>
            </a:r>
            <a:endParaRPr lang="es-CO" sz="900" dirty="0" smtClean="0"/>
          </a:p>
          <a:p>
            <a:pPr algn="r"/>
            <a:r>
              <a:rPr lang="es-CO" sz="900" b="1" i="1" dirty="0" err="1" smtClean="0"/>
              <a:t>Educational</a:t>
            </a:r>
            <a:r>
              <a:rPr lang="es-CO" sz="900" b="1" i="1" dirty="0" smtClean="0"/>
              <a:t> </a:t>
            </a:r>
            <a:r>
              <a:rPr lang="es-CO" sz="900" b="1" i="1" dirty="0" err="1" smtClean="0"/>
              <a:t>Psychology</a:t>
            </a:r>
            <a:endParaRPr lang="es-CO" sz="900" b="1" i="1" dirty="0" smtClean="0"/>
          </a:p>
          <a:p>
            <a:pPr algn="r"/>
            <a:r>
              <a:rPr lang="es-CO" sz="900" dirty="0" err="1" smtClean="0"/>
              <a:t>Jacobs</a:t>
            </a:r>
            <a:r>
              <a:rPr lang="es-CO" sz="900" dirty="0" smtClean="0"/>
              <a:t> </a:t>
            </a:r>
            <a:r>
              <a:rPr lang="es-CO" sz="900" dirty="0" err="1" smtClean="0"/>
              <a:t>Foundation</a:t>
            </a:r>
            <a:r>
              <a:rPr lang="es-CO" sz="900" dirty="0" smtClean="0"/>
              <a:t>. </a:t>
            </a:r>
            <a:r>
              <a:rPr lang="es-CO" sz="900" dirty="0" err="1" smtClean="0"/>
              <a:t>Zurich</a:t>
            </a:r>
            <a:r>
              <a:rPr lang="es-CO" sz="900" dirty="0" smtClean="0"/>
              <a:t>, Suiza.</a:t>
            </a:r>
          </a:p>
          <a:p>
            <a:pPr algn="just"/>
            <a:endParaRPr lang="es-CO" sz="2400" dirty="0" smtClean="0"/>
          </a:p>
          <a:p>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1907704" y="260648"/>
            <a:ext cx="5328592" cy="53285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3275856" y="1556792"/>
            <a:ext cx="2592288" cy="26642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Elipse"/>
          <p:cNvSpPr/>
          <p:nvPr/>
        </p:nvSpPr>
        <p:spPr>
          <a:xfrm>
            <a:off x="2627784" y="908720"/>
            <a:ext cx="3816424" cy="41044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3491880" y="404664"/>
            <a:ext cx="2232248" cy="369332"/>
          </a:xfrm>
          <a:prstGeom prst="rect">
            <a:avLst/>
          </a:prstGeom>
          <a:noFill/>
        </p:spPr>
        <p:txBody>
          <a:bodyPr wrap="square" rtlCol="0">
            <a:spAutoFit/>
          </a:bodyPr>
          <a:lstStyle/>
          <a:p>
            <a:pPr algn="ctr"/>
            <a:r>
              <a:rPr lang="es-CO" b="1" dirty="0" smtClean="0"/>
              <a:t>SOCIEDAD</a:t>
            </a:r>
            <a:endParaRPr lang="es-CO" b="1" dirty="0"/>
          </a:p>
        </p:txBody>
      </p:sp>
      <p:sp>
        <p:nvSpPr>
          <p:cNvPr id="6" name="5 CuadroTexto"/>
          <p:cNvSpPr txBox="1"/>
          <p:nvPr/>
        </p:nvSpPr>
        <p:spPr>
          <a:xfrm rot="16200000">
            <a:off x="1435006" y="3043699"/>
            <a:ext cx="3312368" cy="338554"/>
          </a:xfrm>
          <a:prstGeom prst="rect">
            <a:avLst/>
          </a:prstGeom>
          <a:noFill/>
        </p:spPr>
        <p:txBody>
          <a:bodyPr wrap="square" rtlCol="0">
            <a:spAutoFit/>
          </a:bodyPr>
          <a:lstStyle/>
          <a:p>
            <a:pPr algn="ctr"/>
            <a:r>
              <a:rPr lang="es-CO" sz="1600" b="1" dirty="0" smtClean="0"/>
              <a:t>INSTITUCIONALIDAD FORMAL</a:t>
            </a:r>
            <a:endParaRPr lang="es-CO" sz="1600" b="1" dirty="0"/>
          </a:p>
        </p:txBody>
      </p:sp>
      <p:sp>
        <p:nvSpPr>
          <p:cNvPr id="7" name="6 CuadroTexto"/>
          <p:cNvSpPr txBox="1"/>
          <p:nvPr/>
        </p:nvSpPr>
        <p:spPr>
          <a:xfrm rot="5248620">
            <a:off x="4935847" y="2893348"/>
            <a:ext cx="2304256" cy="338554"/>
          </a:xfrm>
          <a:prstGeom prst="rect">
            <a:avLst/>
          </a:prstGeom>
          <a:noFill/>
        </p:spPr>
        <p:txBody>
          <a:bodyPr wrap="square" rtlCol="0">
            <a:spAutoFit/>
          </a:bodyPr>
          <a:lstStyle/>
          <a:p>
            <a:pPr algn="ctr"/>
            <a:r>
              <a:rPr lang="es-CO" sz="1600" b="1" dirty="0" smtClean="0"/>
              <a:t>COMUNIDAD</a:t>
            </a:r>
            <a:endParaRPr lang="es-CO" sz="1600" b="1" dirty="0"/>
          </a:p>
        </p:txBody>
      </p:sp>
      <p:sp>
        <p:nvSpPr>
          <p:cNvPr id="8" name="7 Elipse"/>
          <p:cNvSpPr/>
          <p:nvPr/>
        </p:nvSpPr>
        <p:spPr>
          <a:xfrm>
            <a:off x="3563888" y="2276872"/>
            <a:ext cx="100811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Elipse"/>
          <p:cNvSpPr/>
          <p:nvPr/>
        </p:nvSpPr>
        <p:spPr>
          <a:xfrm>
            <a:off x="4572000" y="2276872"/>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CuadroTexto"/>
          <p:cNvSpPr txBox="1"/>
          <p:nvPr/>
        </p:nvSpPr>
        <p:spPr>
          <a:xfrm>
            <a:off x="3491880" y="2708920"/>
            <a:ext cx="1152128" cy="307777"/>
          </a:xfrm>
          <a:prstGeom prst="rect">
            <a:avLst/>
          </a:prstGeom>
          <a:noFill/>
        </p:spPr>
        <p:txBody>
          <a:bodyPr wrap="square" rtlCol="0">
            <a:spAutoFit/>
          </a:bodyPr>
          <a:lstStyle/>
          <a:p>
            <a:pPr algn="ctr"/>
            <a:r>
              <a:rPr lang="es-CO" sz="1400" b="1" dirty="0" smtClean="0"/>
              <a:t>EDUCACIÓN</a:t>
            </a:r>
            <a:endParaRPr lang="es-CO" sz="1400" b="1" dirty="0"/>
          </a:p>
        </p:txBody>
      </p:sp>
      <p:sp>
        <p:nvSpPr>
          <p:cNvPr id="11" name="10 CuadroTexto"/>
          <p:cNvSpPr txBox="1"/>
          <p:nvPr/>
        </p:nvSpPr>
        <p:spPr>
          <a:xfrm>
            <a:off x="4788024" y="2708920"/>
            <a:ext cx="864096" cy="307777"/>
          </a:xfrm>
          <a:prstGeom prst="rect">
            <a:avLst/>
          </a:prstGeom>
          <a:noFill/>
        </p:spPr>
        <p:txBody>
          <a:bodyPr wrap="square" rtlCol="0">
            <a:spAutoFit/>
          </a:bodyPr>
          <a:lstStyle/>
          <a:p>
            <a:r>
              <a:rPr lang="es-CO" sz="1400" b="1" dirty="0" smtClean="0"/>
              <a:t>SALUD</a:t>
            </a:r>
            <a:endParaRPr lang="es-CO" sz="1400" b="1" dirty="0"/>
          </a:p>
        </p:txBody>
      </p:sp>
      <p:sp>
        <p:nvSpPr>
          <p:cNvPr id="12" name="11 CuadroTexto"/>
          <p:cNvSpPr txBox="1"/>
          <p:nvPr/>
        </p:nvSpPr>
        <p:spPr>
          <a:xfrm>
            <a:off x="251520" y="5661248"/>
            <a:ext cx="8640960" cy="1031051"/>
          </a:xfrm>
          <a:prstGeom prst="rect">
            <a:avLst/>
          </a:prstGeom>
          <a:noFill/>
        </p:spPr>
        <p:txBody>
          <a:bodyPr wrap="square" rtlCol="0">
            <a:spAutoFit/>
          </a:bodyPr>
          <a:lstStyle/>
          <a:p>
            <a:r>
              <a:rPr lang="es-CO" sz="1400" b="1" i="1" dirty="0" smtClean="0"/>
              <a:t>Los dos principales sectores, sin desconocer otros, en donde se pueden evitar y/o atenuar “sufrimientos mentales excesivos” o atenderlos cuando se hagan manifiestos o sintomáticos.</a:t>
            </a:r>
          </a:p>
          <a:p>
            <a:pPr algn="r"/>
            <a:endParaRPr lang="es-CO" sz="1100" dirty="0" smtClean="0"/>
          </a:p>
          <a:p>
            <a:pPr algn="r"/>
            <a:r>
              <a:rPr lang="es-CO" sz="1100" i="1" dirty="0" smtClean="0"/>
              <a:t>Relaciones, Vivencias y Psicopatología: las bases relacionales del sufrimiento mental excesivo</a:t>
            </a:r>
          </a:p>
          <a:p>
            <a:pPr algn="r"/>
            <a:r>
              <a:rPr lang="es-CO" sz="1100" dirty="0" smtClean="0"/>
              <a:t>Editorial </a:t>
            </a:r>
            <a:r>
              <a:rPr lang="es-CO" sz="1100" dirty="0" err="1" smtClean="0"/>
              <a:t>Harder</a:t>
            </a:r>
            <a:r>
              <a:rPr lang="es-CO" sz="1100" dirty="0" smtClean="0"/>
              <a:t>, Barcelona, 2015</a:t>
            </a:r>
            <a:endParaRPr lang="es-CO" sz="1100" dirty="0"/>
          </a:p>
        </p:txBody>
      </p:sp>
      <p:sp>
        <p:nvSpPr>
          <p:cNvPr id="13" name="12 CuadroTexto"/>
          <p:cNvSpPr txBox="1"/>
          <p:nvPr/>
        </p:nvSpPr>
        <p:spPr>
          <a:xfrm>
            <a:off x="35496" y="107340"/>
            <a:ext cx="3168352" cy="369332"/>
          </a:xfrm>
          <a:prstGeom prst="rect">
            <a:avLst/>
          </a:prstGeom>
          <a:noFill/>
        </p:spPr>
        <p:txBody>
          <a:bodyPr wrap="square" rtlCol="0">
            <a:spAutoFit/>
          </a:bodyPr>
          <a:lstStyle/>
          <a:p>
            <a:r>
              <a:rPr lang="es-ES" b="1" dirty="0" smtClean="0"/>
              <a:t>Enfoque Sistémico- Relacional </a:t>
            </a:r>
            <a:endParaRPr lang="es-CO"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640960" cy="6186309"/>
          </a:xfrm>
          <a:prstGeom prst="rect">
            <a:avLst/>
          </a:prstGeom>
          <a:noFill/>
        </p:spPr>
        <p:txBody>
          <a:bodyPr wrap="square" rtlCol="0">
            <a:spAutoFit/>
          </a:bodyPr>
          <a:lstStyle/>
          <a:p>
            <a:r>
              <a:rPr lang="es-CO" b="1" dirty="0" smtClean="0"/>
              <a:t>Ventajas de la “Alianza”</a:t>
            </a:r>
          </a:p>
          <a:p>
            <a:endParaRPr lang="es-CO" dirty="0" smtClean="0"/>
          </a:p>
          <a:p>
            <a:pPr algn="just">
              <a:buFont typeface="Arial" pitchFamily="34" charset="0"/>
              <a:buChar char="•"/>
            </a:pPr>
            <a:r>
              <a:rPr lang="es-CO" sz="1600" dirty="0" smtClean="0"/>
              <a:t> </a:t>
            </a:r>
            <a:r>
              <a:rPr lang="es-CO" dirty="0" smtClean="0"/>
              <a:t>Concentrar y coordinar en un “escenario operativo” todo el actuar </a:t>
            </a:r>
            <a:r>
              <a:rPr lang="es-CO" dirty="0" smtClean="0"/>
              <a:t>multisectorial</a:t>
            </a:r>
          </a:p>
          <a:p>
            <a:pPr algn="just">
              <a:buFont typeface="Arial" pitchFamily="34" charset="0"/>
              <a:buChar char="•"/>
            </a:pPr>
            <a:endParaRPr lang="es-CO" dirty="0" smtClean="0"/>
          </a:p>
          <a:p>
            <a:pPr algn="just">
              <a:buFont typeface="Arial" pitchFamily="34" charset="0"/>
              <a:buChar char="•"/>
            </a:pPr>
            <a:r>
              <a:rPr lang="es-CO" dirty="0" smtClean="0"/>
              <a:t> Tener grupos nucleados y sostenidos para las </a:t>
            </a:r>
            <a:r>
              <a:rPr lang="es-CO" dirty="0" smtClean="0"/>
              <a:t>intervenciones</a:t>
            </a:r>
          </a:p>
          <a:p>
            <a:pPr algn="just">
              <a:buFont typeface="Arial" pitchFamily="34" charset="0"/>
              <a:buChar char="•"/>
            </a:pPr>
            <a:endParaRPr lang="es-CO" dirty="0" smtClean="0"/>
          </a:p>
          <a:p>
            <a:pPr algn="just">
              <a:buFont typeface="Arial" pitchFamily="34" charset="0"/>
              <a:buChar char="•"/>
            </a:pPr>
            <a:r>
              <a:rPr lang="es-CO" dirty="0" smtClean="0"/>
              <a:t> Mantener la continuidad de las intervenciones como un recurso institucional </a:t>
            </a:r>
            <a:r>
              <a:rPr lang="es-CO" dirty="0" smtClean="0"/>
              <a:t>permanente</a:t>
            </a:r>
          </a:p>
          <a:p>
            <a:pPr algn="just">
              <a:buFont typeface="Arial" pitchFamily="34" charset="0"/>
              <a:buChar char="•"/>
            </a:pPr>
            <a:endParaRPr lang="es-CO" dirty="0" smtClean="0"/>
          </a:p>
          <a:p>
            <a:pPr algn="just">
              <a:buFont typeface="Arial" pitchFamily="34" charset="0"/>
              <a:buChar char="•"/>
            </a:pPr>
            <a:r>
              <a:rPr lang="es-CO" dirty="0" smtClean="0"/>
              <a:t> Consolidar y normalizar un Equipo Técnico dentro de la institución </a:t>
            </a:r>
            <a:r>
              <a:rPr lang="es-CO" dirty="0" smtClean="0"/>
              <a:t>educativa</a:t>
            </a:r>
          </a:p>
          <a:p>
            <a:pPr algn="just">
              <a:buFont typeface="Arial" pitchFamily="34" charset="0"/>
              <a:buChar char="•"/>
            </a:pPr>
            <a:endParaRPr lang="es-CO" dirty="0" smtClean="0"/>
          </a:p>
          <a:p>
            <a:pPr algn="just">
              <a:buFont typeface="Arial" pitchFamily="34" charset="0"/>
              <a:buChar char="•"/>
            </a:pPr>
            <a:r>
              <a:rPr lang="es-CO" dirty="0" smtClean="0"/>
              <a:t> Cualificación permanente y sistemática de los recursos humanos </a:t>
            </a:r>
            <a:r>
              <a:rPr lang="es-CO" dirty="0" smtClean="0"/>
              <a:t>institucionales</a:t>
            </a:r>
          </a:p>
          <a:p>
            <a:pPr algn="just">
              <a:buFont typeface="Arial" pitchFamily="34" charset="0"/>
              <a:buChar char="•"/>
            </a:pPr>
            <a:endParaRPr lang="es-CO" dirty="0" smtClean="0"/>
          </a:p>
          <a:p>
            <a:pPr algn="just">
              <a:buFont typeface="Arial" pitchFamily="34" charset="0"/>
              <a:buChar char="•"/>
            </a:pPr>
            <a:r>
              <a:rPr lang="es-CO" dirty="0" smtClean="0"/>
              <a:t> Mejorar la eficiencia y </a:t>
            </a:r>
            <a:r>
              <a:rPr lang="es-CO" dirty="0" err="1" smtClean="0"/>
              <a:t>co</a:t>
            </a:r>
            <a:r>
              <a:rPr lang="es-CO" dirty="0" smtClean="0"/>
              <a:t>-responsabilidad intersectorial, interinstitucional y multidisciplinaria </a:t>
            </a:r>
            <a:endParaRPr lang="es-CO" dirty="0" smtClean="0"/>
          </a:p>
          <a:p>
            <a:pPr algn="just">
              <a:buFont typeface="Arial" pitchFamily="34" charset="0"/>
              <a:buChar char="•"/>
            </a:pPr>
            <a:endParaRPr lang="es-CO" dirty="0" smtClean="0"/>
          </a:p>
          <a:p>
            <a:pPr algn="just">
              <a:buFont typeface="Arial" pitchFamily="34" charset="0"/>
              <a:buChar char="•"/>
            </a:pPr>
            <a:r>
              <a:rPr lang="es-CO" dirty="0" smtClean="0"/>
              <a:t> Mantener procesos “observacionales” sobre el desarrollo, bienestar y comportamiento de niños y jóvenes en las </a:t>
            </a:r>
            <a:r>
              <a:rPr lang="es-CO" dirty="0" smtClean="0"/>
              <a:t>escuelas</a:t>
            </a:r>
          </a:p>
          <a:p>
            <a:pPr algn="just">
              <a:buFont typeface="Arial" pitchFamily="34" charset="0"/>
              <a:buChar char="•"/>
            </a:pPr>
            <a:endParaRPr lang="es-CO" dirty="0" smtClean="0"/>
          </a:p>
          <a:p>
            <a:pPr algn="just">
              <a:buFont typeface="Arial" pitchFamily="34" charset="0"/>
              <a:buChar char="•"/>
            </a:pPr>
            <a:r>
              <a:rPr lang="es-CO" dirty="0" smtClean="0"/>
              <a:t> Valorar y mejorar las relaciones escuela-comunidad y comunidad-escuela (la direccionalidad muestra lecturas diferentes aunque orientadas hacia sinergias y logros</a:t>
            </a:r>
          </a:p>
          <a:p>
            <a:pPr algn="just"/>
            <a:endParaRPr lang="es-CO" dirty="0" smtClean="0"/>
          </a:p>
          <a:p>
            <a:endParaRPr lang="es-CO"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76672"/>
            <a:ext cx="8640960" cy="5355312"/>
          </a:xfrm>
          <a:prstGeom prst="rect">
            <a:avLst/>
          </a:prstGeom>
          <a:noFill/>
        </p:spPr>
        <p:txBody>
          <a:bodyPr wrap="square" rtlCol="0">
            <a:spAutoFit/>
          </a:bodyPr>
          <a:lstStyle/>
          <a:p>
            <a:pPr algn="just">
              <a:buFont typeface="Arial" pitchFamily="34" charset="0"/>
              <a:buChar char="•"/>
            </a:pPr>
            <a:r>
              <a:rPr lang="es-CO" dirty="0" smtClean="0"/>
              <a:t> Documentar la demanda inducida a las </a:t>
            </a:r>
            <a:r>
              <a:rPr lang="es-CO" dirty="0" smtClean="0"/>
              <a:t>EPS</a:t>
            </a:r>
          </a:p>
          <a:p>
            <a:pPr algn="just">
              <a:buFont typeface="Arial" pitchFamily="34" charset="0"/>
              <a:buChar char="•"/>
            </a:pPr>
            <a:endParaRPr lang="es-CO" dirty="0" smtClean="0"/>
          </a:p>
          <a:p>
            <a:pPr algn="just">
              <a:buFont typeface="Arial" pitchFamily="34" charset="0"/>
              <a:buChar char="•"/>
            </a:pPr>
            <a:r>
              <a:rPr lang="es-CO" dirty="0" smtClean="0"/>
              <a:t> Valorar la oportunidad, pertinencia y eficiencia de la atención por aseguradores y prestadores en salud y otros </a:t>
            </a:r>
            <a:r>
              <a:rPr lang="es-CO" dirty="0" smtClean="0"/>
              <a:t>sectores</a:t>
            </a:r>
          </a:p>
          <a:p>
            <a:pPr algn="just">
              <a:buFont typeface="Arial" pitchFamily="34" charset="0"/>
              <a:buChar char="•"/>
            </a:pPr>
            <a:endParaRPr lang="es-CO" dirty="0" smtClean="0"/>
          </a:p>
          <a:p>
            <a:pPr algn="just">
              <a:buFont typeface="Arial" pitchFamily="34" charset="0"/>
              <a:buChar char="•"/>
            </a:pPr>
            <a:r>
              <a:rPr lang="es-CO" dirty="0" smtClean="0"/>
              <a:t> Envío de la barreras en la atención a los entes de vigilancia inspección y </a:t>
            </a:r>
            <a:r>
              <a:rPr lang="es-CO" dirty="0" smtClean="0"/>
              <a:t>control</a:t>
            </a:r>
          </a:p>
          <a:p>
            <a:pPr algn="just">
              <a:buFont typeface="Arial" pitchFamily="34" charset="0"/>
              <a:buChar char="•"/>
            </a:pPr>
            <a:endParaRPr lang="es-CO" dirty="0" smtClean="0"/>
          </a:p>
          <a:p>
            <a:pPr algn="just">
              <a:buFont typeface="Arial" pitchFamily="34" charset="0"/>
              <a:buChar char="•"/>
            </a:pPr>
            <a:r>
              <a:rPr lang="es-CO" dirty="0" smtClean="0"/>
              <a:t> Fortalecer las alianzas de la comunidad educativa como “observadores” de la calidad de la atención </a:t>
            </a:r>
            <a:endParaRPr lang="es-CO" dirty="0" smtClean="0"/>
          </a:p>
          <a:p>
            <a:pPr algn="just">
              <a:buFont typeface="Arial" pitchFamily="34" charset="0"/>
              <a:buChar char="•"/>
            </a:pPr>
            <a:endParaRPr lang="es-CO" dirty="0" smtClean="0"/>
          </a:p>
          <a:p>
            <a:pPr algn="just">
              <a:buFont typeface="Arial" pitchFamily="34" charset="0"/>
              <a:buChar char="•"/>
            </a:pPr>
            <a:r>
              <a:rPr lang="es-CO" dirty="0" smtClean="0"/>
              <a:t> La vinculación del sector justicia y personeros contribuyen significativamente en la solicitud y oportunidad en los procesos de </a:t>
            </a:r>
            <a:r>
              <a:rPr lang="es-CO" dirty="0" smtClean="0"/>
              <a:t>atención</a:t>
            </a:r>
          </a:p>
          <a:p>
            <a:pPr algn="just">
              <a:buFont typeface="Arial" pitchFamily="34" charset="0"/>
              <a:buChar char="•"/>
            </a:pPr>
            <a:endParaRPr lang="es-CO" dirty="0" smtClean="0"/>
          </a:p>
          <a:p>
            <a:pPr algn="just">
              <a:buFont typeface="Arial" pitchFamily="34" charset="0"/>
              <a:buChar char="•"/>
            </a:pPr>
            <a:r>
              <a:rPr lang="es-CO" dirty="0" smtClean="0"/>
              <a:t> Documentar y sistematizar las “lecciones aprendidas</a:t>
            </a:r>
            <a:r>
              <a:rPr lang="es-CO" dirty="0" smtClean="0"/>
              <a:t>”</a:t>
            </a:r>
          </a:p>
          <a:p>
            <a:pPr algn="just">
              <a:buFont typeface="Arial" pitchFamily="34" charset="0"/>
              <a:buChar char="•"/>
            </a:pPr>
            <a:endParaRPr lang="es-CO" dirty="0" smtClean="0"/>
          </a:p>
          <a:p>
            <a:pPr algn="just">
              <a:buFont typeface="Arial" pitchFamily="34" charset="0"/>
              <a:buChar char="•"/>
            </a:pPr>
            <a:r>
              <a:rPr lang="es-CO" dirty="0" smtClean="0"/>
              <a:t> Comunicar y </a:t>
            </a:r>
            <a:r>
              <a:rPr lang="es-CO" dirty="0" smtClean="0"/>
              <a:t>difundir </a:t>
            </a:r>
            <a:r>
              <a:rPr lang="es-CO" dirty="0" smtClean="0"/>
              <a:t>logros y </a:t>
            </a:r>
            <a:r>
              <a:rPr lang="es-CO" dirty="0" smtClean="0"/>
              <a:t>barreras</a:t>
            </a:r>
          </a:p>
          <a:p>
            <a:pPr algn="just">
              <a:buFont typeface="Arial" pitchFamily="34" charset="0"/>
              <a:buChar char="•"/>
            </a:pPr>
            <a:endParaRPr lang="es-ES" dirty="0" smtClean="0"/>
          </a:p>
          <a:p>
            <a:pPr algn="just">
              <a:buFont typeface="Arial" pitchFamily="34" charset="0"/>
              <a:buChar char="•"/>
            </a:pPr>
            <a:r>
              <a:rPr lang="es-ES" dirty="0" smtClean="0"/>
              <a:t>Formación  de recurso humano y cualificación en competencias</a:t>
            </a:r>
            <a:endParaRPr lang="es-CO" dirty="0" smtClean="0"/>
          </a:p>
          <a:p>
            <a:endParaRPr lang="es-CO"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1691680" y="1268760"/>
            <a:ext cx="2160240" cy="46085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5292080" y="1268760"/>
            <a:ext cx="2160240" cy="46085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a:off x="1691680" y="3369766"/>
            <a:ext cx="2016224" cy="923330"/>
          </a:xfrm>
          <a:prstGeom prst="rect">
            <a:avLst/>
          </a:prstGeom>
          <a:noFill/>
        </p:spPr>
        <p:txBody>
          <a:bodyPr wrap="square" rtlCol="0">
            <a:spAutoFit/>
          </a:bodyPr>
          <a:lstStyle/>
          <a:p>
            <a:pPr algn="ctr"/>
            <a:r>
              <a:rPr lang="es-CO" dirty="0" smtClean="0"/>
              <a:t>MORBILIDAD</a:t>
            </a:r>
          </a:p>
          <a:p>
            <a:pPr algn="ctr"/>
            <a:r>
              <a:rPr lang="es-CO" dirty="0" smtClean="0"/>
              <a:t>MORTALIDAD</a:t>
            </a:r>
          </a:p>
          <a:p>
            <a:pPr algn="ctr"/>
            <a:r>
              <a:rPr lang="es-CO" dirty="0" smtClean="0"/>
              <a:t>DISCAPACIDAD</a:t>
            </a:r>
            <a:endParaRPr lang="es-CO" dirty="0"/>
          </a:p>
        </p:txBody>
      </p:sp>
      <p:sp>
        <p:nvSpPr>
          <p:cNvPr id="5" name="4 CuadroTexto"/>
          <p:cNvSpPr txBox="1"/>
          <p:nvPr/>
        </p:nvSpPr>
        <p:spPr>
          <a:xfrm>
            <a:off x="2051720" y="1988840"/>
            <a:ext cx="1440160" cy="646331"/>
          </a:xfrm>
          <a:prstGeom prst="rect">
            <a:avLst/>
          </a:prstGeom>
          <a:noFill/>
        </p:spPr>
        <p:txBody>
          <a:bodyPr wrap="square" rtlCol="0">
            <a:spAutoFit/>
          </a:bodyPr>
          <a:lstStyle/>
          <a:p>
            <a:pPr algn="ctr"/>
            <a:r>
              <a:rPr lang="es-CO" b="1" dirty="0" smtClean="0"/>
              <a:t>Indicadores biomédicos</a:t>
            </a:r>
            <a:endParaRPr lang="es-CO" b="1" dirty="0"/>
          </a:p>
        </p:txBody>
      </p:sp>
      <p:sp>
        <p:nvSpPr>
          <p:cNvPr id="6" name="5 CuadroTexto"/>
          <p:cNvSpPr txBox="1"/>
          <p:nvPr/>
        </p:nvSpPr>
        <p:spPr>
          <a:xfrm>
            <a:off x="5364088" y="1988840"/>
            <a:ext cx="1944216" cy="646331"/>
          </a:xfrm>
          <a:prstGeom prst="rect">
            <a:avLst/>
          </a:prstGeom>
          <a:noFill/>
        </p:spPr>
        <p:txBody>
          <a:bodyPr wrap="square" rtlCol="0">
            <a:spAutoFit/>
          </a:bodyPr>
          <a:lstStyle/>
          <a:p>
            <a:pPr algn="ctr"/>
            <a:r>
              <a:rPr lang="es-CO" b="1" dirty="0" smtClean="0"/>
              <a:t>Indicadores Psicosociales</a:t>
            </a:r>
            <a:endParaRPr lang="es-CO" b="1" dirty="0"/>
          </a:p>
        </p:txBody>
      </p:sp>
      <p:sp>
        <p:nvSpPr>
          <p:cNvPr id="7" name="6 CuadroTexto"/>
          <p:cNvSpPr txBox="1"/>
          <p:nvPr/>
        </p:nvSpPr>
        <p:spPr>
          <a:xfrm>
            <a:off x="5292080" y="3284984"/>
            <a:ext cx="2232248" cy="1754326"/>
          </a:xfrm>
          <a:prstGeom prst="rect">
            <a:avLst/>
          </a:prstGeom>
          <a:noFill/>
        </p:spPr>
        <p:txBody>
          <a:bodyPr wrap="square" rtlCol="0">
            <a:spAutoFit/>
          </a:bodyPr>
          <a:lstStyle/>
          <a:p>
            <a:pPr algn="ctr"/>
            <a:r>
              <a:rPr lang="es-CO" dirty="0" smtClean="0"/>
              <a:t>TRAUMA PSICOSOCIAL</a:t>
            </a:r>
          </a:p>
          <a:p>
            <a:pPr algn="ctr"/>
            <a:r>
              <a:rPr lang="es-CO" dirty="0" smtClean="0"/>
              <a:t>CAMBIOS EN COMPORTAMIENTOS Y PROCESOS ADAPTATIVOS</a:t>
            </a:r>
            <a:endParaRPr lang="es-CO" dirty="0"/>
          </a:p>
        </p:txBody>
      </p:sp>
      <p:sp>
        <p:nvSpPr>
          <p:cNvPr id="8" name="7 CuadroTexto"/>
          <p:cNvSpPr txBox="1"/>
          <p:nvPr/>
        </p:nvSpPr>
        <p:spPr>
          <a:xfrm>
            <a:off x="251520" y="116632"/>
            <a:ext cx="8640960" cy="646331"/>
          </a:xfrm>
          <a:prstGeom prst="rect">
            <a:avLst/>
          </a:prstGeom>
          <a:noFill/>
        </p:spPr>
        <p:txBody>
          <a:bodyPr wrap="square" rtlCol="0">
            <a:spAutoFit/>
          </a:bodyPr>
          <a:lstStyle/>
          <a:p>
            <a:pPr algn="ctr"/>
            <a:r>
              <a:rPr lang="es-CO" b="1" dirty="0" smtClean="0"/>
              <a:t>Agrupamientos de Consecuencias Negativas en los Procesos de Desarrollo, Bienestar y Aprendizaje de Niños y Jóvenes</a:t>
            </a:r>
            <a:endParaRPr lang="es-CO" b="1" dirty="0"/>
          </a:p>
        </p:txBody>
      </p:sp>
      <p:sp>
        <p:nvSpPr>
          <p:cNvPr id="9" name="8 CuadroTexto"/>
          <p:cNvSpPr txBox="1"/>
          <p:nvPr/>
        </p:nvSpPr>
        <p:spPr>
          <a:xfrm>
            <a:off x="179512" y="6165304"/>
            <a:ext cx="8712968" cy="646331"/>
          </a:xfrm>
          <a:prstGeom prst="rect">
            <a:avLst/>
          </a:prstGeom>
          <a:noFill/>
        </p:spPr>
        <p:txBody>
          <a:bodyPr wrap="square" rtlCol="0">
            <a:spAutoFit/>
          </a:bodyPr>
          <a:lstStyle/>
          <a:p>
            <a:pPr algn="ctr"/>
            <a:r>
              <a:rPr lang="es-CO" b="1" dirty="0" smtClean="0"/>
              <a:t>Objetivo: Desarrollo Saludable, Aprendizaje Efectivo, Bienestar y Comportamientos Pro-Sociales</a:t>
            </a:r>
            <a:endParaRPr lang="es-CO"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323528" y="1916832"/>
            <a:ext cx="3168352" cy="1584176"/>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323528" y="1340768"/>
            <a:ext cx="4968552" cy="26642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Elipse"/>
          <p:cNvSpPr/>
          <p:nvPr/>
        </p:nvSpPr>
        <p:spPr>
          <a:xfrm>
            <a:off x="323528" y="908720"/>
            <a:ext cx="6696744" cy="35283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323528" y="908720"/>
            <a:ext cx="8352928" cy="35283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395536" y="2492896"/>
            <a:ext cx="2376264" cy="369332"/>
          </a:xfrm>
          <a:prstGeom prst="rect">
            <a:avLst/>
          </a:prstGeom>
          <a:noFill/>
        </p:spPr>
        <p:txBody>
          <a:bodyPr wrap="square" rtlCol="0">
            <a:spAutoFit/>
          </a:bodyPr>
          <a:lstStyle/>
          <a:p>
            <a:pPr algn="ctr"/>
            <a:r>
              <a:rPr lang="es-CO" b="1" dirty="0" smtClean="0"/>
              <a:t>INDIVIDUAL</a:t>
            </a:r>
            <a:endParaRPr lang="es-CO" b="1" dirty="0"/>
          </a:p>
        </p:txBody>
      </p:sp>
      <p:sp>
        <p:nvSpPr>
          <p:cNvPr id="7" name="6 CuadroTexto"/>
          <p:cNvSpPr txBox="1"/>
          <p:nvPr/>
        </p:nvSpPr>
        <p:spPr>
          <a:xfrm>
            <a:off x="3563888" y="2492896"/>
            <a:ext cx="1656184" cy="369332"/>
          </a:xfrm>
          <a:prstGeom prst="rect">
            <a:avLst/>
          </a:prstGeom>
          <a:noFill/>
        </p:spPr>
        <p:txBody>
          <a:bodyPr wrap="square" rtlCol="0">
            <a:spAutoFit/>
          </a:bodyPr>
          <a:lstStyle/>
          <a:p>
            <a:pPr algn="ctr"/>
            <a:r>
              <a:rPr lang="es-CO" b="1" dirty="0" smtClean="0"/>
              <a:t>RELACIONES</a:t>
            </a:r>
            <a:endParaRPr lang="es-CO" b="1" dirty="0"/>
          </a:p>
        </p:txBody>
      </p:sp>
      <p:sp>
        <p:nvSpPr>
          <p:cNvPr id="8" name="7 CuadroTexto"/>
          <p:cNvSpPr txBox="1"/>
          <p:nvPr/>
        </p:nvSpPr>
        <p:spPr>
          <a:xfrm>
            <a:off x="5436096" y="2483604"/>
            <a:ext cx="1800200" cy="369332"/>
          </a:xfrm>
          <a:prstGeom prst="rect">
            <a:avLst/>
          </a:prstGeom>
          <a:noFill/>
        </p:spPr>
        <p:txBody>
          <a:bodyPr wrap="square" rtlCol="0">
            <a:spAutoFit/>
          </a:bodyPr>
          <a:lstStyle/>
          <a:p>
            <a:r>
              <a:rPr lang="es-CO" b="1" dirty="0" smtClean="0"/>
              <a:t>COMUNIDAD</a:t>
            </a:r>
            <a:endParaRPr lang="es-CO" b="1" dirty="0"/>
          </a:p>
        </p:txBody>
      </p:sp>
      <p:sp>
        <p:nvSpPr>
          <p:cNvPr id="9" name="8 CuadroTexto"/>
          <p:cNvSpPr txBox="1"/>
          <p:nvPr/>
        </p:nvSpPr>
        <p:spPr>
          <a:xfrm>
            <a:off x="7092280" y="2483604"/>
            <a:ext cx="1800200" cy="369332"/>
          </a:xfrm>
          <a:prstGeom prst="rect">
            <a:avLst/>
          </a:prstGeom>
          <a:noFill/>
        </p:spPr>
        <p:txBody>
          <a:bodyPr wrap="square" rtlCol="0">
            <a:spAutoFit/>
          </a:bodyPr>
          <a:lstStyle/>
          <a:p>
            <a:pPr algn="ctr"/>
            <a:r>
              <a:rPr lang="es-CO" b="1" dirty="0" smtClean="0"/>
              <a:t>SOCIEDAD</a:t>
            </a:r>
            <a:endParaRPr lang="es-CO" b="1" dirty="0"/>
          </a:p>
        </p:txBody>
      </p:sp>
      <p:sp>
        <p:nvSpPr>
          <p:cNvPr id="10" name="9 CuadroTexto"/>
          <p:cNvSpPr txBox="1"/>
          <p:nvPr/>
        </p:nvSpPr>
        <p:spPr>
          <a:xfrm>
            <a:off x="251520" y="5589240"/>
            <a:ext cx="8568952" cy="1077218"/>
          </a:xfrm>
          <a:prstGeom prst="rect">
            <a:avLst/>
          </a:prstGeom>
          <a:noFill/>
        </p:spPr>
        <p:txBody>
          <a:bodyPr wrap="square" rtlCol="0">
            <a:spAutoFit/>
          </a:bodyPr>
          <a:lstStyle/>
          <a:p>
            <a:pPr algn="just"/>
            <a:r>
              <a:rPr lang="es-CO" b="1" dirty="0" smtClean="0"/>
              <a:t>Una estructura ecológica para describir los factores de riesgo para el maltrato infantil y las intervenciones de prevención.</a:t>
            </a:r>
          </a:p>
          <a:p>
            <a:endParaRPr lang="es-CO" sz="1400" b="1" dirty="0" smtClean="0"/>
          </a:p>
          <a:p>
            <a:r>
              <a:rPr lang="es-CO" sz="1400" b="1" dirty="0" smtClean="0"/>
              <a:t>Fuente: </a:t>
            </a:r>
            <a:r>
              <a:rPr lang="en-US" sz="1400" dirty="0"/>
              <a:t>Krug E et al. </a:t>
            </a:r>
            <a:r>
              <a:rPr lang="en-US" sz="1400" i="1" dirty="0"/>
              <a:t>W</a:t>
            </a:r>
            <a:r>
              <a:rPr lang="en-US" sz="1400" i="1" dirty="0" smtClean="0"/>
              <a:t>orld Report </a:t>
            </a:r>
            <a:r>
              <a:rPr lang="en-US" sz="1400" i="1" dirty="0"/>
              <a:t>on </a:t>
            </a:r>
            <a:r>
              <a:rPr lang="en-US" sz="1400" i="1" dirty="0" smtClean="0"/>
              <a:t>Violence </a:t>
            </a:r>
            <a:r>
              <a:rPr lang="en-US" sz="1400" i="1" dirty="0"/>
              <a:t>and </a:t>
            </a:r>
            <a:r>
              <a:rPr lang="en-US" sz="1400" i="1" dirty="0" smtClean="0"/>
              <a:t>Health</a:t>
            </a:r>
            <a:r>
              <a:rPr lang="en-US" sz="1400" i="1" dirty="0" smtClean="0"/>
              <a:t>. </a:t>
            </a:r>
            <a:r>
              <a:rPr lang="en-US" sz="1400" dirty="0" smtClean="0"/>
              <a:t>Geneva</a:t>
            </a:r>
            <a:r>
              <a:rPr lang="en-US" sz="1400" dirty="0"/>
              <a:t>, World Health Organization, 2002.</a:t>
            </a:r>
            <a:endParaRPr lang="es-CO"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323528" y="2780928"/>
            <a:ext cx="3168352" cy="1584176"/>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395536" y="2204864"/>
            <a:ext cx="4968552" cy="26642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Elipse"/>
          <p:cNvSpPr/>
          <p:nvPr/>
        </p:nvSpPr>
        <p:spPr>
          <a:xfrm>
            <a:off x="323528" y="1772816"/>
            <a:ext cx="6696744" cy="35283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Elipse"/>
          <p:cNvSpPr/>
          <p:nvPr/>
        </p:nvSpPr>
        <p:spPr>
          <a:xfrm>
            <a:off x="323528" y="1340768"/>
            <a:ext cx="8352928" cy="45365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CuadroTexto"/>
          <p:cNvSpPr txBox="1"/>
          <p:nvPr/>
        </p:nvSpPr>
        <p:spPr>
          <a:xfrm>
            <a:off x="395536" y="3419708"/>
            <a:ext cx="2376264" cy="369332"/>
          </a:xfrm>
          <a:prstGeom prst="rect">
            <a:avLst/>
          </a:prstGeom>
          <a:noFill/>
        </p:spPr>
        <p:txBody>
          <a:bodyPr wrap="square" rtlCol="0">
            <a:spAutoFit/>
          </a:bodyPr>
          <a:lstStyle/>
          <a:p>
            <a:pPr algn="ctr"/>
            <a:r>
              <a:rPr lang="es-CO" b="1" dirty="0" smtClean="0"/>
              <a:t>INDIVIDUAL</a:t>
            </a:r>
            <a:endParaRPr lang="es-CO" b="1" dirty="0"/>
          </a:p>
        </p:txBody>
      </p:sp>
      <p:sp>
        <p:nvSpPr>
          <p:cNvPr id="7" name="6 CuadroTexto"/>
          <p:cNvSpPr txBox="1"/>
          <p:nvPr/>
        </p:nvSpPr>
        <p:spPr>
          <a:xfrm>
            <a:off x="3563888" y="3419708"/>
            <a:ext cx="1656184" cy="369332"/>
          </a:xfrm>
          <a:prstGeom prst="rect">
            <a:avLst/>
          </a:prstGeom>
          <a:noFill/>
        </p:spPr>
        <p:txBody>
          <a:bodyPr wrap="square" rtlCol="0">
            <a:spAutoFit/>
          </a:bodyPr>
          <a:lstStyle/>
          <a:p>
            <a:pPr algn="ctr"/>
            <a:r>
              <a:rPr lang="es-CO" b="1" dirty="0" smtClean="0"/>
              <a:t>RELACIONES</a:t>
            </a:r>
            <a:endParaRPr lang="es-CO" b="1" dirty="0"/>
          </a:p>
        </p:txBody>
      </p:sp>
      <p:sp>
        <p:nvSpPr>
          <p:cNvPr id="8" name="7 CuadroTexto"/>
          <p:cNvSpPr txBox="1"/>
          <p:nvPr/>
        </p:nvSpPr>
        <p:spPr>
          <a:xfrm>
            <a:off x="5436096" y="3419708"/>
            <a:ext cx="1800200" cy="369332"/>
          </a:xfrm>
          <a:prstGeom prst="rect">
            <a:avLst/>
          </a:prstGeom>
          <a:noFill/>
        </p:spPr>
        <p:txBody>
          <a:bodyPr wrap="square" rtlCol="0">
            <a:spAutoFit/>
          </a:bodyPr>
          <a:lstStyle/>
          <a:p>
            <a:r>
              <a:rPr lang="es-CO" b="1" dirty="0" smtClean="0"/>
              <a:t>COMUNIDAD</a:t>
            </a:r>
            <a:endParaRPr lang="es-CO" b="1" dirty="0"/>
          </a:p>
        </p:txBody>
      </p:sp>
      <p:sp>
        <p:nvSpPr>
          <p:cNvPr id="9" name="8 CuadroTexto"/>
          <p:cNvSpPr txBox="1"/>
          <p:nvPr/>
        </p:nvSpPr>
        <p:spPr>
          <a:xfrm>
            <a:off x="7092280" y="3419708"/>
            <a:ext cx="1800200" cy="369332"/>
          </a:xfrm>
          <a:prstGeom prst="rect">
            <a:avLst/>
          </a:prstGeom>
          <a:noFill/>
        </p:spPr>
        <p:txBody>
          <a:bodyPr wrap="square" rtlCol="0">
            <a:spAutoFit/>
          </a:bodyPr>
          <a:lstStyle/>
          <a:p>
            <a:pPr algn="ctr"/>
            <a:r>
              <a:rPr lang="es-CO" b="1" dirty="0" smtClean="0"/>
              <a:t>SOCIEDAD</a:t>
            </a:r>
            <a:endParaRPr lang="es-CO" b="1" dirty="0"/>
          </a:p>
        </p:txBody>
      </p:sp>
      <p:sp>
        <p:nvSpPr>
          <p:cNvPr id="10" name="9 Flecha circular"/>
          <p:cNvSpPr/>
          <p:nvPr/>
        </p:nvSpPr>
        <p:spPr>
          <a:xfrm rot="17612263">
            <a:off x="-257586" y="1830140"/>
            <a:ext cx="1929802" cy="1623111"/>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1" name="10 CuadroTexto"/>
          <p:cNvSpPr txBox="1"/>
          <p:nvPr/>
        </p:nvSpPr>
        <p:spPr>
          <a:xfrm>
            <a:off x="539552" y="44624"/>
            <a:ext cx="2520280" cy="2031325"/>
          </a:xfrm>
          <a:prstGeom prst="rect">
            <a:avLst/>
          </a:prstGeom>
          <a:noFill/>
        </p:spPr>
        <p:txBody>
          <a:bodyPr wrap="square" rtlCol="0">
            <a:spAutoFit/>
          </a:bodyPr>
          <a:lstStyle/>
          <a:p>
            <a:r>
              <a:rPr lang="es-CO" sz="1400" dirty="0"/>
              <a:t>• </a:t>
            </a:r>
            <a:r>
              <a:rPr lang="es-CO" sz="1400" dirty="0" err="1" smtClean="0"/>
              <a:t>Parentalidad</a:t>
            </a:r>
            <a:r>
              <a:rPr lang="es-CO" sz="1400" dirty="0" smtClean="0"/>
              <a:t> joven/sola</a:t>
            </a:r>
            <a:endParaRPr lang="es-CO" sz="1400" dirty="0"/>
          </a:p>
          <a:p>
            <a:r>
              <a:rPr lang="es-CO" sz="1400" dirty="0"/>
              <a:t>• </a:t>
            </a:r>
            <a:r>
              <a:rPr lang="es-CO" sz="1400" dirty="0" smtClean="0"/>
              <a:t>Problemas de  salud mental </a:t>
            </a:r>
            <a:r>
              <a:rPr lang="es-CO" sz="1400" dirty="0"/>
              <a:t>(</a:t>
            </a:r>
            <a:r>
              <a:rPr lang="es-CO" sz="1400" dirty="0" smtClean="0"/>
              <a:t>perpetrador</a:t>
            </a:r>
            <a:r>
              <a:rPr lang="es-CO" sz="1400" dirty="0"/>
              <a:t>)</a:t>
            </a:r>
          </a:p>
          <a:p>
            <a:r>
              <a:rPr lang="es-CO" sz="1400" dirty="0"/>
              <a:t>• </a:t>
            </a:r>
            <a:r>
              <a:rPr lang="es-CO" sz="1400" dirty="0" smtClean="0"/>
              <a:t>Abuso de Sustancias </a:t>
            </a:r>
            <a:r>
              <a:rPr lang="es-CO" sz="1400" dirty="0"/>
              <a:t>(</a:t>
            </a:r>
            <a:r>
              <a:rPr lang="es-CO" sz="1400" dirty="0" smtClean="0"/>
              <a:t>perpetrador</a:t>
            </a:r>
            <a:r>
              <a:rPr lang="es-CO" sz="1400" dirty="0"/>
              <a:t>)</a:t>
            </a:r>
          </a:p>
          <a:p>
            <a:r>
              <a:rPr lang="es-CO" sz="1400" dirty="0"/>
              <a:t>• </a:t>
            </a:r>
            <a:r>
              <a:rPr lang="es-CO" sz="1400" dirty="0" smtClean="0"/>
              <a:t>Maltrato infantil </a:t>
            </a:r>
            <a:r>
              <a:rPr lang="es-CO" sz="1400" dirty="0"/>
              <a:t>(</a:t>
            </a:r>
            <a:r>
              <a:rPr lang="es-CO" sz="1400" dirty="0" smtClean="0"/>
              <a:t>perpetrador</a:t>
            </a:r>
            <a:r>
              <a:rPr lang="es-CO" sz="1400" dirty="0"/>
              <a:t>)</a:t>
            </a:r>
          </a:p>
          <a:p>
            <a:r>
              <a:rPr lang="es-CO" sz="1400" dirty="0"/>
              <a:t>• </a:t>
            </a:r>
            <a:r>
              <a:rPr lang="es-CO" sz="1400" dirty="0" smtClean="0"/>
              <a:t>Problemas </a:t>
            </a:r>
            <a:r>
              <a:rPr lang="es-CO" sz="1400" dirty="0" err="1" smtClean="0"/>
              <a:t>externalizantes</a:t>
            </a:r>
            <a:r>
              <a:rPr lang="es-CO" sz="1400" dirty="0" smtClean="0"/>
              <a:t> (infancia)</a:t>
            </a:r>
            <a:endParaRPr lang="es-CO" sz="1400" dirty="0"/>
          </a:p>
          <a:p>
            <a:r>
              <a:rPr lang="es-CO" sz="1400" dirty="0"/>
              <a:t>• </a:t>
            </a:r>
            <a:r>
              <a:rPr lang="es-CO" sz="1400" dirty="0" smtClean="0"/>
              <a:t>Discapacidad (infancia)</a:t>
            </a:r>
            <a:endParaRPr lang="es-CO" sz="1400" dirty="0"/>
          </a:p>
        </p:txBody>
      </p:sp>
      <p:sp>
        <p:nvSpPr>
          <p:cNvPr id="12" name="11 CuadroTexto"/>
          <p:cNvSpPr txBox="1"/>
          <p:nvPr/>
        </p:nvSpPr>
        <p:spPr>
          <a:xfrm>
            <a:off x="5436096" y="44624"/>
            <a:ext cx="3168352" cy="1446550"/>
          </a:xfrm>
          <a:prstGeom prst="rect">
            <a:avLst/>
          </a:prstGeom>
          <a:noFill/>
        </p:spPr>
        <p:txBody>
          <a:bodyPr wrap="square" rtlCol="0">
            <a:spAutoFit/>
          </a:bodyPr>
          <a:lstStyle/>
          <a:p>
            <a:r>
              <a:rPr lang="es-CO" sz="1400" dirty="0"/>
              <a:t>•</a:t>
            </a:r>
            <a:r>
              <a:rPr lang="es-CO" dirty="0"/>
              <a:t> </a:t>
            </a:r>
            <a:r>
              <a:rPr lang="es-CO" sz="1400" dirty="0" smtClean="0"/>
              <a:t>Conflictos familiares</a:t>
            </a:r>
            <a:endParaRPr lang="es-CO" sz="1400" dirty="0"/>
          </a:p>
          <a:p>
            <a:r>
              <a:rPr lang="es-CO" sz="1400" dirty="0"/>
              <a:t>• </a:t>
            </a:r>
            <a:r>
              <a:rPr lang="es-CO" sz="1400" dirty="0" smtClean="0"/>
              <a:t>Violencia doméstica</a:t>
            </a:r>
            <a:endParaRPr lang="es-CO" sz="1400" dirty="0"/>
          </a:p>
          <a:p>
            <a:r>
              <a:rPr lang="es-CO" sz="1400" dirty="0"/>
              <a:t>• </a:t>
            </a:r>
            <a:r>
              <a:rPr lang="es-CO" sz="1400" dirty="0" smtClean="0"/>
              <a:t>Pobres comportamientos de </a:t>
            </a:r>
            <a:r>
              <a:rPr lang="es-CO" sz="1400" dirty="0" err="1" smtClean="0"/>
              <a:t>parentización</a:t>
            </a:r>
            <a:endParaRPr lang="es-CO" sz="1400" dirty="0"/>
          </a:p>
          <a:p>
            <a:r>
              <a:rPr lang="es-CO" sz="1400" dirty="0"/>
              <a:t>• </a:t>
            </a:r>
            <a:r>
              <a:rPr lang="es-CO" sz="1400" dirty="0" smtClean="0"/>
              <a:t>Bajo estatus socioeconómico</a:t>
            </a:r>
            <a:endParaRPr lang="es-CO" sz="1400" dirty="0"/>
          </a:p>
          <a:p>
            <a:r>
              <a:rPr lang="en-US" sz="1400" dirty="0"/>
              <a:t>• </a:t>
            </a:r>
            <a:r>
              <a:rPr lang="en-US" sz="1400" dirty="0" err="1" smtClean="0"/>
              <a:t>Parentalidad</a:t>
            </a:r>
            <a:r>
              <a:rPr lang="en-US" sz="1400" dirty="0" smtClean="0"/>
              <a:t> no </a:t>
            </a:r>
            <a:r>
              <a:rPr lang="en-US" sz="1400" dirty="0" err="1" smtClean="0"/>
              <a:t>biológica</a:t>
            </a:r>
            <a:r>
              <a:rPr lang="en-US" sz="1400" dirty="0" smtClean="0"/>
              <a:t> en el </a:t>
            </a:r>
            <a:r>
              <a:rPr lang="en-US" sz="1400" dirty="0" err="1" smtClean="0"/>
              <a:t>hogar</a:t>
            </a:r>
            <a:endParaRPr lang="es-CO" sz="1400" dirty="0"/>
          </a:p>
        </p:txBody>
      </p:sp>
      <p:sp>
        <p:nvSpPr>
          <p:cNvPr id="13" name="12 Flecha circular"/>
          <p:cNvSpPr/>
          <p:nvPr/>
        </p:nvSpPr>
        <p:spPr>
          <a:xfrm rot="19686652">
            <a:off x="3491880" y="1268760"/>
            <a:ext cx="2088232" cy="1152128"/>
          </a:xfrm>
          <a:prstGeom prst="circularArrow">
            <a:avLst>
              <a:gd name="adj1" fmla="val 12500"/>
              <a:gd name="adj2" fmla="val 1142319"/>
              <a:gd name="adj3" fmla="val 20457681"/>
              <a:gd name="adj4" fmla="val 10969947"/>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4" name="13 CuadroTexto"/>
          <p:cNvSpPr txBox="1"/>
          <p:nvPr/>
        </p:nvSpPr>
        <p:spPr>
          <a:xfrm>
            <a:off x="611560" y="5517232"/>
            <a:ext cx="2952328" cy="1231106"/>
          </a:xfrm>
          <a:prstGeom prst="rect">
            <a:avLst/>
          </a:prstGeom>
          <a:noFill/>
        </p:spPr>
        <p:txBody>
          <a:bodyPr wrap="square" rtlCol="0">
            <a:spAutoFit/>
          </a:bodyPr>
          <a:lstStyle/>
          <a:p>
            <a:r>
              <a:rPr lang="es-CO" dirty="0"/>
              <a:t>• </a:t>
            </a:r>
            <a:r>
              <a:rPr lang="es-CO" sz="1400" dirty="0" smtClean="0"/>
              <a:t>Desventajas socioeconómicas </a:t>
            </a:r>
            <a:endParaRPr lang="es-CO" sz="1400" dirty="0"/>
          </a:p>
          <a:p>
            <a:r>
              <a:rPr lang="es-CO" sz="1400" dirty="0"/>
              <a:t>• </a:t>
            </a:r>
            <a:r>
              <a:rPr lang="es-CO" sz="1400" dirty="0" smtClean="0"/>
              <a:t>Pobre capital </a:t>
            </a:r>
            <a:r>
              <a:rPr lang="es-CO" sz="1400" dirty="0"/>
              <a:t>social </a:t>
            </a:r>
            <a:r>
              <a:rPr lang="es-CO" sz="1400" dirty="0" smtClean="0"/>
              <a:t>capital/trastorno social</a:t>
            </a:r>
            <a:endParaRPr lang="es-CO" sz="1400" dirty="0"/>
          </a:p>
          <a:p>
            <a:r>
              <a:rPr lang="es-CO" sz="1400" dirty="0"/>
              <a:t>• </a:t>
            </a:r>
            <a:r>
              <a:rPr lang="es-CO" sz="1400" dirty="0" smtClean="0"/>
              <a:t>Disponibilidad de alcohol</a:t>
            </a:r>
            <a:endParaRPr lang="es-CO" sz="1400" dirty="0"/>
          </a:p>
          <a:p>
            <a:r>
              <a:rPr lang="es-CO" sz="1400" dirty="0"/>
              <a:t>• </a:t>
            </a:r>
            <a:r>
              <a:rPr lang="es-CO" sz="1400" dirty="0" smtClean="0"/>
              <a:t>Presencia de drogas</a:t>
            </a:r>
            <a:endParaRPr lang="es-CO" sz="1400" dirty="0"/>
          </a:p>
        </p:txBody>
      </p:sp>
      <p:sp>
        <p:nvSpPr>
          <p:cNvPr id="15" name="14 Flecha circular"/>
          <p:cNvSpPr/>
          <p:nvPr/>
        </p:nvSpPr>
        <p:spPr>
          <a:xfrm rot="8280553">
            <a:off x="3028977" y="4831003"/>
            <a:ext cx="2328703" cy="1877782"/>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6" name="15 Flecha circular"/>
          <p:cNvSpPr/>
          <p:nvPr/>
        </p:nvSpPr>
        <p:spPr>
          <a:xfrm rot="13423685">
            <a:off x="6156176" y="5508920"/>
            <a:ext cx="1728192" cy="1124744"/>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7" name="16 CuadroTexto"/>
          <p:cNvSpPr txBox="1"/>
          <p:nvPr/>
        </p:nvSpPr>
        <p:spPr>
          <a:xfrm>
            <a:off x="6660232" y="4941168"/>
            <a:ext cx="2304256" cy="1600438"/>
          </a:xfrm>
          <a:prstGeom prst="rect">
            <a:avLst/>
          </a:prstGeom>
          <a:noFill/>
        </p:spPr>
        <p:txBody>
          <a:bodyPr wrap="square" rtlCol="0">
            <a:spAutoFit/>
          </a:bodyPr>
          <a:lstStyle/>
          <a:p>
            <a:r>
              <a:rPr lang="es-CO" sz="1400" dirty="0" smtClean="0"/>
              <a:t>• Normas culturales que apoyan la violencia</a:t>
            </a:r>
          </a:p>
          <a:p>
            <a:r>
              <a:rPr lang="es-CO" sz="1400" dirty="0" smtClean="0"/>
              <a:t>• Legislación débil en la prevención del abuso infantil</a:t>
            </a:r>
          </a:p>
          <a:p>
            <a:r>
              <a:rPr lang="es-CO" sz="1400" dirty="0" smtClean="0"/>
              <a:t>• Dificultades económicas </a:t>
            </a:r>
            <a:endParaRPr lang="es-CO" sz="1400" dirty="0"/>
          </a:p>
          <a:p>
            <a:r>
              <a:rPr lang="es-CO" sz="1400" dirty="0"/>
              <a:t>• </a:t>
            </a:r>
            <a:r>
              <a:rPr lang="es-CO" sz="1400" dirty="0" smtClean="0"/>
              <a:t>Conflictos sociales y armados</a:t>
            </a:r>
            <a:endParaRPr lang="es-CO" sz="1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Pentágono"/>
          <p:cNvSpPr/>
          <p:nvPr/>
        </p:nvSpPr>
        <p:spPr>
          <a:xfrm>
            <a:off x="1187624" y="1484784"/>
            <a:ext cx="1800200" cy="151216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Pentágono"/>
          <p:cNvSpPr/>
          <p:nvPr/>
        </p:nvSpPr>
        <p:spPr>
          <a:xfrm>
            <a:off x="1187624" y="3789040"/>
            <a:ext cx="1872208" cy="165618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a:off x="1115616" y="1484784"/>
            <a:ext cx="1728192" cy="1546577"/>
          </a:xfrm>
          <a:prstGeom prst="rect">
            <a:avLst/>
          </a:prstGeom>
          <a:noFill/>
        </p:spPr>
        <p:txBody>
          <a:bodyPr wrap="square" rtlCol="0">
            <a:spAutoFit/>
          </a:bodyPr>
          <a:lstStyle/>
          <a:p>
            <a:r>
              <a:rPr lang="es-CO" sz="1050" b="1" dirty="0" smtClean="0"/>
              <a:t>Comportamientos </a:t>
            </a:r>
          </a:p>
          <a:p>
            <a:r>
              <a:rPr lang="es-CO" sz="1050" b="1" dirty="0" smtClean="0"/>
              <a:t>de niños y adolescentes relacionados con la salud</a:t>
            </a:r>
            <a:endParaRPr lang="es-CO" sz="1050" b="1" dirty="0"/>
          </a:p>
          <a:p>
            <a:r>
              <a:rPr lang="es-CO" sz="1050" dirty="0"/>
              <a:t>• </a:t>
            </a:r>
            <a:r>
              <a:rPr lang="es-CO" sz="1050" dirty="0" smtClean="0"/>
              <a:t>Consumo alcohol </a:t>
            </a:r>
            <a:endParaRPr lang="es-CO" sz="1050" dirty="0"/>
          </a:p>
          <a:p>
            <a:r>
              <a:rPr lang="es-CO" sz="1050" dirty="0"/>
              <a:t>• </a:t>
            </a:r>
            <a:r>
              <a:rPr lang="es-CO" sz="1050" dirty="0" smtClean="0"/>
              <a:t>Uso de Drogas</a:t>
            </a:r>
            <a:endParaRPr lang="es-CO" sz="1050" dirty="0"/>
          </a:p>
          <a:p>
            <a:r>
              <a:rPr lang="es-CO" sz="1050" dirty="0"/>
              <a:t>• </a:t>
            </a:r>
            <a:r>
              <a:rPr lang="es-CO" sz="1050" dirty="0" smtClean="0"/>
              <a:t>Fumar</a:t>
            </a:r>
            <a:endParaRPr lang="es-CO" sz="1050" dirty="0"/>
          </a:p>
          <a:p>
            <a:r>
              <a:rPr lang="es-CO" sz="1050" dirty="0"/>
              <a:t>• </a:t>
            </a:r>
            <a:r>
              <a:rPr lang="es-CO" sz="1050" dirty="0" smtClean="0"/>
              <a:t>Déficits Nutricionales</a:t>
            </a:r>
            <a:endParaRPr lang="es-CO" sz="1050" dirty="0"/>
          </a:p>
          <a:p>
            <a:r>
              <a:rPr lang="es-CO" sz="1050" dirty="0"/>
              <a:t>• </a:t>
            </a:r>
            <a:r>
              <a:rPr lang="es-CO" sz="1050" dirty="0" smtClean="0"/>
              <a:t>Obesidad y sobrepeso</a:t>
            </a:r>
            <a:endParaRPr lang="es-CO" sz="1050" dirty="0"/>
          </a:p>
          <a:p>
            <a:r>
              <a:rPr lang="es-CO" sz="1050" dirty="0"/>
              <a:t>• </a:t>
            </a:r>
            <a:r>
              <a:rPr lang="es-CO" sz="1050" dirty="0" smtClean="0"/>
              <a:t>Actividad física</a:t>
            </a:r>
            <a:endParaRPr lang="es-CO" sz="1050" dirty="0"/>
          </a:p>
        </p:txBody>
      </p:sp>
      <p:sp>
        <p:nvSpPr>
          <p:cNvPr id="5" name="4 CuadroTexto"/>
          <p:cNvSpPr txBox="1"/>
          <p:nvPr/>
        </p:nvSpPr>
        <p:spPr>
          <a:xfrm>
            <a:off x="1187624" y="3789040"/>
            <a:ext cx="1440160" cy="1546577"/>
          </a:xfrm>
          <a:prstGeom prst="rect">
            <a:avLst/>
          </a:prstGeom>
          <a:noFill/>
        </p:spPr>
        <p:txBody>
          <a:bodyPr wrap="square" rtlCol="0">
            <a:spAutoFit/>
          </a:bodyPr>
          <a:lstStyle/>
          <a:p>
            <a:r>
              <a:rPr lang="es-CO" sz="1050" b="1" dirty="0" smtClean="0"/>
              <a:t>Condiciones de </a:t>
            </a:r>
          </a:p>
          <a:p>
            <a:r>
              <a:rPr lang="es-CO" sz="1050" b="1" dirty="0" smtClean="0"/>
              <a:t>salud de niños y adolescentes</a:t>
            </a:r>
            <a:endParaRPr lang="es-CO" sz="1050" b="1" dirty="0"/>
          </a:p>
          <a:p>
            <a:r>
              <a:rPr lang="es-CO" sz="1050" dirty="0"/>
              <a:t>• </a:t>
            </a:r>
            <a:r>
              <a:rPr lang="es-CO" sz="1050" dirty="0" smtClean="0"/>
              <a:t>Discapacidad intelectual</a:t>
            </a:r>
          </a:p>
          <a:p>
            <a:pPr>
              <a:buFont typeface="Arial" pitchFamily="34" charset="0"/>
              <a:buChar char="•"/>
            </a:pPr>
            <a:r>
              <a:rPr lang="es-CO" sz="1050" dirty="0" smtClean="0"/>
              <a:t>Trastorno aprendizaje</a:t>
            </a:r>
          </a:p>
          <a:p>
            <a:pPr>
              <a:buFont typeface="Arial" pitchFamily="34" charset="0"/>
              <a:buChar char="•"/>
            </a:pPr>
            <a:r>
              <a:rPr lang="es-CO" sz="1050" dirty="0" smtClean="0"/>
              <a:t>Trastorno comportamiento</a:t>
            </a:r>
          </a:p>
          <a:p>
            <a:pPr>
              <a:buFont typeface="Arial" pitchFamily="34" charset="0"/>
              <a:buChar char="•"/>
            </a:pPr>
            <a:r>
              <a:rPr lang="es-CO" sz="1050" dirty="0" smtClean="0"/>
              <a:t>Enfermedad crónica</a:t>
            </a:r>
            <a:endParaRPr lang="es-CO" sz="1050" dirty="0"/>
          </a:p>
        </p:txBody>
      </p:sp>
      <p:sp>
        <p:nvSpPr>
          <p:cNvPr id="6" name="5 Flecha arriba y abajo"/>
          <p:cNvSpPr/>
          <p:nvPr/>
        </p:nvSpPr>
        <p:spPr>
          <a:xfrm>
            <a:off x="1547664" y="3068960"/>
            <a:ext cx="288032" cy="64807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Llamada de flecha a la derecha"/>
          <p:cNvSpPr/>
          <p:nvPr/>
        </p:nvSpPr>
        <p:spPr>
          <a:xfrm>
            <a:off x="3131840" y="1484784"/>
            <a:ext cx="1656184" cy="2736304"/>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3131840" y="1556792"/>
            <a:ext cx="1080120" cy="2516073"/>
          </a:xfrm>
          <a:prstGeom prst="rect">
            <a:avLst/>
          </a:prstGeom>
          <a:noFill/>
        </p:spPr>
        <p:txBody>
          <a:bodyPr wrap="square" rtlCol="0">
            <a:spAutoFit/>
          </a:bodyPr>
          <a:lstStyle/>
          <a:p>
            <a:r>
              <a:rPr lang="es-CO" sz="1050" i="1" dirty="0" smtClean="0"/>
              <a:t>Factores Mediadores</a:t>
            </a:r>
            <a:endParaRPr lang="es-CO" sz="1050" i="1" dirty="0"/>
          </a:p>
          <a:p>
            <a:r>
              <a:rPr lang="es-CO" sz="1050" dirty="0"/>
              <a:t>• </a:t>
            </a:r>
            <a:r>
              <a:rPr lang="es-CO" sz="1050" dirty="0" smtClean="0"/>
              <a:t>Desarrollo de Habilidades cognitivas </a:t>
            </a:r>
            <a:endParaRPr lang="es-CO" sz="1050" dirty="0"/>
          </a:p>
          <a:p>
            <a:r>
              <a:rPr lang="es-CO" sz="1050" dirty="0"/>
              <a:t>• </a:t>
            </a:r>
            <a:r>
              <a:rPr lang="es-CO" sz="1050" dirty="0" smtClean="0"/>
              <a:t>Discriminación en el aula</a:t>
            </a:r>
            <a:endParaRPr lang="es-CO" sz="1050" dirty="0"/>
          </a:p>
          <a:p>
            <a:r>
              <a:rPr lang="es-CO" sz="1050" dirty="0"/>
              <a:t>• </a:t>
            </a:r>
            <a:r>
              <a:rPr lang="es-CO" sz="1050" dirty="0" smtClean="0"/>
              <a:t>Autoestima</a:t>
            </a:r>
            <a:endParaRPr lang="es-CO" sz="1050" dirty="0"/>
          </a:p>
          <a:p>
            <a:r>
              <a:rPr lang="es-CO" sz="1050" dirty="0"/>
              <a:t>• </a:t>
            </a:r>
            <a:r>
              <a:rPr lang="es-CO" sz="1050" dirty="0" smtClean="0"/>
              <a:t> Habilidades de aprendizaje</a:t>
            </a:r>
            <a:endParaRPr lang="es-CO" sz="1050" dirty="0"/>
          </a:p>
          <a:p>
            <a:r>
              <a:rPr lang="es-CO" sz="1050" dirty="0"/>
              <a:t>• </a:t>
            </a:r>
            <a:r>
              <a:rPr lang="es-CO" sz="1050" dirty="0" smtClean="0"/>
              <a:t>Energía física</a:t>
            </a:r>
            <a:endParaRPr lang="es-CO" sz="1050" dirty="0"/>
          </a:p>
          <a:p>
            <a:r>
              <a:rPr lang="es-CO" sz="1050" dirty="0"/>
              <a:t>• </a:t>
            </a:r>
            <a:r>
              <a:rPr lang="es-CO" sz="1050" dirty="0" smtClean="0"/>
              <a:t>Cómo tratan los profesores a niños y adolescentes</a:t>
            </a:r>
            <a:endParaRPr lang="es-CO" sz="1050" dirty="0"/>
          </a:p>
        </p:txBody>
      </p:sp>
      <p:sp>
        <p:nvSpPr>
          <p:cNvPr id="9" name="8 Pentágono"/>
          <p:cNvSpPr/>
          <p:nvPr/>
        </p:nvSpPr>
        <p:spPr>
          <a:xfrm>
            <a:off x="4932040" y="1628800"/>
            <a:ext cx="1872208" cy="26642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CuadroTexto"/>
          <p:cNvSpPr txBox="1"/>
          <p:nvPr/>
        </p:nvSpPr>
        <p:spPr>
          <a:xfrm>
            <a:off x="4932040" y="1628800"/>
            <a:ext cx="1296144" cy="2677656"/>
          </a:xfrm>
          <a:prstGeom prst="rect">
            <a:avLst/>
          </a:prstGeom>
          <a:noFill/>
        </p:spPr>
        <p:txBody>
          <a:bodyPr wrap="square" rtlCol="0">
            <a:spAutoFit/>
          </a:bodyPr>
          <a:lstStyle/>
          <a:p>
            <a:r>
              <a:rPr lang="es-CO" sz="1050" b="1" dirty="0" smtClean="0"/>
              <a:t>Nivel  de instrucción educativa</a:t>
            </a:r>
            <a:endParaRPr lang="es-CO" sz="1050" b="1" dirty="0"/>
          </a:p>
          <a:p>
            <a:r>
              <a:rPr lang="es-CO" sz="1050" dirty="0"/>
              <a:t>• </a:t>
            </a:r>
            <a:r>
              <a:rPr lang="es-CO" sz="1050" dirty="0" smtClean="0"/>
              <a:t> Grado o años de educación</a:t>
            </a:r>
            <a:endParaRPr lang="es-CO" sz="1050" dirty="0"/>
          </a:p>
          <a:p>
            <a:r>
              <a:rPr lang="es-CO" sz="1050" dirty="0"/>
              <a:t>• </a:t>
            </a:r>
            <a:r>
              <a:rPr lang="es-CO" sz="1050" dirty="0" smtClean="0"/>
              <a:t>Deserción escolar</a:t>
            </a:r>
            <a:endParaRPr lang="es-CO" sz="1050" dirty="0"/>
          </a:p>
          <a:p>
            <a:r>
              <a:rPr lang="es-CO" sz="1050" dirty="0"/>
              <a:t>• </a:t>
            </a:r>
            <a:r>
              <a:rPr lang="es-CO" sz="1050" dirty="0" smtClean="0"/>
              <a:t>Matrícula universitaria</a:t>
            </a:r>
          </a:p>
          <a:p>
            <a:endParaRPr lang="es-CO" sz="1050" dirty="0"/>
          </a:p>
          <a:p>
            <a:r>
              <a:rPr lang="es-CO" sz="1050" b="1" dirty="0" smtClean="0"/>
              <a:t>Desempeño Académico</a:t>
            </a:r>
            <a:endParaRPr lang="es-CO" sz="1050" b="1" dirty="0"/>
          </a:p>
          <a:p>
            <a:r>
              <a:rPr lang="es-CO" sz="1050" dirty="0" smtClean="0"/>
              <a:t>• Promedio de calificaciones</a:t>
            </a:r>
            <a:endParaRPr lang="es-CO" sz="1050" dirty="0"/>
          </a:p>
          <a:p>
            <a:r>
              <a:rPr lang="es-CO" sz="1050" dirty="0"/>
              <a:t>• </a:t>
            </a:r>
            <a:r>
              <a:rPr lang="es-CO" sz="1050" dirty="0" err="1" smtClean="0"/>
              <a:t>Repitencia</a:t>
            </a:r>
            <a:endParaRPr lang="es-CO" sz="1050" dirty="0"/>
          </a:p>
          <a:p>
            <a:r>
              <a:rPr lang="es-CO" sz="1050" dirty="0"/>
              <a:t>• </a:t>
            </a:r>
            <a:r>
              <a:rPr lang="es-CO" sz="1050" dirty="0" smtClean="0"/>
              <a:t>Ausentismo escolar</a:t>
            </a:r>
            <a:endParaRPr lang="es-CO" sz="1050" dirty="0"/>
          </a:p>
        </p:txBody>
      </p:sp>
      <p:sp>
        <p:nvSpPr>
          <p:cNvPr id="11" name="10 Rectángulo"/>
          <p:cNvSpPr/>
          <p:nvPr/>
        </p:nvSpPr>
        <p:spPr>
          <a:xfrm>
            <a:off x="7092280" y="1268760"/>
            <a:ext cx="1224136"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Rectángulo"/>
          <p:cNvSpPr/>
          <p:nvPr/>
        </p:nvSpPr>
        <p:spPr>
          <a:xfrm>
            <a:off x="7164288" y="3573016"/>
            <a:ext cx="108012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CuadroTexto"/>
          <p:cNvSpPr txBox="1"/>
          <p:nvPr/>
        </p:nvSpPr>
        <p:spPr>
          <a:xfrm>
            <a:off x="7092280" y="1196752"/>
            <a:ext cx="1224136" cy="1708160"/>
          </a:xfrm>
          <a:prstGeom prst="rect">
            <a:avLst/>
          </a:prstGeom>
          <a:noFill/>
        </p:spPr>
        <p:txBody>
          <a:bodyPr wrap="square" rtlCol="0">
            <a:spAutoFit/>
          </a:bodyPr>
          <a:lstStyle/>
          <a:p>
            <a:r>
              <a:rPr lang="es-CO" sz="1050" i="1" dirty="0" smtClean="0"/>
              <a:t>Resultados en la vida adulta</a:t>
            </a:r>
            <a:endParaRPr lang="es-CO" sz="1050" i="1" dirty="0"/>
          </a:p>
          <a:p>
            <a:r>
              <a:rPr lang="es-CO" sz="1050" dirty="0"/>
              <a:t>• </a:t>
            </a:r>
            <a:r>
              <a:rPr lang="es-CO" sz="1050" dirty="0" smtClean="0"/>
              <a:t>Salud</a:t>
            </a:r>
            <a:endParaRPr lang="es-CO" sz="1050" dirty="0"/>
          </a:p>
          <a:p>
            <a:r>
              <a:rPr lang="es-CO" sz="1050" dirty="0"/>
              <a:t>• </a:t>
            </a:r>
            <a:r>
              <a:rPr lang="es-CO" sz="1050" dirty="0" smtClean="0"/>
              <a:t>Estado Marital </a:t>
            </a:r>
            <a:endParaRPr lang="es-CO" sz="1050" dirty="0"/>
          </a:p>
          <a:p>
            <a:r>
              <a:rPr lang="es-CO" sz="1050" dirty="0"/>
              <a:t>• </a:t>
            </a:r>
            <a:r>
              <a:rPr lang="es-CO" sz="1050" dirty="0" smtClean="0"/>
              <a:t>Control de la Fertilidad</a:t>
            </a:r>
            <a:endParaRPr lang="es-CO" sz="1050" dirty="0"/>
          </a:p>
          <a:p>
            <a:r>
              <a:rPr lang="es-CO" sz="1050" dirty="0"/>
              <a:t>• </a:t>
            </a:r>
            <a:r>
              <a:rPr lang="es-CO" sz="1050" dirty="0" smtClean="0"/>
              <a:t>Futuro de niños escolarizados</a:t>
            </a:r>
            <a:endParaRPr lang="es-CO" sz="1050" dirty="0"/>
          </a:p>
          <a:p>
            <a:r>
              <a:rPr lang="es-CO" sz="1050" dirty="0"/>
              <a:t>• </a:t>
            </a:r>
            <a:r>
              <a:rPr lang="es-CO" sz="1050" dirty="0" smtClean="0"/>
              <a:t> Actividad Criminal</a:t>
            </a:r>
            <a:endParaRPr lang="es-CO" sz="1050" dirty="0"/>
          </a:p>
        </p:txBody>
      </p:sp>
      <p:sp>
        <p:nvSpPr>
          <p:cNvPr id="14" name="13 CuadroTexto"/>
          <p:cNvSpPr txBox="1"/>
          <p:nvPr/>
        </p:nvSpPr>
        <p:spPr>
          <a:xfrm>
            <a:off x="7164288" y="3501008"/>
            <a:ext cx="1080120" cy="1061829"/>
          </a:xfrm>
          <a:prstGeom prst="rect">
            <a:avLst/>
          </a:prstGeom>
          <a:noFill/>
        </p:spPr>
        <p:txBody>
          <a:bodyPr wrap="square" rtlCol="0">
            <a:spAutoFit/>
          </a:bodyPr>
          <a:lstStyle/>
          <a:p>
            <a:r>
              <a:rPr lang="es-CO" sz="1050" i="1" dirty="0" smtClean="0"/>
              <a:t>Ingresos</a:t>
            </a:r>
            <a:endParaRPr lang="es-CO" sz="1050" i="1" dirty="0"/>
          </a:p>
          <a:p>
            <a:r>
              <a:rPr lang="es-CO" sz="1050" dirty="0" smtClean="0"/>
              <a:t>(a través del trabajo y resultados en condiciones de mercado)</a:t>
            </a:r>
            <a:endParaRPr lang="es-CO" sz="1050" dirty="0"/>
          </a:p>
        </p:txBody>
      </p:sp>
      <p:sp>
        <p:nvSpPr>
          <p:cNvPr id="15" name="14 Flecha arriba y abajo"/>
          <p:cNvSpPr/>
          <p:nvPr/>
        </p:nvSpPr>
        <p:spPr>
          <a:xfrm flipH="1">
            <a:off x="7524328" y="2852936"/>
            <a:ext cx="242313" cy="72008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15 Llamada de flecha a la derecha"/>
          <p:cNvSpPr/>
          <p:nvPr/>
        </p:nvSpPr>
        <p:spPr>
          <a:xfrm rot="16200000">
            <a:off x="3419872" y="3789041"/>
            <a:ext cx="2304256" cy="288032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16 CuadroTexto"/>
          <p:cNvSpPr txBox="1"/>
          <p:nvPr/>
        </p:nvSpPr>
        <p:spPr>
          <a:xfrm>
            <a:off x="3059832" y="4869160"/>
            <a:ext cx="2880320" cy="1546577"/>
          </a:xfrm>
          <a:prstGeom prst="rect">
            <a:avLst/>
          </a:prstGeom>
          <a:noFill/>
        </p:spPr>
        <p:txBody>
          <a:bodyPr wrap="square" rtlCol="0">
            <a:spAutoFit/>
          </a:bodyPr>
          <a:lstStyle/>
          <a:p>
            <a:r>
              <a:rPr lang="es-CO" sz="1050" i="1" dirty="0" smtClean="0"/>
              <a:t>Factores y controles externos</a:t>
            </a:r>
            <a:endParaRPr lang="es-CO" sz="1050" i="1" dirty="0"/>
          </a:p>
          <a:p>
            <a:r>
              <a:rPr lang="es-CO" sz="1050" dirty="0" smtClean="0"/>
              <a:t>• </a:t>
            </a:r>
            <a:r>
              <a:rPr lang="es-CO" sz="1050" i="1" dirty="0" smtClean="0"/>
              <a:t>Micro: </a:t>
            </a:r>
            <a:r>
              <a:rPr lang="es-CO" sz="1050" dirty="0" smtClean="0"/>
              <a:t>condiciones socioeconómicas familiares, habilidades personales, valor de futuro percibido, género, etnia, </a:t>
            </a:r>
          </a:p>
          <a:p>
            <a:r>
              <a:rPr lang="es-CO" sz="1050" dirty="0" smtClean="0"/>
              <a:t>• </a:t>
            </a:r>
            <a:r>
              <a:rPr lang="es-CO" sz="1050" i="1" dirty="0" smtClean="0"/>
              <a:t>Meso: </a:t>
            </a:r>
            <a:r>
              <a:rPr lang="es-CO" sz="1050" dirty="0" smtClean="0"/>
              <a:t>ambiente comunitario y escolar, localización geográfica, hábitos de amigos y pares, redes sociales</a:t>
            </a:r>
            <a:endParaRPr lang="es-CO" sz="1050" dirty="0"/>
          </a:p>
          <a:p>
            <a:r>
              <a:rPr lang="es-CO" sz="1050" dirty="0"/>
              <a:t>• </a:t>
            </a:r>
            <a:r>
              <a:rPr lang="es-CO" sz="1050" i="1" dirty="0"/>
              <a:t>Macro</a:t>
            </a:r>
            <a:r>
              <a:rPr lang="es-CO" sz="1050" dirty="0"/>
              <a:t>: </a:t>
            </a:r>
            <a:r>
              <a:rPr lang="es-CO" sz="1050" dirty="0" smtClean="0"/>
              <a:t>Ingresos nacionales, políticas nacionales, “ciudadanías vaciadas”</a:t>
            </a:r>
            <a:endParaRPr lang="es-CO" sz="1050" dirty="0"/>
          </a:p>
        </p:txBody>
      </p:sp>
      <p:sp>
        <p:nvSpPr>
          <p:cNvPr id="18" name="17 CuadroTexto"/>
          <p:cNvSpPr txBox="1"/>
          <p:nvPr/>
        </p:nvSpPr>
        <p:spPr>
          <a:xfrm>
            <a:off x="395536" y="44624"/>
            <a:ext cx="8424936" cy="307777"/>
          </a:xfrm>
          <a:prstGeom prst="rect">
            <a:avLst/>
          </a:prstGeom>
          <a:noFill/>
        </p:spPr>
        <p:txBody>
          <a:bodyPr wrap="square" rtlCol="0">
            <a:spAutoFit/>
          </a:bodyPr>
          <a:lstStyle/>
          <a:p>
            <a:pPr algn="ctr"/>
            <a:r>
              <a:rPr lang="es-CO" sz="1400" b="1" dirty="0" smtClean="0"/>
              <a:t>Estructura </a:t>
            </a:r>
            <a:r>
              <a:rPr lang="es-CO" sz="1400" b="1" dirty="0" smtClean="0"/>
              <a:t>Analítica </a:t>
            </a:r>
            <a:r>
              <a:rPr lang="es-CO" sz="1400" b="1" dirty="0" smtClean="0"/>
              <a:t>de la </a:t>
            </a:r>
            <a:r>
              <a:rPr lang="es-CO" sz="1400" b="1" dirty="0" smtClean="0"/>
              <a:t>Asociación </a:t>
            </a:r>
            <a:r>
              <a:rPr lang="es-CO" sz="1400" b="1" dirty="0" smtClean="0"/>
              <a:t>C</a:t>
            </a:r>
            <a:r>
              <a:rPr lang="es-CO" sz="1400" b="1" dirty="0" smtClean="0"/>
              <a:t>ausal </a:t>
            </a:r>
            <a:r>
              <a:rPr lang="es-CO" sz="1400" b="1" dirty="0" smtClean="0"/>
              <a:t>entre </a:t>
            </a:r>
            <a:r>
              <a:rPr lang="es-CO" sz="1400" b="1" dirty="0" smtClean="0"/>
              <a:t>Salud </a:t>
            </a:r>
            <a:r>
              <a:rPr lang="es-CO" sz="1400" b="1" dirty="0" smtClean="0"/>
              <a:t>y </a:t>
            </a:r>
            <a:r>
              <a:rPr lang="es-CO" sz="1400" b="1" dirty="0" smtClean="0"/>
              <a:t>Educación</a:t>
            </a:r>
            <a:endParaRPr lang="es-CO" sz="1400" dirty="0"/>
          </a:p>
        </p:txBody>
      </p:sp>
      <p:sp>
        <p:nvSpPr>
          <p:cNvPr id="19" name="18 CuadroTexto"/>
          <p:cNvSpPr txBox="1"/>
          <p:nvPr/>
        </p:nvSpPr>
        <p:spPr>
          <a:xfrm>
            <a:off x="251520" y="260648"/>
            <a:ext cx="8208912" cy="523220"/>
          </a:xfrm>
          <a:prstGeom prst="rect">
            <a:avLst/>
          </a:prstGeom>
          <a:noFill/>
        </p:spPr>
        <p:txBody>
          <a:bodyPr wrap="square" rtlCol="0">
            <a:spAutoFit/>
          </a:bodyPr>
          <a:lstStyle/>
          <a:p>
            <a:pPr algn="ctr"/>
            <a:r>
              <a:rPr lang="es-CO" sz="1000" b="1" dirty="0" smtClean="0"/>
              <a:t>El impacto de la salud y los comportamientos para la salud sobre resultados educacionales: una revisión de la evidencia</a:t>
            </a:r>
          </a:p>
          <a:p>
            <a:pPr algn="ctr"/>
            <a:r>
              <a:rPr lang="en-US" sz="900" b="1" dirty="0" smtClean="0"/>
              <a:t>The </a:t>
            </a:r>
            <a:r>
              <a:rPr lang="en-US" sz="900" b="1" dirty="0"/>
              <a:t>impact of health and health </a:t>
            </a:r>
            <a:r>
              <a:rPr lang="en-US" sz="900" b="1" dirty="0" err="1"/>
              <a:t>behaviours</a:t>
            </a:r>
            <a:r>
              <a:rPr lang="en-US" sz="900" b="1" dirty="0"/>
              <a:t> on </a:t>
            </a:r>
            <a:r>
              <a:rPr lang="en-US" sz="900" b="1" dirty="0" smtClean="0"/>
              <a:t>educational </a:t>
            </a:r>
            <a:r>
              <a:rPr lang="en-US" sz="900" b="1" dirty="0"/>
              <a:t>outcomes </a:t>
            </a:r>
            <a:r>
              <a:rPr lang="en-US" sz="900" b="1" dirty="0" smtClean="0"/>
              <a:t>in high-income </a:t>
            </a:r>
            <a:r>
              <a:rPr lang="en-US" sz="900" b="1" dirty="0"/>
              <a:t>countries: a review of the </a:t>
            </a:r>
            <a:r>
              <a:rPr lang="en-US" sz="900" b="1" dirty="0" smtClean="0"/>
              <a:t>evidence</a:t>
            </a:r>
          </a:p>
          <a:p>
            <a:pPr algn="ctr"/>
            <a:r>
              <a:rPr lang="es-CO" sz="900" b="1" dirty="0" err="1"/>
              <a:t>World</a:t>
            </a:r>
            <a:r>
              <a:rPr lang="es-CO" sz="900" b="1" dirty="0"/>
              <a:t> </a:t>
            </a:r>
            <a:r>
              <a:rPr lang="es-CO" sz="900" b="1" dirty="0" err="1"/>
              <a:t>Health</a:t>
            </a:r>
            <a:r>
              <a:rPr lang="es-CO" sz="900" b="1" dirty="0"/>
              <a:t> </a:t>
            </a:r>
            <a:r>
              <a:rPr lang="es-CO" sz="900" b="1" dirty="0" err="1"/>
              <a:t>Organization</a:t>
            </a:r>
            <a:r>
              <a:rPr lang="es-CO" sz="900" b="1" dirty="0"/>
              <a:t> </a:t>
            </a:r>
            <a:r>
              <a:rPr lang="es-CO" sz="900" b="1" dirty="0" smtClean="0"/>
              <a:t>Regional </a:t>
            </a:r>
            <a:r>
              <a:rPr lang="es-CO" sz="900" b="1" dirty="0" err="1" smtClean="0"/>
              <a:t>Europe</a:t>
            </a:r>
            <a:r>
              <a:rPr lang="es-CO" sz="900" b="1" dirty="0" smtClean="0"/>
              <a:t> 2011</a:t>
            </a:r>
            <a:endParaRPr lang="es-CO" sz="900" dirty="0"/>
          </a:p>
        </p:txBody>
      </p:sp>
      <p:sp>
        <p:nvSpPr>
          <p:cNvPr id="20" name="19 CuadroTexto"/>
          <p:cNvSpPr txBox="1"/>
          <p:nvPr/>
        </p:nvSpPr>
        <p:spPr>
          <a:xfrm>
            <a:off x="6516216" y="5869141"/>
            <a:ext cx="2520280" cy="800219"/>
          </a:xfrm>
          <a:prstGeom prst="rect">
            <a:avLst/>
          </a:prstGeom>
          <a:noFill/>
        </p:spPr>
        <p:txBody>
          <a:bodyPr wrap="square" rtlCol="0">
            <a:spAutoFit/>
          </a:bodyPr>
          <a:lstStyle/>
          <a:p>
            <a:pPr algn="r"/>
            <a:r>
              <a:rPr lang="es-CO" sz="1000" b="1" dirty="0"/>
              <a:t>Marc </a:t>
            </a:r>
            <a:r>
              <a:rPr lang="es-CO" sz="1000" b="1" dirty="0" err="1"/>
              <a:t>Suhrcke</a:t>
            </a:r>
            <a:r>
              <a:rPr lang="es-CO" sz="1000" dirty="0"/>
              <a:t>,</a:t>
            </a:r>
          </a:p>
          <a:p>
            <a:pPr algn="r"/>
            <a:r>
              <a:rPr lang="en-US" sz="900" dirty="0"/>
              <a:t>School of Medicine, Health Policy and Practice,</a:t>
            </a:r>
          </a:p>
          <a:p>
            <a:pPr algn="r"/>
            <a:r>
              <a:rPr lang="en-US" sz="900" dirty="0"/>
              <a:t>University of East Anglia, United Kingdom</a:t>
            </a:r>
          </a:p>
          <a:p>
            <a:pPr algn="r"/>
            <a:r>
              <a:rPr lang="es-CO" sz="1000" b="1" dirty="0"/>
              <a:t>Carmen de Paz Nieves</a:t>
            </a:r>
            <a:r>
              <a:rPr lang="es-CO" sz="1000" dirty="0"/>
              <a:t>,</a:t>
            </a:r>
          </a:p>
          <a:p>
            <a:pPr algn="r"/>
            <a:r>
              <a:rPr lang="es-CO" sz="800" dirty="0"/>
              <a:t>Fundación Ideas, Madrid, </a:t>
            </a:r>
            <a:r>
              <a:rPr lang="es-CO" sz="800" dirty="0" err="1"/>
              <a:t>Spain</a:t>
            </a:r>
            <a:endParaRPr lang="es-CO" sz="800" dirty="0"/>
          </a:p>
        </p:txBody>
      </p:sp>
      <p:cxnSp>
        <p:nvCxnSpPr>
          <p:cNvPr id="21" name="20 Conector recto"/>
          <p:cNvCxnSpPr/>
          <p:nvPr/>
        </p:nvCxnSpPr>
        <p:spPr>
          <a:xfrm>
            <a:off x="755576" y="980728"/>
            <a:ext cx="79928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rot="5400000">
            <a:off x="6768244" y="2960948"/>
            <a:ext cx="39604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rot="5400000" flipH="1" flipV="1">
            <a:off x="-1764704" y="3500214"/>
            <a:ext cx="504056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rot="10800000">
            <a:off x="755576" y="6021288"/>
            <a:ext cx="2088232"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rot="10800000" flipV="1">
            <a:off x="6156176" y="4725144"/>
            <a:ext cx="1584176" cy="10081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rot="10800000" flipV="1">
            <a:off x="6156176" y="4941168"/>
            <a:ext cx="2592288" cy="10081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77361" y="1179711"/>
            <a:ext cx="10098723" cy="1740551"/>
          </a:xfrm>
          <a:prstGeom prst="rect">
            <a:avLst/>
          </a:prstGeom>
        </p:spPr>
        <p:txBody>
          <a:bodyP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6200" b="1" i="0" u="none" strike="noStrike" kern="1200" cap="none" spc="0" normalizeH="0" baseline="0" noProof="0" smtClean="0">
                <a:ln>
                  <a:noFill/>
                </a:ln>
                <a:solidFill>
                  <a:schemeClr val="tx1"/>
                </a:solidFill>
                <a:effectLst/>
                <a:uLnTx/>
                <a:uFillTx/>
                <a:latin typeface="+mj-lt"/>
                <a:ea typeface="+mj-ea"/>
                <a:cs typeface="+mj-cs"/>
              </a:rPr>
              <a:t>Violencia en la Escuela</a:t>
            </a:r>
            <a:r>
              <a:rPr kumimoji="0" lang="es-CO" sz="4400" b="1" i="0" u="none" strike="noStrike" kern="1200" cap="none" spc="0" normalizeH="0" baseline="0" noProof="0" smtClean="0">
                <a:ln>
                  <a:noFill/>
                </a:ln>
                <a:solidFill>
                  <a:schemeClr val="tx1"/>
                </a:solidFill>
                <a:effectLst/>
                <a:uLnTx/>
                <a:uFillTx/>
                <a:latin typeface="+mj-lt"/>
                <a:ea typeface="+mj-ea"/>
                <a:cs typeface="+mj-cs"/>
              </a:rPr>
              <a:t/>
            </a:r>
            <a:br>
              <a:rPr kumimoji="0" lang="es-CO" sz="4400" b="1" i="0" u="none" strike="noStrike" kern="1200" cap="none" spc="0" normalizeH="0" baseline="0" noProof="0" smtClean="0">
                <a:ln>
                  <a:noFill/>
                </a:ln>
                <a:solidFill>
                  <a:schemeClr val="tx1"/>
                </a:solidFill>
                <a:effectLst/>
                <a:uLnTx/>
                <a:uFillTx/>
                <a:latin typeface="+mj-lt"/>
                <a:ea typeface="+mj-ea"/>
                <a:cs typeface="+mj-cs"/>
              </a:rPr>
            </a:br>
            <a:r>
              <a:rPr kumimoji="0" lang="es-CO" sz="4500" b="0" i="0" u="none" strike="noStrike" kern="1200" cap="none" spc="0" normalizeH="0" baseline="0" noProof="0" smtClean="0">
                <a:ln>
                  <a:noFill/>
                </a:ln>
                <a:solidFill>
                  <a:schemeClr val="tx1"/>
                </a:solidFill>
                <a:effectLst/>
                <a:uLnTx/>
                <a:uFillTx/>
                <a:latin typeface="+mj-lt"/>
                <a:ea typeface="+mj-ea"/>
                <a:cs typeface="+mj-cs"/>
              </a:rPr>
              <a:t>Enfoque Sistémico-Relacional en la Institución Educativa</a:t>
            </a:r>
            <a:endParaRPr kumimoji="0" lang="es-CO" sz="45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2 Subtítulo"/>
          <p:cNvSpPr txBox="1">
            <a:spLocks/>
          </p:cNvSpPr>
          <p:nvPr/>
        </p:nvSpPr>
        <p:spPr>
          <a:xfrm>
            <a:off x="413703" y="3140968"/>
            <a:ext cx="8316595" cy="2376264"/>
          </a:xfrm>
          <a:prstGeom prst="rect">
            <a:avLst/>
          </a:prstGeom>
        </p:spPr>
        <p:txBody>
          <a:bodyPr>
            <a:normAutofit fontScale="55000" lnSpcReduction="2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s-ES" sz="3400" b="0" i="0" u="none" strike="noStrike" kern="1200" cap="none" spc="0" normalizeH="0" baseline="0" noProof="0" dirty="0" smtClean="0">
                <a:ln>
                  <a:noFill/>
                </a:ln>
                <a:solidFill>
                  <a:schemeClr val="accent2">
                    <a:lumMod val="75000"/>
                  </a:schemeClr>
                </a:solidFill>
                <a:effectLst/>
                <a:uLnTx/>
                <a:uFillTx/>
                <a:latin typeface="+mn-lt"/>
                <a:ea typeface="+mn-ea"/>
                <a:cs typeface="+mn-cs"/>
              </a:rPr>
              <a:t>Retos biomédicos, psicosociales y pedagógicos</a:t>
            </a: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s-ES" sz="2400" b="0" i="0" u="none" strike="noStrike" kern="1200" cap="none" spc="0" normalizeH="0" baseline="0" noProof="0" dirty="0" smtClean="0">
              <a:ln>
                <a:noFill/>
              </a:ln>
              <a:solidFill>
                <a:schemeClr val="accent2">
                  <a:lumMod val="75000"/>
                </a:schemeClr>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s-CO" sz="2400" b="0" i="0" u="none"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CO" sz="2400" i="0" u="none" strike="noStrike" kern="1200" cap="none" spc="0" normalizeH="0" baseline="0" noProof="0" dirty="0" err="1" smtClean="0">
                <a:ln>
                  <a:noFill/>
                </a:ln>
                <a:effectLst/>
                <a:uLnTx/>
                <a:uFillTx/>
                <a:latin typeface="+mn-lt"/>
                <a:ea typeface="+mn-ea"/>
                <a:cs typeface="+mn-cs"/>
              </a:rPr>
              <a:t>Alvaro</a:t>
            </a:r>
            <a:r>
              <a:rPr kumimoji="0" lang="es-CO" sz="2400" i="0" u="none" strike="noStrike" kern="1200" cap="none" spc="0" normalizeH="0" baseline="0" noProof="0" dirty="0" smtClean="0">
                <a:ln>
                  <a:noFill/>
                </a:ln>
                <a:effectLst/>
                <a:uLnTx/>
                <a:uFillTx/>
                <a:latin typeface="+mn-lt"/>
                <a:ea typeface="+mn-ea"/>
                <a:cs typeface="+mn-cs"/>
              </a:rPr>
              <a:t> E. Solano </a:t>
            </a:r>
            <a:r>
              <a:rPr kumimoji="0" lang="es-CO" sz="2400" i="0" u="none" strike="noStrike" kern="1200" cap="none" spc="0" normalizeH="0" baseline="0" noProof="0" dirty="0" err="1" smtClean="0">
                <a:ln>
                  <a:noFill/>
                </a:ln>
                <a:effectLst/>
                <a:uLnTx/>
                <a:uFillTx/>
                <a:latin typeface="+mn-lt"/>
                <a:ea typeface="+mn-ea"/>
                <a:cs typeface="+mn-cs"/>
              </a:rPr>
              <a:t>Berrío</a:t>
            </a:r>
            <a:endParaRPr kumimoji="0" lang="es-CO" sz="2400" i="0" u="none" strike="noStrike" kern="1200" cap="none" spc="0" normalizeH="0" baseline="0" noProof="0" dirty="0" smtClean="0">
              <a:ln>
                <a:noFill/>
              </a:ln>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s-CO" sz="2400" b="0" i="0" u="none"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CO" sz="2400" b="0" i="1" u="none" strike="noStrike" kern="1200" cap="none" spc="0" normalizeH="0" baseline="0" noProof="0" dirty="0" smtClean="0">
                <a:ln>
                  <a:noFill/>
                </a:ln>
                <a:solidFill>
                  <a:schemeClr val="tx2">
                    <a:lumMod val="50000"/>
                  </a:schemeClr>
                </a:solidFill>
                <a:effectLst/>
                <a:uLnTx/>
                <a:uFillTx/>
                <a:latin typeface="+mn-lt"/>
                <a:ea typeface="+mn-ea"/>
                <a:cs typeface="+mn-cs"/>
              </a:rPr>
              <a:t>Médico Psiquiatra y Especialista en Seguridad Social</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ES" sz="2400" b="0" i="1" u="none" strike="noStrike" kern="1200" cap="none" spc="0" normalizeH="0" baseline="0" noProof="0" dirty="0" smtClean="0">
                <a:ln>
                  <a:noFill/>
                </a:ln>
                <a:solidFill>
                  <a:schemeClr val="tx2">
                    <a:lumMod val="50000"/>
                  </a:schemeClr>
                </a:solidFill>
                <a:effectLst/>
                <a:uLnTx/>
                <a:uFillTx/>
                <a:latin typeface="+mn-lt"/>
                <a:ea typeface="+mn-ea"/>
                <a:cs typeface="+mn-cs"/>
              </a:rPr>
              <a:t>Asesor en Salud Mental</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ES" sz="2400" b="0" i="1" u="none" strike="noStrike" kern="1200" cap="none" spc="0" normalizeH="0" baseline="0" noProof="0" dirty="0" smtClean="0">
                <a:ln>
                  <a:noFill/>
                </a:ln>
                <a:solidFill>
                  <a:schemeClr val="tx2">
                    <a:lumMod val="50000"/>
                  </a:schemeClr>
                </a:solidFill>
                <a:effectLst/>
                <a:uLnTx/>
                <a:uFillTx/>
                <a:latin typeface="+mn-lt"/>
                <a:ea typeface="+mn-ea"/>
                <a:cs typeface="+mn-cs"/>
              </a:rPr>
              <a:t>Secretaría de Desarrollo de la Salud de Córdoba</a:t>
            </a:r>
            <a:endParaRPr kumimoji="0" lang="es-CO" sz="2400" b="0" i="1" u="none" strike="noStrike" kern="1200" cap="none" spc="0" normalizeH="0" baseline="0" noProof="0" dirty="0" smtClean="0">
              <a:ln>
                <a:noFill/>
              </a:ln>
              <a:solidFill>
                <a:schemeClr val="tx2">
                  <a:lumMod val="50000"/>
                </a:schemeClr>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CO" sz="2400" b="0" i="1" u="none" strike="noStrike" kern="1200" cap="none" spc="0" normalizeH="0" baseline="0" noProof="0" dirty="0" smtClean="0">
                <a:ln>
                  <a:noFill/>
                </a:ln>
                <a:solidFill>
                  <a:schemeClr val="tx2">
                    <a:lumMod val="50000"/>
                  </a:schemeClr>
                </a:solidFill>
                <a:effectLst/>
                <a:uLnTx/>
                <a:uFillTx/>
                <a:latin typeface="+mn-lt"/>
                <a:ea typeface="+mn-ea"/>
                <a:cs typeface="+mn-cs"/>
              </a:rPr>
              <a:t>Director Científico CESEP</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CO" sz="2400" b="0" i="0" u="none" strike="noStrike" kern="1200" cap="none" spc="0" normalizeH="0" baseline="0" noProof="0" dirty="0" smtClean="0">
                <a:ln>
                  <a:noFill/>
                </a:ln>
                <a:solidFill>
                  <a:schemeClr val="tx2">
                    <a:lumMod val="50000"/>
                  </a:schemeClr>
                </a:solidFill>
                <a:effectLst/>
                <a:uLnTx/>
                <a:uFillTx/>
                <a:latin typeface="+mn-lt"/>
                <a:ea typeface="+mn-ea"/>
                <a:cs typeface="+mn-cs"/>
              </a:rPr>
              <a:t>Centro de Estudios y Servicios Psicopedagógicos</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s-ES" sz="2400" b="0" i="0" u="none" strike="noStrike" kern="1200" cap="none" spc="0" normalizeH="0" baseline="0" noProof="0" dirty="0" smtClean="0">
                <a:ln>
                  <a:noFill/>
                </a:ln>
                <a:solidFill>
                  <a:schemeClr val="tx2">
                    <a:lumMod val="50000"/>
                  </a:schemeClr>
                </a:solidFill>
                <a:effectLst/>
                <a:uLnTx/>
                <a:uFillTx/>
                <a:latin typeface="+mn-lt"/>
                <a:ea typeface="+mn-ea"/>
                <a:cs typeface="+mn-cs"/>
              </a:rPr>
              <a:t>2018</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smtClean="0">
              <a:ln>
                <a:noFill/>
              </a:ln>
              <a:solidFill>
                <a:schemeClr val="accent2">
                  <a:lumMod val="75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CO" sz="2400" b="0" i="0" u="none" strike="noStrike" kern="1200" cap="none" spc="0" normalizeH="0" baseline="0" noProof="0" dirty="0">
              <a:ln>
                <a:noFill/>
              </a:ln>
              <a:solidFill>
                <a:schemeClr val="accent2">
                  <a:lumMod val="75000"/>
                </a:schemeClr>
              </a:solidFill>
              <a:effectLst/>
              <a:uLnTx/>
              <a:uFillTx/>
              <a:latin typeface="+mn-lt"/>
              <a:ea typeface="+mn-ea"/>
              <a:cs typeface="+mn-cs"/>
            </a:endParaRPr>
          </a:p>
        </p:txBody>
      </p:sp>
      <p:pic>
        <p:nvPicPr>
          <p:cNvPr id="4" name="3 Imagen" descr="logo - cesep"/>
          <p:cNvPicPr/>
          <p:nvPr/>
        </p:nvPicPr>
        <p:blipFill>
          <a:blip r:embed="rId2" cstate="print"/>
          <a:srcRect/>
          <a:stretch>
            <a:fillRect/>
          </a:stretch>
        </p:blipFill>
        <p:spPr bwMode="auto">
          <a:xfrm>
            <a:off x="0" y="116632"/>
            <a:ext cx="2336800" cy="692150"/>
          </a:xfrm>
          <a:prstGeom prst="rect">
            <a:avLst/>
          </a:prstGeom>
          <a:noFill/>
          <a:ln w="9525">
            <a:noFill/>
            <a:miter lim="800000"/>
            <a:headEnd/>
            <a:tailEnd/>
          </a:ln>
        </p:spPr>
      </p:pic>
      <p:sp>
        <p:nvSpPr>
          <p:cNvPr id="5" name="4 CuadroTexto"/>
          <p:cNvSpPr txBox="1"/>
          <p:nvPr/>
        </p:nvSpPr>
        <p:spPr>
          <a:xfrm>
            <a:off x="4067944" y="6525344"/>
            <a:ext cx="5112568" cy="246221"/>
          </a:xfrm>
          <a:prstGeom prst="rect">
            <a:avLst/>
          </a:prstGeom>
          <a:noFill/>
        </p:spPr>
        <p:txBody>
          <a:bodyPr wrap="square" rtlCol="0">
            <a:spAutoFit/>
          </a:bodyPr>
          <a:lstStyle/>
          <a:p>
            <a:pPr algn="r"/>
            <a:r>
              <a:rPr lang="es-ES" sz="1000" dirty="0" smtClean="0"/>
              <a:t>Material protegido por Derechos de Autor y Ley de Delitos Informáticos</a:t>
            </a:r>
            <a:endParaRPr lang="es-CO"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44824"/>
            <a:ext cx="8640960" cy="3262432"/>
          </a:xfrm>
          <a:prstGeom prst="rect">
            <a:avLst/>
          </a:prstGeom>
          <a:noFill/>
        </p:spPr>
        <p:txBody>
          <a:bodyPr wrap="square" rtlCol="0">
            <a:spAutoFit/>
          </a:bodyPr>
          <a:lstStyle/>
          <a:p>
            <a:pPr algn="just"/>
            <a:r>
              <a:rPr lang="es-CO" sz="4800" b="1" dirty="0" smtClean="0"/>
              <a:t>“La educación es el desarrollo en el hombre de toda la perfección de que su naturaleza es capaz”.</a:t>
            </a:r>
          </a:p>
          <a:p>
            <a:pPr algn="just"/>
            <a:endParaRPr lang="es-CO" sz="800" dirty="0" smtClean="0"/>
          </a:p>
          <a:p>
            <a:pPr algn="r"/>
            <a:r>
              <a:rPr lang="es-CO" dirty="0" err="1" smtClean="0"/>
              <a:t>Immanuel</a:t>
            </a:r>
            <a:r>
              <a:rPr lang="es-CO" dirty="0" smtClean="0"/>
              <a:t> Kant</a:t>
            </a:r>
          </a:p>
          <a:p>
            <a:endParaRPr lang="es-CO" dirty="0" smtClean="0"/>
          </a:p>
          <a:p>
            <a:endParaRPr lang="es-CO"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2195736" y="1340768"/>
            <a:ext cx="4968552" cy="4968552"/>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3995936" y="3068960"/>
            <a:ext cx="1368152" cy="144016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4" name="3 Conector recto"/>
          <p:cNvCxnSpPr>
            <a:stCxn id="2" idx="0"/>
            <a:endCxn id="3" idx="0"/>
          </p:cNvCxnSpPr>
          <p:nvPr/>
        </p:nvCxnSpPr>
        <p:spPr>
          <a:xfrm>
            <a:off x="4680012" y="1340768"/>
            <a:ext cx="0" cy="1728192"/>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4 Conector recto"/>
          <p:cNvCxnSpPr>
            <a:stCxn id="3" idx="3"/>
            <a:endCxn id="2" idx="3"/>
          </p:cNvCxnSpPr>
          <p:nvPr/>
        </p:nvCxnSpPr>
        <p:spPr>
          <a:xfrm flipH="1">
            <a:off x="2923364" y="4298214"/>
            <a:ext cx="1272933" cy="1283479"/>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5 Conector recto"/>
          <p:cNvCxnSpPr>
            <a:stCxn id="3" idx="5"/>
            <a:endCxn id="2" idx="5"/>
          </p:cNvCxnSpPr>
          <p:nvPr/>
        </p:nvCxnSpPr>
        <p:spPr>
          <a:xfrm>
            <a:off x="5163727" y="4298214"/>
            <a:ext cx="1272933" cy="1283479"/>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V="1">
            <a:off x="5292080" y="2492896"/>
            <a:ext cx="1440160"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flipV="1">
            <a:off x="2555776" y="2564904"/>
            <a:ext cx="1512168" cy="864096"/>
          </a:xfrm>
          <a:prstGeom prst="line">
            <a:avLst/>
          </a:prstGeom>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4644008" y="1484784"/>
            <a:ext cx="1584176" cy="1723549"/>
          </a:xfrm>
          <a:prstGeom prst="rect">
            <a:avLst/>
          </a:prstGeom>
          <a:noFill/>
        </p:spPr>
        <p:txBody>
          <a:bodyPr wrap="square" rtlCol="0">
            <a:spAutoFit/>
          </a:bodyPr>
          <a:lstStyle/>
          <a:p>
            <a:r>
              <a:rPr lang="es-CO" sz="1600" b="1" dirty="0" smtClean="0"/>
              <a:t>CONCIENCIA </a:t>
            </a:r>
          </a:p>
          <a:p>
            <a:r>
              <a:rPr lang="es-CO" sz="1600" b="1" dirty="0" smtClean="0"/>
              <a:t>DE SÍ MISMO</a:t>
            </a:r>
          </a:p>
          <a:p>
            <a:r>
              <a:rPr lang="es-CO" sz="1400" dirty="0" smtClean="0"/>
              <a:t>Reconocer sus propias emociones y valores así como las fortalezas y cambios en otros</a:t>
            </a:r>
            <a:endParaRPr lang="es-CO" sz="1400" dirty="0"/>
          </a:p>
        </p:txBody>
      </p:sp>
      <p:sp>
        <p:nvSpPr>
          <p:cNvPr id="10" name="9 CuadroTexto"/>
          <p:cNvSpPr txBox="1"/>
          <p:nvPr/>
        </p:nvSpPr>
        <p:spPr>
          <a:xfrm>
            <a:off x="5508104" y="3068960"/>
            <a:ext cx="1944216" cy="1908215"/>
          </a:xfrm>
          <a:prstGeom prst="rect">
            <a:avLst/>
          </a:prstGeom>
          <a:noFill/>
        </p:spPr>
        <p:txBody>
          <a:bodyPr wrap="square" rtlCol="0">
            <a:spAutoFit/>
          </a:bodyPr>
          <a:lstStyle/>
          <a:p>
            <a:r>
              <a:rPr lang="es-CO" sz="1600" b="1" dirty="0" smtClean="0"/>
              <a:t>TOMA DE DECISIONES RESPONSABLES</a:t>
            </a:r>
          </a:p>
          <a:p>
            <a:r>
              <a:rPr lang="es-CO" sz="1400" dirty="0" smtClean="0"/>
              <a:t>Tomar decisiones </a:t>
            </a:r>
          </a:p>
          <a:p>
            <a:r>
              <a:rPr lang="es-CO" sz="1400" dirty="0" smtClean="0"/>
              <a:t>éticas y constructivas</a:t>
            </a:r>
          </a:p>
          <a:p>
            <a:r>
              <a:rPr lang="es-CO" sz="1400" dirty="0" smtClean="0"/>
              <a:t>en comportamientos personales y </a:t>
            </a:r>
          </a:p>
          <a:p>
            <a:r>
              <a:rPr lang="es-CO" sz="1400" dirty="0" smtClean="0"/>
              <a:t>sociales </a:t>
            </a:r>
            <a:endParaRPr lang="es-CO" sz="1400" dirty="0"/>
          </a:p>
        </p:txBody>
      </p:sp>
      <p:sp>
        <p:nvSpPr>
          <p:cNvPr id="11" name="10 CuadroTexto"/>
          <p:cNvSpPr txBox="1"/>
          <p:nvPr/>
        </p:nvSpPr>
        <p:spPr>
          <a:xfrm>
            <a:off x="3923928" y="4725144"/>
            <a:ext cx="1656184" cy="1446550"/>
          </a:xfrm>
          <a:prstGeom prst="rect">
            <a:avLst/>
          </a:prstGeom>
          <a:noFill/>
        </p:spPr>
        <p:txBody>
          <a:bodyPr wrap="square" rtlCol="0">
            <a:spAutoFit/>
          </a:bodyPr>
          <a:lstStyle/>
          <a:p>
            <a:r>
              <a:rPr lang="es-CO" sz="1600" b="1" dirty="0" smtClean="0"/>
              <a:t>HABILIDADES RELACIONALES</a:t>
            </a:r>
          </a:p>
          <a:p>
            <a:r>
              <a:rPr lang="es-CO" sz="1400" dirty="0" smtClean="0"/>
              <a:t>Formar relaciones positivas trabajando en equipo, manejo eficaz de conflictos</a:t>
            </a:r>
            <a:endParaRPr lang="es-CO" sz="1400" dirty="0"/>
          </a:p>
        </p:txBody>
      </p:sp>
      <p:sp>
        <p:nvSpPr>
          <p:cNvPr id="12" name="11 CuadroTexto"/>
          <p:cNvSpPr txBox="1"/>
          <p:nvPr/>
        </p:nvSpPr>
        <p:spPr>
          <a:xfrm>
            <a:off x="2411760" y="3140968"/>
            <a:ext cx="1584176" cy="1231106"/>
          </a:xfrm>
          <a:prstGeom prst="rect">
            <a:avLst/>
          </a:prstGeom>
          <a:noFill/>
        </p:spPr>
        <p:txBody>
          <a:bodyPr wrap="square" rtlCol="0">
            <a:spAutoFit/>
          </a:bodyPr>
          <a:lstStyle/>
          <a:p>
            <a:r>
              <a:rPr lang="es-CO" sz="1600" b="1" dirty="0" smtClean="0"/>
              <a:t>CONCIENCIA SOCIAL</a:t>
            </a:r>
          </a:p>
          <a:p>
            <a:r>
              <a:rPr lang="es-CO" sz="1400" dirty="0" smtClean="0"/>
              <a:t>Mostrar entendimiento y empatía con otros</a:t>
            </a:r>
            <a:endParaRPr lang="es-CO" sz="1400" dirty="0"/>
          </a:p>
        </p:txBody>
      </p:sp>
      <p:sp>
        <p:nvSpPr>
          <p:cNvPr id="13" name="12 CuadroTexto"/>
          <p:cNvSpPr txBox="1"/>
          <p:nvPr/>
        </p:nvSpPr>
        <p:spPr>
          <a:xfrm>
            <a:off x="3203848" y="1796623"/>
            <a:ext cx="1584176" cy="1200329"/>
          </a:xfrm>
          <a:prstGeom prst="rect">
            <a:avLst/>
          </a:prstGeom>
          <a:noFill/>
        </p:spPr>
        <p:txBody>
          <a:bodyPr wrap="square" rtlCol="0">
            <a:spAutoFit/>
          </a:bodyPr>
          <a:lstStyle/>
          <a:p>
            <a:r>
              <a:rPr lang="es-CO" sz="1600" b="1" dirty="0" smtClean="0"/>
              <a:t>AUTOGESTION</a:t>
            </a:r>
          </a:p>
          <a:p>
            <a:r>
              <a:rPr lang="es-CO" sz="1400" dirty="0" smtClean="0"/>
              <a:t>Manejo de emociones y conducta para alcanzar sus metas</a:t>
            </a:r>
            <a:endParaRPr lang="es-CO" sz="1400" dirty="0"/>
          </a:p>
        </p:txBody>
      </p:sp>
      <p:sp>
        <p:nvSpPr>
          <p:cNvPr id="14" name="13 CuadroTexto"/>
          <p:cNvSpPr txBox="1"/>
          <p:nvPr/>
        </p:nvSpPr>
        <p:spPr>
          <a:xfrm>
            <a:off x="395536" y="6453336"/>
            <a:ext cx="8568952" cy="246221"/>
          </a:xfrm>
          <a:prstGeom prst="rect">
            <a:avLst/>
          </a:prstGeom>
          <a:noFill/>
        </p:spPr>
        <p:txBody>
          <a:bodyPr wrap="square" rtlCol="0">
            <a:spAutoFit/>
          </a:bodyPr>
          <a:lstStyle/>
          <a:p>
            <a:pPr algn="ctr"/>
            <a:r>
              <a:rPr lang="es-CO" sz="1000" b="1" dirty="0" smtClean="0"/>
              <a:t>Fuente</a:t>
            </a:r>
            <a:r>
              <a:rPr lang="es-CO" sz="1000" dirty="0" smtClean="0"/>
              <a:t>: Social &amp; </a:t>
            </a:r>
            <a:r>
              <a:rPr lang="es-CO" sz="1000" dirty="0" err="1" smtClean="0"/>
              <a:t>Emotional</a:t>
            </a:r>
            <a:r>
              <a:rPr lang="es-CO" sz="1000" dirty="0" smtClean="0"/>
              <a:t>  </a:t>
            </a:r>
            <a:r>
              <a:rPr lang="es-CO" sz="1000" dirty="0" err="1" smtClean="0"/>
              <a:t>Learning</a:t>
            </a:r>
            <a:r>
              <a:rPr lang="es-CO" sz="1000" dirty="0" smtClean="0"/>
              <a:t>  </a:t>
            </a:r>
            <a:r>
              <a:rPr lang="es-CO" sz="1000" dirty="0" err="1" smtClean="0"/>
              <a:t>Core</a:t>
            </a:r>
            <a:r>
              <a:rPr lang="es-CO" sz="1000" dirty="0" smtClean="0"/>
              <a:t> Competencias. CASEL, UK. 2011</a:t>
            </a:r>
            <a:endParaRPr lang="es-CO" sz="1000" dirty="0"/>
          </a:p>
        </p:txBody>
      </p:sp>
      <p:sp>
        <p:nvSpPr>
          <p:cNvPr id="15" name="14 CuadroTexto"/>
          <p:cNvSpPr txBox="1"/>
          <p:nvPr/>
        </p:nvSpPr>
        <p:spPr>
          <a:xfrm>
            <a:off x="395536" y="404664"/>
            <a:ext cx="8352928" cy="369332"/>
          </a:xfrm>
          <a:prstGeom prst="rect">
            <a:avLst/>
          </a:prstGeom>
          <a:noFill/>
        </p:spPr>
        <p:txBody>
          <a:bodyPr wrap="square" rtlCol="0">
            <a:spAutoFit/>
          </a:bodyPr>
          <a:lstStyle/>
          <a:p>
            <a:pPr algn="ctr"/>
            <a:r>
              <a:rPr lang="es-CO" b="1" dirty="0" smtClean="0"/>
              <a:t>Aprendizaje de Principales Competencias Sociales y Emocionales</a:t>
            </a:r>
            <a:endParaRPr lang="es-CO" b="1" dirty="0"/>
          </a:p>
        </p:txBody>
      </p:sp>
      <p:sp>
        <p:nvSpPr>
          <p:cNvPr id="16" name="15 CuadroTexto"/>
          <p:cNvSpPr txBox="1"/>
          <p:nvPr/>
        </p:nvSpPr>
        <p:spPr>
          <a:xfrm>
            <a:off x="3995936" y="3356992"/>
            <a:ext cx="1368152" cy="830997"/>
          </a:xfrm>
          <a:prstGeom prst="rect">
            <a:avLst/>
          </a:prstGeom>
          <a:noFill/>
        </p:spPr>
        <p:txBody>
          <a:bodyPr wrap="square" rtlCol="0">
            <a:spAutoFit/>
          </a:bodyPr>
          <a:lstStyle/>
          <a:p>
            <a:pPr algn="ctr"/>
            <a:r>
              <a:rPr lang="es-CO" sz="1600" b="1" i="1" dirty="0" smtClean="0"/>
              <a:t>APRENDIZAJE SOCIAL Y EMOCIONAL</a:t>
            </a:r>
            <a:endParaRPr lang="es-CO" sz="1600" b="1"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550" y="836613"/>
            <a:ext cx="3600450" cy="216058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3" name="2 Rectángulo"/>
          <p:cNvSpPr/>
          <p:nvPr/>
        </p:nvSpPr>
        <p:spPr>
          <a:xfrm>
            <a:off x="971550" y="2996952"/>
            <a:ext cx="3600450" cy="2160588"/>
          </a:xfrm>
          <a:prstGeom prst="rect">
            <a:avLst/>
          </a:prstGeom>
          <a:solidFill>
            <a:srgbClr val="DBDCC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4" name="3 Rectángulo"/>
          <p:cNvSpPr/>
          <p:nvPr/>
        </p:nvSpPr>
        <p:spPr>
          <a:xfrm>
            <a:off x="4572000" y="2997200"/>
            <a:ext cx="3600450" cy="21605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 name="4 Rectángulo"/>
          <p:cNvSpPr/>
          <p:nvPr/>
        </p:nvSpPr>
        <p:spPr>
          <a:xfrm>
            <a:off x="4572000" y="836613"/>
            <a:ext cx="3600450" cy="216058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6" name="5 CuadroTexto"/>
          <p:cNvSpPr txBox="1">
            <a:spLocks noChangeArrowheads="1"/>
          </p:cNvSpPr>
          <p:nvPr/>
        </p:nvSpPr>
        <p:spPr bwMode="auto">
          <a:xfrm>
            <a:off x="4932363" y="3284538"/>
            <a:ext cx="3024187" cy="1570037"/>
          </a:xfrm>
          <a:prstGeom prst="rect">
            <a:avLst/>
          </a:prstGeom>
          <a:noFill/>
          <a:ln w="9525">
            <a:noFill/>
            <a:miter lim="800000"/>
            <a:headEnd/>
            <a:tailEnd/>
          </a:ln>
        </p:spPr>
        <p:txBody>
          <a:bodyPr>
            <a:spAutoFit/>
          </a:bodyPr>
          <a:lstStyle/>
          <a:p>
            <a:r>
              <a:rPr lang="es-ES" sz="2000" b="1" dirty="0"/>
              <a:t>Eje IV: </a:t>
            </a:r>
          </a:p>
          <a:p>
            <a:endParaRPr lang="es-ES" dirty="0"/>
          </a:p>
          <a:p>
            <a:r>
              <a:rPr lang="es-ES" sz="2000" dirty="0" smtClean="0"/>
              <a:t>Otros problemas </a:t>
            </a:r>
            <a:r>
              <a:rPr lang="es-ES" sz="2000" dirty="0"/>
              <a:t>biomédicos asociados.</a:t>
            </a:r>
            <a:endParaRPr lang="es-CO" sz="2000" dirty="0"/>
          </a:p>
          <a:p>
            <a:endParaRPr lang="es-CO" dirty="0"/>
          </a:p>
        </p:txBody>
      </p:sp>
      <p:sp>
        <p:nvSpPr>
          <p:cNvPr id="7" name="6 CuadroTexto"/>
          <p:cNvSpPr txBox="1">
            <a:spLocks noChangeArrowheads="1"/>
          </p:cNvSpPr>
          <p:nvPr/>
        </p:nvSpPr>
        <p:spPr bwMode="auto">
          <a:xfrm>
            <a:off x="1042988" y="3284538"/>
            <a:ext cx="3313112" cy="1323975"/>
          </a:xfrm>
          <a:prstGeom prst="rect">
            <a:avLst/>
          </a:prstGeom>
          <a:noFill/>
          <a:ln w="9525">
            <a:noFill/>
            <a:miter lim="800000"/>
            <a:headEnd/>
            <a:tailEnd/>
          </a:ln>
        </p:spPr>
        <p:txBody>
          <a:bodyPr>
            <a:spAutoFit/>
          </a:bodyPr>
          <a:lstStyle/>
          <a:p>
            <a:r>
              <a:rPr lang="es-ES" sz="2000" b="1"/>
              <a:t>Eje III:</a:t>
            </a:r>
            <a:r>
              <a:rPr lang="es-ES" sz="2000"/>
              <a:t> </a:t>
            </a:r>
          </a:p>
          <a:p>
            <a:endParaRPr lang="es-ES" sz="2000"/>
          </a:p>
          <a:p>
            <a:r>
              <a:rPr lang="es-ES" sz="2000"/>
              <a:t>Problemas psicosociales asociados</a:t>
            </a:r>
            <a:endParaRPr lang="es-CO" sz="2000"/>
          </a:p>
        </p:txBody>
      </p:sp>
      <p:sp>
        <p:nvSpPr>
          <p:cNvPr id="8" name="7 CuadroTexto"/>
          <p:cNvSpPr txBox="1">
            <a:spLocks noChangeArrowheads="1"/>
          </p:cNvSpPr>
          <p:nvPr/>
        </p:nvSpPr>
        <p:spPr bwMode="auto">
          <a:xfrm>
            <a:off x="4859338" y="1052513"/>
            <a:ext cx="3168650" cy="2215991"/>
          </a:xfrm>
          <a:prstGeom prst="rect">
            <a:avLst/>
          </a:prstGeom>
          <a:noFill/>
          <a:ln w="9525">
            <a:noFill/>
            <a:miter lim="800000"/>
            <a:headEnd/>
            <a:tailEnd/>
          </a:ln>
        </p:spPr>
        <p:txBody>
          <a:bodyPr>
            <a:spAutoFit/>
          </a:bodyPr>
          <a:lstStyle/>
          <a:p>
            <a:r>
              <a:rPr lang="es-ES" sz="2000" b="1" dirty="0"/>
              <a:t>Eje II: </a:t>
            </a:r>
          </a:p>
          <a:p>
            <a:endParaRPr lang="es-ES" sz="2000" dirty="0"/>
          </a:p>
          <a:p>
            <a:r>
              <a:rPr lang="es-ES" sz="2000" dirty="0"/>
              <a:t>Nivel de inteligencia (compromiso cognitivo: discapacidad </a:t>
            </a:r>
            <a:r>
              <a:rPr lang="es-ES" sz="2000" dirty="0" smtClean="0"/>
              <a:t>intelectual; repertorios cognitivos)</a:t>
            </a:r>
            <a:endParaRPr lang="es-ES" sz="2000" dirty="0"/>
          </a:p>
          <a:p>
            <a:endParaRPr lang="es-CO" dirty="0"/>
          </a:p>
        </p:txBody>
      </p:sp>
      <p:sp>
        <p:nvSpPr>
          <p:cNvPr id="9" name="8 CuadroTexto"/>
          <p:cNvSpPr txBox="1">
            <a:spLocks noChangeArrowheads="1"/>
          </p:cNvSpPr>
          <p:nvPr/>
        </p:nvSpPr>
        <p:spPr bwMode="auto">
          <a:xfrm>
            <a:off x="971550" y="1052513"/>
            <a:ext cx="3384550" cy="1631216"/>
          </a:xfrm>
          <a:prstGeom prst="rect">
            <a:avLst/>
          </a:prstGeom>
          <a:noFill/>
          <a:ln w="9525">
            <a:noFill/>
            <a:miter lim="800000"/>
            <a:headEnd/>
            <a:tailEnd/>
          </a:ln>
        </p:spPr>
        <p:txBody>
          <a:bodyPr>
            <a:spAutoFit/>
          </a:bodyPr>
          <a:lstStyle/>
          <a:p>
            <a:r>
              <a:rPr lang="es-ES" sz="2000" b="1" dirty="0"/>
              <a:t>Eje I: </a:t>
            </a:r>
          </a:p>
          <a:p>
            <a:endParaRPr lang="es-ES" sz="2000" dirty="0"/>
          </a:p>
          <a:p>
            <a:r>
              <a:rPr lang="es-ES" sz="2000" dirty="0" smtClean="0"/>
              <a:t>Trastorno neurológico, </a:t>
            </a:r>
            <a:r>
              <a:rPr lang="es-ES" sz="2000" dirty="0"/>
              <a:t>mental, problema o “sufrimiento psíquico”</a:t>
            </a:r>
            <a:endParaRPr lang="es-CO" sz="2000" dirty="0"/>
          </a:p>
        </p:txBody>
      </p:sp>
      <p:sp>
        <p:nvSpPr>
          <p:cNvPr id="10" name="9 CuadroTexto"/>
          <p:cNvSpPr txBox="1">
            <a:spLocks noChangeArrowheads="1"/>
          </p:cNvSpPr>
          <p:nvPr/>
        </p:nvSpPr>
        <p:spPr bwMode="auto">
          <a:xfrm>
            <a:off x="251520" y="115888"/>
            <a:ext cx="8640960" cy="584775"/>
          </a:xfrm>
          <a:prstGeom prst="rect">
            <a:avLst/>
          </a:prstGeom>
          <a:noFill/>
          <a:ln w="9525">
            <a:noFill/>
            <a:miter lim="800000"/>
            <a:headEnd/>
            <a:tailEnd/>
          </a:ln>
        </p:spPr>
        <p:txBody>
          <a:bodyPr wrap="square">
            <a:spAutoFit/>
          </a:bodyPr>
          <a:lstStyle/>
          <a:p>
            <a:pPr algn="ctr"/>
            <a:r>
              <a:rPr lang="es-CO" sz="3200" b="1" dirty="0" smtClean="0"/>
              <a:t>Evaluación Integral y Diagnóstico </a:t>
            </a:r>
            <a:r>
              <a:rPr lang="es-CO" sz="3200" b="1" dirty="0" err="1"/>
              <a:t>Multiaxial</a:t>
            </a:r>
            <a:endParaRPr lang="es-CO" sz="3200" b="1" dirty="0"/>
          </a:p>
        </p:txBody>
      </p:sp>
      <p:sp>
        <p:nvSpPr>
          <p:cNvPr id="11" name="10 CuadroTexto"/>
          <p:cNvSpPr txBox="1"/>
          <p:nvPr/>
        </p:nvSpPr>
        <p:spPr>
          <a:xfrm>
            <a:off x="971600" y="5805264"/>
            <a:ext cx="7200800" cy="646331"/>
          </a:xfrm>
          <a:prstGeom prst="rect">
            <a:avLst/>
          </a:prstGeom>
          <a:noFill/>
        </p:spPr>
        <p:txBody>
          <a:bodyPr wrap="square" rtlCol="0">
            <a:spAutoFit/>
          </a:bodyPr>
          <a:lstStyle/>
          <a:p>
            <a:pPr algn="just"/>
            <a:r>
              <a:rPr lang="es-CO" i="1" dirty="0" smtClean="0"/>
              <a:t>Documentación: Nuestra historia clínica, logros en las intervenciones y lecciones aprendidas de la atención.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640960" cy="5478423"/>
          </a:xfrm>
          <a:prstGeom prst="rect">
            <a:avLst/>
          </a:prstGeom>
          <a:noFill/>
        </p:spPr>
        <p:txBody>
          <a:bodyPr wrap="square" rtlCol="0">
            <a:spAutoFit/>
          </a:bodyPr>
          <a:lstStyle/>
          <a:p>
            <a:r>
              <a:rPr lang="es-ES" dirty="0" smtClean="0"/>
              <a:t>Fuentes: (para la adaptación y adecuación de nuestra clasificación </a:t>
            </a:r>
            <a:r>
              <a:rPr lang="es-ES" dirty="0" err="1" smtClean="0"/>
              <a:t>multiaxial</a:t>
            </a:r>
            <a:r>
              <a:rPr lang="es-ES" dirty="0" smtClean="0"/>
              <a:t>):</a:t>
            </a:r>
          </a:p>
          <a:p>
            <a:endParaRPr lang="es-ES" dirty="0" smtClean="0"/>
          </a:p>
          <a:p>
            <a:pPr algn="just">
              <a:buFont typeface="Arial" pitchFamily="34" charset="0"/>
              <a:buChar char="•"/>
            </a:pPr>
            <a:r>
              <a:rPr lang="en-US" sz="1200" dirty="0" smtClean="0"/>
              <a:t>Achenbach TM: Integrating assessment and taxonomy. In: </a:t>
            </a:r>
            <a:r>
              <a:rPr lang="en-US" sz="1200" dirty="0" err="1" smtClean="0"/>
              <a:t>Rutter</a:t>
            </a:r>
            <a:r>
              <a:rPr lang="en-US" sz="1200" dirty="0" smtClean="0"/>
              <a:t> M, </a:t>
            </a:r>
            <a:r>
              <a:rPr lang="en-US" sz="1200" dirty="0" err="1" smtClean="0"/>
              <a:t>Tuma</a:t>
            </a:r>
            <a:r>
              <a:rPr lang="en-US" sz="1200" dirty="0" smtClean="0"/>
              <a:t> H, </a:t>
            </a:r>
            <a:r>
              <a:rPr lang="en-US" sz="1200" dirty="0" err="1" smtClean="0"/>
              <a:t>Lann</a:t>
            </a:r>
            <a:r>
              <a:rPr lang="en-US" sz="1200" dirty="0" smtClean="0"/>
              <a:t> IS (</a:t>
            </a:r>
            <a:r>
              <a:rPr lang="en-US" sz="1200" dirty="0" err="1" smtClean="0"/>
              <a:t>eds</a:t>
            </a:r>
            <a:r>
              <a:rPr lang="en-US" sz="1200" dirty="0" smtClean="0"/>
              <a:t>): Assessment and Diagnosis in Child Psychopathology. New York, Guilford, 1988, pp. 300-339</a:t>
            </a:r>
          </a:p>
          <a:p>
            <a:pPr algn="just">
              <a:buFont typeface="Arial" pitchFamily="34" charset="0"/>
              <a:buChar char="•"/>
            </a:pPr>
            <a:endParaRPr lang="en-US" sz="1200" dirty="0" smtClean="0"/>
          </a:p>
          <a:p>
            <a:pPr algn="just">
              <a:buFont typeface="Arial" pitchFamily="34" charset="0"/>
              <a:buChar char="•"/>
            </a:pPr>
            <a:r>
              <a:rPr lang="en-US" sz="1200" dirty="0" smtClean="0"/>
              <a:t>Bell RQ, Harper LV: Child Effects on Adults. Hillsdale, NJ, Erlbaum, 1977.</a:t>
            </a:r>
          </a:p>
          <a:p>
            <a:pPr algn="just">
              <a:buFont typeface="Arial" pitchFamily="34" charset="0"/>
              <a:buChar char="•"/>
            </a:pPr>
            <a:endParaRPr lang="en-US" sz="1200" dirty="0" smtClean="0"/>
          </a:p>
          <a:p>
            <a:pPr algn="just">
              <a:buFont typeface="Arial" pitchFamily="34" charset="0"/>
              <a:buChar char="•"/>
            </a:pPr>
            <a:r>
              <a:rPr lang="es-CO" sz="1200" dirty="0" err="1" smtClean="0"/>
              <a:t>Classification</a:t>
            </a:r>
            <a:r>
              <a:rPr lang="es-CO" sz="1200" dirty="0" smtClean="0"/>
              <a:t> in </a:t>
            </a:r>
            <a:r>
              <a:rPr lang="es-CO" sz="1200" dirty="0" err="1" smtClean="0"/>
              <a:t>Psychiatric</a:t>
            </a:r>
            <a:r>
              <a:rPr lang="es-CO" sz="1200" dirty="0" smtClean="0"/>
              <a:t>: </a:t>
            </a:r>
            <a:r>
              <a:rPr lang="es-CO" sz="1200" dirty="0" err="1" smtClean="0"/>
              <a:t>Unity</a:t>
            </a:r>
            <a:r>
              <a:rPr lang="es-CO" sz="1200" dirty="0" smtClean="0"/>
              <a:t> and </a:t>
            </a:r>
            <a:r>
              <a:rPr lang="es-CO" sz="1200" dirty="0" err="1" smtClean="0"/>
              <a:t>Diversity</a:t>
            </a:r>
            <a:r>
              <a:rPr lang="es-CO" sz="1200" dirty="0" smtClean="0"/>
              <a:t>. Cambridge, Cambridge </a:t>
            </a:r>
            <a:r>
              <a:rPr lang="es-CO" sz="1200" dirty="0" err="1" smtClean="0"/>
              <a:t>University</a:t>
            </a:r>
            <a:r>
              <a:rPr lang="es-CO" sz="1200" dirty="0" smtClean="0"/>
              <a:t> </a:t>
            </a:r>
            <a:r>
              <a:rPr lang="es-CO" sz="1200" dirty="0" err="1" smtClean="0"/>
              <a:t>Press</a:t>
            </a:r>
            <a:r>
              <a:rPr lang="es-CO" sz="1200" dirty="0" smtClean="0"/>
              <a:t>, 1988, pp. 284-297. </a:t>
            </a:r>
          </a:p>
          <a:p>
            <a:pPr algn="just">
              <a:buFont typeface="Arial" pitchFamily="34" charset="0"/>
              <a:buChar char="•"/>
            </a:pPr>
            <a:endParaRPr lang="es-CO" sz="1200" dirty="0" smtClean="0"/>
          </a:p>
          <a:p>
            <a:pPr algn="just">
              <a:buFont typeface="Arial" pitchFamily="34" charset="0"/>
              <a:buChar char="•"/>
            </a:pPr>
            <a:r>
              <a:rPr lang="es-CO" sz="1200" dirty="0" err="1" smtClean="0"/>
              <a:t>Farrington</a:t>
            </a:r>
            <a:r>
              <a:rPr lang="es-CO" sz="1200" dirty="0" smtClean="0"/>
              <a:t> DP: </a:t>
            </a:r>
            <a:r>
              <a:rPr lang="es-CO" sz="1200" dirty="0" err="1" smtClean="0"/>
              <a:t>The</a:t>
            </a:r>
            <a:r>
              <a:rPr lang="es-CO" sz="1200" dirty="0" smtClean="0"/>
              <a:t> sociocultural </a:t>
            </a:r>
            <a:r>
              <a:rPr lang="es-CO" sz="1200" dirty="0" err="1" smtClean="0"/>
              <a:t>context</a:t>
            </a:r>
            <a:r>
              <a:rPr lang="es-CO" sz="1200" dirty="0" smtClean="0"/>
              <a:t> of </a:t>
            </a:r>
            <a:r>
              <a:rPr lang="es-CO" sz="1200" dirty="0" err="1" smtClean="0"/>
              <a:t>childhood</a:t>
            </a:r>
            <a:r>
              <a:rPr lang="es-CO" sz="1200" dirty="0" smtClean="0"/>
              <a:t> </a:t>
            </a:r>
            <a:r>
              <a:rPr lang="es-CO" sz="1200" dirty="0" err="1" smtClean="0"/>
              <a:t>disorders</a:t>
            </a:r>
            <a:r>
              <a:rPr lang="es-CO" sz="1200" dirty="0" smtClean="0"/>
              <a:t>. In: </a:t>
            </a:r>
            <a:r>
              <a:rPr lang="es-CO" sz="1200" dirty="0" err="1" smtClean="0"/>
              <a:t>Quay</a:t>
            </a:r>
            <a:r>
              <a:rPr lang="es-CO" sz="1200" dirty="0" smtClean="0"/>
              <a:t> HC, </a:t>
            </a:r>
            <a:r>
              <a:rPr lang="es-CO" sz="1200" dirty="0" err="1" smtClean="0"/>
              <a:t>Werry</a:t>
            </a:r>
            <a:r>
              <a:rPr lang="es-CO" sz="1200" dirty="0" smtClean="0"/>
              <a:t> JS (</a:t>
            </a:r>
            <a:r>
              <a:rPr lang="es-CO" sz="1200" dirty="0" err="1" smtClean="0"/>
              <a:t>eds</a:t>
            </a:r>
            <a:r>
              <a:rPr lang="es-CO" sz="1200" dirty="0" smtClean="0"/>
              <a:t>): </a:t>
            </a:r>
            <a:r>
              <a:rPr lang="es-CO" sz="1200" dirty="0" err="1" smtClean="0"/>
              <a:t>Psychopathological</a:t>
            </a:r>
            <a:r>
              <a:rPr lang="es-CO" sz="1200" dirty="0" smtClean="0"/>
              <a:t> </a:t>
            </a:r>
            <a:r>
              <a:rPr lang="es-CO" sz="1200" dirty="0" err="1" smtClean="0"/>
              <a:t>Disorders</a:t>
            </a:r>
            <a:r>
              <a:rPr lang="es-CO" sz="1200" dirty="0" smtClean="0"/>
              <a:t> of </a:t>
            </a:r>
            <a:r>
              <a:rPr lang="es-CO" sz="1200" dirty="0" err="1" smtClean="0"/>
              <a:t>Childhood</a:t>
            </a:r>
            <a:r>
              <a:rPr lang="es-CO" sz="1200" dirty="0" smtClean="0"/>
              <a:t>, 3rd ed. New York, </a:t>
            </a:r>
            <a:r>
              <a:rPr lang="es-CO" sz="1200" dirty="0" err="1" smtClean="0"/>
              <a:t>Wiley</a:t>
            </a:r>
            <a:r>
              <a:rPr lang="es-CO" sz="1200" dirty="0" smtClean="0"/>
              <a:t>, 1986, pp. 391-422. </a:t>
            </a:r>
          </a:p>
          <a:p>
            <a:pPr algn="just">
              <a:buFont typeface="Arial" pitchFamily="34" charset="0"/>
              <a:buChar char="•"/>
            </a:pPr>
            <a:endParaRPr lang="es-CO" sz="1200" dirty="0" smtClean="0"/>
          </a:p>
          <a:p>
            <a:pPr algn="just">
              <a:buFont typeface="Arial" pitchFamily="34" charset="0"/>
              <a:buChar char="•"/>
            </a:pPr>
            <a:r>
              <a:rPr lang="es-CO" sz="1200" dirty="0" smtClean="0"/>
              <a:t>Freud A: </a:t>
            </a:r>
            <a:r>
              <a:rPr lang="es-CO" sz="1200" dirty="0" err="1" smtClean="0"/>
              <a:t>Normality</a:t>
            </a:r>
            <a:r>
              <a:rPr lang="es-CO" sz="1200" dirty="0" smtClean="0"/>
              <a:t> and </a:t>
            </a:r>
            <a:r>
              <a:rPr lang="es-CO" sz="1200" dirty="0" err="1" smtClean="0"/>
              <a:t>Pathology</a:t>
            </a:r>
            <a:r>
              <a:rPr lang="es-CO" sz="1200" dirty="0" smtClean="0"/>
              <a:t> in </a:t>
            </a:r>
            <a:r>
              <a:rPr lang="es-CO" sz="1200" dirty="0" err="1" smtClean="0"/>
              <a:t>Childhood</a:t>
            </a:r>
            <a:r>
              <a:rPr lang="es-CO" sz="1200" dirty="0" smtClean="0"/>
              <a:t>. New York, International </a:t>
            </a:r>
            <a:r>
              <a:rPr lang="es-CO" sz="1200" dirty="0" err="1" smtClean="0"/>
              <a:t>Universities</a:t>
            </a:r>
            <a:r>
              <a:rPr lang="es-CO" sz="1200" dirty="0" smtClean="0"/>
              <a:t> </a:t>
            </a:r>
            <a:r>
              <a:rPr lang="es-CO" sz="1200" dirty="0" err="1" smtClean="0"/>
              <a:t>Press</a:t>
            </a:r>
            <a:r>
              <a:rPr lang="es-CO" sz="1200" dirty="0" smtClean="0"/>
              <a:t>, 1965.</a:t>
            </a:r>
          </a:p>
          <a:p>
            <a:pPr algn="just">
              <a:buFont typeface="Arial" pitchFamily="34" charset="0"/>
              <a:buChar char="•"/>
            </a:pPr>
            <a:endParaRPr lang="es-CO" sz="1200" dirty="0" smtClean="0"/>
          </a:p>
          <a:p>
            <a:pPr algn="just">
              <a:buFont typeface="Arial" pitchFamily="34" charset="0"/>
              <a:buChar char="•"/>
            </a:pPr>
            <a:r>
              <a:rPr lang="en-US" sz="1200" dirty="0" smtClean="0"/>
              <a:t>Hobbs N (</a:t>
            </a:r>
            <a:r>
              <a:rPr lang="en-US" sz="1200" dirty="0" err="1" smtClean="0"/>
              <a:t>ed</a:t>
            </a:r>
            <a:r>
              <a:rPr lang="en-US" sz="1200" dirty="0" smtClean="0"/>
              <a:t>): Issues in the Classification of Children. San Francisco, </a:t>
            </a:r>
            <a:r>
              <a:rPr lang="en-US" sz="1200" dirty="0" err="1" smtClean="0"/>
              <a:t>Jossey</a:t>
            </a:r>
            <a:r>
              <a:rPr lang="en-US" sz="1200" dirty="0" smtClean="0"/>
              <a:t>-Bass, 1975</a:t>
            </a:r>
          </a:p>
          <a:p>
            <a:pPr algn="just">
              <a:buFont typeface="Arial" pitchFamily="34" charset="0"/>
              <a:buChar char="•"/>
            </a:pPr>
            <a:endParaRPr lang="en-US" sz="1200" dirty="0" smtClean="0"/>
          </a:p>
          <a:p>
            <a:pPr algn="just">
              <a:buFont typeface="Arial" pitchFamily="34" charset="0"/>
              <a:buChar char="•"/>
            </a:pPr>
            <a:r>
              <a:rPr lang="en-US" sz="1200" dirty="0" err="1" smtClean="0"/>
              <a:t>Kagan</a:t>
            </a:r>
            <a:r>
              <a:rPr lang="en-US" sz="1200" dirty="0" smtClean="0"/>
              <a:t> J: Change and Continuity in Infancy. New York, Wiley, 1971.</a:t>
            </a:r>
          </a:p>
          <a:p>
            <a:pPr algn="just">
              <a:buFont typeface="Arial" pitchFamily="34" charset="0"/>
              <a:buChar char="•"/>
            </a:pPr>
            <a:endParaRPr lang="en-US" sz="1200" dirty="0" smtClean="0"/>
          </a:p>
          <a:p>
            <a:pPr algn="just">
              <a:buFont typeface="Arial" pitchFamily="34" charset="0"/>
              <a:buChar char="•"/>
            </a:pPr>
            <a:r>
              <a:rPr lang="es-CO" sz="1200" dirty="0" err="1" smtClean="0"/>
              <a:t>Mattison</a:t>
            </a:r>
            <a:r>
              <a:rPr lang="es-CO" sz="1200" dirty="0" smtClean="0"/>
              <a:t> RE, </a:t>
            </a:r>
            <a:r>
              <a:rPr lang="es-CO" sz="1200" dirty="0" err="1" smtClean="0"/>
              <a:t>Hooper</a:t>
            </a:r>
            <a:r>
              <a:rPr lang="es-CO" sz="1200" dirty="0" smtClean="0"/>
              <a:t> SR: </a:t>
            </a:r>
            <a:r>
              <a:rPr lang="es-CO" sz="1200" dirty="0" err="1" smtClean="0"/>
              <a:t>The</a:t>
            </a:r>
            <a:r>
              <a:rPr lang="es-CO" sz="1200" dirty="0" smtClean="0"/>
              <a:t> </a:t>
            </a:r>
            <a:r>
              <a:rPr lang="es-CO" sz="1200" dirty="0" err="1" smtClean="0"/>
              <a:t>history</a:t>
            </a:r>
            <a:r>
              <a:rPr lang="es-CO" sz="1200" dirty="0" smtClean="0"/>
              <a:t> of </a:t>
            </a:r>
            <a:r>
              <a:rPr lang="es-CO" sz="1200" dirty="0" err="1" smtClean="0"/>
              <a:t>modern</a:t>
            </a:r>
            <a:r>
              <a:rPr lang="es-CO" sz="1200" dirty="0" smtClean="0"/>
              <a:t> </a:t>
            </a:r>
            <a:r>
              <a:rPr lang="es-CO" sz="1200" dirty="0" err="1" smtClean="0"/>
              <a:t>classification</a:t>
            </a:r>
            <a:r>
              <a:rPr lang="es-CO" sz="1200" dirty="0" smtClean="0"/>
              <a:t> of </a:t>
            </a:r>
            <a:r>
              <a:rPr lang="es-CO" sz="1200" dirty="0" err="1" smtClean="0"/>
              <a:t>child</a:t>
            </a:r>
            <a:r>
              <a:rPr lang="es-CO" sz="1200" dirty="0" smtClean="0"/>
              <a:t> and </a:t>
            </a:r>
            <a:r>
              <a:rPr lang="es-CO" sz="1200" dirty="0" err="1" smtClean="0"/>
              <a:t>adolescent</a:t>
            </a:r>
            <a:r>
              <a:rPr lang="es-CO" sz="1200" dirty="0" smtClean="0"/>
              <a:t> </a:t>
            </a:r>
            <a:r>
              <a:rPr lang="es-CO" sz="1200" dirty="0" err="1" smtClean="0"/>
              <a:t>psychiatric</a:t>
            </a:r>
            <a:r>
              <a:rPr lang="es-CO" sz="1200" dirty="0" smtClean="0"/>
              <a:t> </a:t>
            </a:r>
            <a:r>
              <a:rPr lang="es-CO" sz="1200" dirty="0" err="1" smtClean="0"/>
              <a:t>disorders</a:t>
            </a:r>
            <a:r>
              <a:rPr lang="es-CO" sz="1200" dirty="0" smtClean="0"/>
              <a:t>: </a:t>
            </a:r>
            <a:r>
              <a:rPr lang="es-CO" sz="1200" dirty="0" err="1" smtClean="0"/>
              <a:t>An</a:t>
            </a:r>
            <a:r>
              <a:rPr lang="es-CO" sz="1200" dirty="0" smtClean="0"/>
              <a:t> </a:t>
            </a:r>
            <a:r>
              <a:rPr lang="es-CO" sz="1200" dirty="0" err="1" smtClean="0"/>
              <a:t>overview</a:t>
            </a:r>
            <a:r>
              <a:rPr lang="es-CO" sz="1200" dirty="0" smtClean="0"/>
              <a:t>. In: </a:t>
            </a:r>
            <a:r>
              <a:rPr lang="es-CO" sz="1200" dirty="0" err="1" smtClean="0"/>
              <a:t>Hooper</a:t>
            </a:r>
            <a:r>
              <a:rPr lang="es-CO" sz="1200" dirty="0" smtClean="0"/>
              <a:t> SR, </a:t>
            </a:r>
            <a:r>
              <a:rPr lang="es-CO" sz="1200" dirty="0" err="1" smtClean="0"/>
              <a:t>Hynd</a:t>
            </a:r>
            <a:r>
              <a:rPr lang="es-CO" sz="1200" dirty="0" smtClean="0"/>
              <a:t> GW, </a:t>
            </a:r>
            <a:r>
              <a:rPr lang="es-CO" sz="1200" dirty="0" err="1" smtClean="0"/>
              <a:t>Mattison</a:t>
            </a:r>
            <a:r>
              <a:rPr lang="es-CO" sz="1200" dirty="0" smtClean="0"/>
              <a:t> RE (</a:t>
            </a:r>
            <a:r>
              <a:rPr lang="es-CO" sz="1200" dirty="0" err="1" smtClean="0"/>
              <a:t>eds</a:t>
            </a:r>
            <a:r>
              <a:rPr lang="es-CO" sz="1200" dirty="0" smtClean="0"/>
              <a:t>): </a:t>
            </a:r>
            <a:r>
              <a:rPr lang="es-CO" sz="1200" dirty="0" err="1" smtClean="0"/>
              <a:t>Assessment</a:t>
            </a:r>
            <a:r>
              <a:rPr lang="es-CO" sz="1200" dirty="0" smtClean="0"/>
              <a:t> and Diagnosis of </a:t>
            </a:r>
            <a:r>
              <a:rPr lang="es-CO" sz="1200" dirty="0" err="1" smtClean="0"/>
              <a:t>Child</a:t>
            </a:r>
            <a:r>
              <a:rPr lang="es-CO" sz="1200" dirty="0" smtClean="0"/>
              <a:t> and </a:t>
            </a:r>
            <a:r>
              <a:rPr lang="es-CO" sz="1200" dirty="0" err="1" smtClean="0"/>
              <a:t>Adolescent</a:t>
            </a:r>
            <a:r>
              <a:rPr lang="es-CO" sz="1200" dirty="0" smtClean="0"/>
              <a:t> </a:t>
            </a:r>
            <a:r>
              <a:rPr lang="es-CO" sz="1200" dirty="0" err="1" smtClean="0"/>
              <a:t>Psychiatric</a:t>
            </a:r>
            <a:r>
              <a:rPr lang="es-CO" sz="1200" dirty="0" smtClean="0"/>
              <a:t> </a:t>
            </a:r>
            <a:r>
              <a:rPr lang="es-CO" sz="1200" dirty="0" err="1" smtClean="0"/>
              <a:t>Disorders</a:t>
            </a:r>
            <a:r>
              <a:rPr lang="es-CO" sz="1200" dirty="0" smtClean="0"/>
              <a:t>, </a:t>
            </a:r>
            <a:r>
              <a:rPr lang="es-CO" sz="1200" dirty="0" err="1" smtClean="0"/>
              <a:t>vol</a:t>
            </a:r>
            <a:r>
              <a:rPr lang="es-CO" sz="1200" dirty="0" smtClean="0"/>
              <a:t> 1: </a:t>
            </a:r>
            <a:r>
              <a:rPr lang="es-CO" sz="1200" dirty="0" err="1" smtClean="0"/>
              <a:t>Psychiatric</a:t>
            </a:r>
            <a:r>
              <a:rPr lang="es-CO" sz="1200" dirty="0" smtClean="0"/>
              <a:t> </a:t>
            </a:r>
            <a:r>
              <a:rPr lang="es-CO" sz="1200" dirty="0" err="1" smtClean="0"/>
              <a:t>Disorders</a:t>
            </a:r>
            <a:r>
              <a:rPr lang="es-CO" sz="1200" dirty="0" smtClean="0"/>
              <a:t>. </a:t>
            </a:r>
            <a:r>
              <a:rPr lang="es-CO" sz="1200" dirty="0" err="1" smtClean="0"/>
              <a:t>Hillsdale</a:t>
            </a:r>
            <a:r>
              <a:rPr lang="es-CO" sz="1200" dirty="0" smtClean="0"/>
              <a:t>, NJ, </a:t>
            </a:r>
            <a:r>
              <a:rPr lang="es-CO" sz="1200" dirty="0" err="1" smtClean="0"/>
              <a:t>Eribaurn</a:t>
            </a:r>
            <a:r>
              <a:rPr lang="es-CO" sz="1200" dirty="0" smtClean="0"/>
              <a:t>, 1992.</a:t>
            </a:r>
          </a:p>
          <a:p>
            <a:pPr algn="just">
              <a:buFont typeface="Arial" pitchFamily="34" charset="0"/>
              <a:buChar char="•"/>
            </a:pPr>
            <a:endParaRPr lang="es-CO" sz="1200" dirty="0" smtClean="0"/>
          </a:p>
          <a:p>
            <a:pPr algn="just">
              <a:buFont typeface="Arial" pitchFamily="34" charset="0"/>
              <a:buChar char="•"/>
            </a:pPr>
            <a:r>
              <a:rPr lang="en-US" sz="1200" dirty="0" err="1" smtClean="0"/>
              <a:t>Rutter</a:t>
            </a:r>
            <a:r>
              <a:rPr lang="en-US" sz="1200" dirty="0" smtClean="0"/>
              <a:t> M, Shaffer D, Shepherd M: A </a:t>
            </a:r>
            <a:r>
              <a:rPr lang="en-US" sz="1200" dirty="0" err="1" smtClean="0"/>
              <a:t>Multiaxial</a:t>
            </a:r>
            <a:r>
              <a:rPr lang="en-US" sz="1200" dirty="0" smtClean="0"/>
              <a:t> Classification of Child Psychiatric Disorders. Geneva, World Health Organization, 1975</a:t>
            </a:r>
          </a:p>
          <a:p>
            <a:pPr algn="just">
              <a:buFont typeface="Arial" pitchFamily="34" charset="0"/>
              <a:buChar char="•"/>
            </a:pPr>
            <a:endParaRPr lang="en-US" sz="1200" dirty="0" smtClean="0"/>
          </a:p>
          <a:p>
            <a:pPr algn="just">
              <a:buFont typeface="Arial" pitchFamily="34" charset="0"/>
              <a:buChar char="•"/>
            </a:pPr>
            <a:r>
              <a:rPr lang="en-US" sz="1200" dirty="0" smtClean="0"/>
              <a:t>M, </a:t>
            </a:r>
            <a:r>
              <a:rPr lang="en-US" sz="1200" dirty="0" err="1" smtClean="0"/>
              <a:t>Tuma</a:t>
            </a:r>
            <a:r>
              <a:rPr lang="en-US" sz="1200" dirty="0" smtClean="0"/>
              <a:t> H, </a:t>
            </a:r>
            <a:r>
              <a:rPr lang="en-US" sz="1200" dirty="0" err="1" smtClean="0"/>
              <a:t>Lann</a:t>
            </a:r>
            <a:r>
              <a:rPr lang="en-US" sz="1200" dirty="0" smtClean="0"/>
              <a:t> IS (</a:t>
            </a:r>
            <a:r>
              <a:rPr lang="en-US" sz="1200" dirty="0" err="1" smtClean="0"/>
              <a:t>eds</a:t>
            </a:r>
            <a:r>
              <a:rPr lang="en-US" sz="1200" dirty="0" smtClean="0"/>
              <a:t>): Assessment and Diagnosis in Child Psychopathology. New York, Guilford, 1988, pp. 437-445</a:t>
            </a:r>
          </a:p>
          <a:p>
            <a:pPr algn="just">
              <a:buFont typeface="Arial" pitchFamily="34" charset="0"/>
              <a:buChar char="•"/>
            </a:pPr>
            <a:endParaRPr lang="en-US" sz="1200" dirty="0" smtClean="0"/>
          </a:p>
          <a:p>
            <a:pPr algn="just">
              <a:buFont typeface="Arial" pitchFamily="34" charset="0"/>
              <a:buChar char="•"/>
            </a:pPr>
            <a:r>
              <a:rPr lang="en-US" sz="1200" dirty="0" smtClean="0"/>
              <a:t>Zero to Three: </a:t>
            </a:r>
            <a:r>
              <a:rPr lang="es-CO" sz="1200" dirty="0" smtClean="0"/>
              <a:t>Clasificación Diagnóstica de Salud Mental y Trastornos del Desarrollo en la Infancia, Revisada (DC: 0-3R)</a:t>
            </a:r>
          </a:p>
          <a:p>
            <a:pPr>
              <a:buFont typeface="Arial" pitchFamily="34" charset="0"/>
              <a:buChar char="•"/>
            </a:pPr>
            <a:endParaRPr lang="es-CO"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825641"/>
            <a:ext cx="8640960" cy="1323439"/>
          </a:xfrm>
          <a:prstGeom prst="rect">
            <a:avLst/>
          </a:prstGeom>
          <a:noFill/>
        </p:spPr>
        <p:txBody>
          <a:bodyPr wrap="square" rtlCol="0">
            <a:spAutoFit/>
          </a:bodyPr>
          <a:lstStyle/>
          <a:p>
            <a:pPr algn="ctr"/>
            <a:r>
              <a:rPr lang="es-CO" sz="4000" b="1" dirty="0" smtClean="0"/>
              <a:t>Intervención en el Contexto de la Comunidad Educativa</a:t>
            </a:r>
            <a:endParaRPr lang="es-CO" sz="40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redondeado"/>
          <p:cNvSpPr/>
          <p:nvPr/>
        </p:nvSpPr>
        <p:spPr>
          <a:xfrm>
            <a:off x="971600" y="404664"/>
            <a:ext cx="7200800" cy="252028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CuadroTexto"/>
          <p:cNvSpPr txBox="1"/>
          <p:nvPr/>
        </p:nvSpPr>
        <p:spPr>
          <a:xfrm>
            <a:off x="1259632" y="404664"/>
            <a:ext cx="6696744" cy="2308324"/>
          </a:xfrm>
          <a:prstGeom prst="rect">
            <a:avLst/>
          </a:prstGeom>
          <a:noFill/>
        </p:spPr>
        <p:txBody>
          <a:bodyPr wrap="square" rtlCol="0">
            <a:spAutoFit/>
          </a:bodyPr>
          <a:lstStyle/>
          <a:p>
            <a:pPr algn="ctr"/>
            <a:r>
              <a:rPr lang="es-CO" sz="2400" b="1" dirty="0" smtClean="0"/>
              <a:t>ZOE ó Centro de Respuestas a Comportamientos de Búsqueda de Ayuda en el Ámbito Escolar, Familiar y Comunitario</a:t>
            </a:r>
          </a:p>
          <a:p>
            <a:pPr algn="ctr"/>
            <a:endParaRPr lang="es-CO" sz="2400" b="1" dirty="0" smtClean="0"/>
          </a:p>
          <a:p>
            <a:pPr algn="ctr"/>
            <a:r>
              <a:rPr lang="es-CO" sz="2400" b="1" dirty="0" smtClean="0"/>
              <a:t>CRCBA</a:t>
            </a:r>
          </a:p>
          <a:p>
            <a:pPr algn="ctr"/>
            <a:r>
              <a:rPr lang="es-ES" sz="2400" b="1" dirty="0" smtClean="0"/>
              <a:t>Departamento de Córdoba</a:t>
            </a:r>
            <a:endParaRPr lang="es-CO" sz="2400" b="1" dirty="0" smtClean="0"/>
          </a:p>
        </p:txBody>
      </p:sp>
      <p:sp>
        <p:nvSpPr>
          <p:cNvPr id="4" name="3 Rectángulo"/>
          <p:cNvSpPr/>
          <p:nvPr/>
        </p:nvSpPr>
        <p:spPr>
          <a:xfrm>
            <a:off x="971600" y="3429000"/>
            <a:ext cx="1512168" cy="2880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Rectángulo"/>
          <p:cNvSpPr/>
          <p:nvPr/>
        </p:nvSpPr>
        <p:spPr>
          <a:xfrm>
            <a:off x="4788024" y="3429000"/>
            <a:ext cx="1800200" cy="2880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Rectángulo"/>
          <p:cNvSpPr/>
          <p:nvPr/>
        </p:nvSpPr>
        <p:spPr>
          <a:xfrm>
            <a:off x="2843808" y="3429000"/>
            <a:ext cx="1656184" cy="2880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Rectángulo"/>
          <p:cNvSpPr/>
          <p:nvPr/>
        </p:nvSpPr>
        <p:spPr>
          <a:xfrm>
            <a:off x="6804248" y="3429000"/>
            <a:ext cx="1440160" cy="2880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899592" y="4377298"/>
            <a:ext cx="1656184" cy="707886"/>
          </a:xfrm>
          <a:prstGeom prst="rect">
            <a:avLst/>
          </a:prstGeom>
          <a:noFill/>
        </p:spPr>
        <p:txBody>
          <a:bodyPr wrap="square" rtlCol="0">
            <a:spAutoFit/>
          </a:bodyPr>
          <a:lstStyle/>
          <a:p>
            <a:r>
              <a:rPr lang="es-CO" sz="2000" dirty="0" smtClean="0"/>
              <a:t>Biomedicina y Neurociencias</a:t>
            </a:r>
            <a:endParaRPr lang="es-CO" sz="2000" dirty="0"/>
          </a:p>
        </p:txBody>
      </p:sp>
      <p:sp>
        <p:nvSpPr>
          <p:cNvPr id="9" name="8 CuadroTexto"/>
          <p:cNvSpPr txBox="1"/>
          <p:nvPr/>
        </p:nvSpPr>
        <p:spPr>
          <a:xfrm>
            <a:off x="3059832" y="4397042"/>
            <a:ext cx="1440160" cy="400110"/>
          </a:xfrm>
          <a:prstGeom prst="rect">
            <a:avLst/>
          </a:prstGeom>
          <a:noFill/>
        </p:spPr>
        <p:txBody>
          <a:bodyPr wrap="square" rtlCol="0">
            <a:spAutoFit/>
          </a:bodyPr>
          <a:lstStyle/>
          <a:p>
            <a:r>
              <a:rPr lang="es-CO" sz="2000" dirty="0" smtClean="0"/>
              <a:t>Psicosocial</a:t>
            </a:r>
            <a:endParaRPr lang="es-CO" sz="2000" dirty="0"/>
          </a:p>
        </p:txBody>
      </p:sp>
      <p:sp>
        <p:nvSpPr>
          <p:cNvPr id="10" name="9 CuadroTexto"/>
          <p:cNvSpPr txBox="1"/>
          <p:nvPr/>
        </p:nvSpPr>
        <p:spPr>
          <a:xfrm>
            <a:off x="4716016" y="4509120"/>
            <a:ext cx="2016224" cy="400110"/>
          </a:xfrm>
          <a:prstGeom prst="rect">
            <a:avLst/>
          </a:prstGeom>
          <a:noFill/>
        </p:spPr>
        <p:txBody>
          <a:bodyPr wrap="square" rtlCol="0">
            <a:spAutoFit/>
          </a:bodyPr>
          <a:lstStyle/>
          <a:p>
            <a:r>
              <a:rPr lang="es-CO" sz="2000" dirty="0" smtClean="0"/>
              <a:t>Comportamiento</a:t>
            </a:r>
            <a:endParaRPr lang="es-CO" sz="2000" dirty="0"/>
          </a:p>
        </p:txBody>
      </p:sp>
      <p:sp>
        <p:nvSpPr>
          <p:cNvPr id="11" name="10 CuadroTexto"/>
          <p:cNvSpPr txBox="1"/>
          <p:nvPr/>
        </p:nvSpPr>
        <p:spPr>
          <a:xfrm>
            <a:off x="6876256" y="4509120"/>
            <a:ext cx="1728192" cy="400110"/>
          </a:xfrm>
          <a:prstGeom prst="rect">
            <a:avLst/>
          </a:prstGeom>
          <a:noFill/>
        </p:spPr>
        <p:txBody>
          <a:bodyPr wrap="square" rtlCol="0">
            <a:spAutoFit/>
          </a:bodyPr>
          <a:lstStyle/>
          <a:p>
            <a:r>
              <a:rPr lang="es-CO" sz="2000" dirty="0" smtClean="0"/>
              <a:t>Pedagogía</a:t>
            </a:r>
            <a:endParaRPr lang="es-CO" sz="2000" dirty="0"/>
          </a:p>
        </p:txBody>
      </p:sp>
      <p:sp>
        <p:nvSpPr>
          <p:cNvPr id="12" name="11 CuadroTexto"/>
          <p:cNvSpPr txBox="1"/>
          <p:nvPr/>
        </p:nvSpPr>
        <p:spPr>
          <a:xfrm>
            <a:off x="1691680" y="6525344"/>
            <a:ext cx="5760640" cy="338554"/>
          </a:xfrm>
          <a:prstGeom prst="rect">
            <a:avLst/>
          </a:prstGeom>
          <a:noFill/>
        </p:spPr>
        <p:txBody>
          <a:bodyPr wrap="square" rtlCol="0">
            <a:spAutoFit/>
          </a:bodyPr>
          <a:lstStyle/>
          <a:p>
            <a:pPr algn="ctr"/>
            <a:r>
              <a:rPr lang="es-CO" sz="1600" b="1" dirty="0" smtClean="0"/>
              <a:t>Áreas o Dominios Básicos</a:t>
            </a:r>
            <a:endParaRPr lang="es-CO" sz="16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76672"/>
            <a:ext cx="8640960" cy="5847755"/>
          </a:xfrm>
          <a:prstGeom prst="rect">
            <a:avLst/>
          </a:prstGeom>
          <a:noFill/>
        </p:spPr>
        <p:txBody>
          <a:bodyPr wrap="square" rtlCol="0">
            <a:spAutoFit/>
          </a:bodyPr>
          <a:lstStyle/>
          <a:p>
            <a:pPr algn="just"/>
            <a:r>
              <a:rPr lang="es-CO" sz="2000" b="1" dirty="0"/>
              <a:t>¿</a:t>
            </a:r>
            <a:r>
              <a:rPr lang="es-CO" sz="2000" b="1" dirty="0" smtClean="0"/>
              <a:t>Qué es lo pretendido con los Centros de Respuesta a Comportamientos de Búsqueda de Ayuda en las Escuelas y Comunidad (CRCBA) (ZOE)</a:t>
            </a:r>
          </a:p>
          <a:p>
            <a:endParaRPr lang="es-CO" dirty="0"/>
          </a:p>
          <a:p>
            <a:endParaRPr lang="es-CO" dirty="0" smtClean="0"/>
          </a:p>
          <a:p>
            <a:pPr algn="just"/>
            <a:r>
              <a:rPr lang="es-CO" sz="2000" dirty="0" smtClean="0"/>
              <a:t>Se pretende establecer una estructura funcional para la salud mental </a:t>
            </a:r>
            <a:r>
              <a:rPr lang="es-CO" sz="2000" dirty="0" smtClean="0"/>
              <a:t>(procesos adaptativos y sufrimiento </a:t>
            </a:r>
            <a:r>
              <a:rPr lang="es-CO" sz="2000" dirty="0" smtClean="0"/>
              <a:t>psíquico</a:t>
            </a:r>
            <a:r>
              <a:rPr lang="es-CO" sz="2000" dirty="0" smtClean="0"/>
              <a:t>”); </a:t>
            </a:r>
            <a:r>
              <a:rPr lang="es-CO" sz="2000" dirty="0" smtClean="0"/>
              <a:t>los trastornos y las adicciones de los niños y adolescentes con el fin de mejorar el acceso a la atención básica en salud mental, la coordinación de servicios para ellos y sus familias, y la formación permanente de recursos humanos.</a:t>
            </a:r>
          </a:p>
          <a:p>
            <a:pPr algn="just"/>
            <a:endParaRPr lang="es-CO" sz="2000" dirty="0" smtClean="0"/>
          </a:p>
          <a:p>
            <a:pPr algn="just"/>
            <a:r>
              <a:rPr lang="es-CO" sz="2000" dirty="0" smtClean="0"/>
              <a:t>El objetivo es mejorar  el acceso, la identificación y resultados en la atención preventiva y restauradora de la salud mental infantil y juvenil, identificando y capitalizando las fortalezas actuales y re-adecuando los recursos para satisfacer estas necesidades apremiantes en salud mental.</a:t>
            </a:r>
          </a:p>
          <a:p>
            <a:pPr algn="just"/>
            <a:endParaRPr lang="es-CO" sz="2000" dirty="0"/>
          </a:p>
          <a:p>
            <a:pPr algn="just"/>
            <a:r>
              <a:rPr lang="es-CO" sz="2000" dirty="0" smtClean="0"/>
              <a:t>Es una oferta institucional a los comportamientos de búsqueda de ayuda en las instituciones educativas y grupos de la comunidad (</a:t>
            </a:r>
            <a:r>
              <a:rPr lang="es-CO" sz="2000" dirty="0" smtClean="0"/>
              <a:t>interfaces </a:t>
            </a:r>
            <a:r>
              <a:rPr lang="es-CO" sz="2000" dirty="0" smtClean="0"/>
              <a:t>escuela-comunidad)</a:t>
            </a:r>
          </a:p>
          <a:p>
            <a:endParaRPr lang="es-CO"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640960" cy="6524863"/>
          </a:xfrm>
          <a:prstGeom prst="rect">
            <a:avLst/>
          </a:prstGeom>
          <a:noFill/>
        </p:spPr>
        <p:txBody>
          <a:bodyPr wrap="square" rtlCol="0">
            <a:spAutoFit/>
          </a:bodyPr>
          <a:lstStyle/>
          <a:p>
            <a:pPr algn="just"/>
            <a:r>
              <a:rPr lang="es-CO" sz="2000" dirty="0" smtClean="0"/>
              <a:t>Esto es apremiante por las dificultades en el acceso, la falta de recursos cualificados, la abrumadora evidencia de la necesidad en las escuelas, los problemas administrativos con los recursos existentes, el creciente conocimiento público sobre los problemas y deficiencias en salud mental, lo cual amerita capitalizar en una infraestructura determinada sobre una vinculación más amplia de los actores sociales e institucionales, mejorar las evidencias y la asesoría desde informantes clave y la demanda de servicios pertinentes, en paralelo con los grupos representativos de las comunidades.</a:t>
            </a:r>
          </a:p>
          <a:p>
            <a:pPr algn="just"/>
            <a:endParaRPr lang="es-ES" sz="2000" dirty="0" smtClean="0"/>
          </a:p>
          <a:p>
            <a:pPr algn="just"/>
            <a:r>
              <a:rPr lang="es-ES" sz="2000" dirty="0" smtClean="0"/>
              <a:t>Es casi unánime la demanda de servicios psicosociales en las escuelas, particularmente frente a trastornos del comportamiento, aprendizaje, habilidades para la vida y conductas pro-sociales.</a:t>
            </a:r>
            <a:endParaRPr lang="es-CO" sz="2000" dirty="0" smtClean="0"/>
          </a:p>
          <a:p>
            <a:pPr algn="just"/>
            <a:endParaRPr lang="es-CO" sz="2000" dirty="0" smtClean="0"/>
          </a:p>
          <a:p>
            <a:pPr algn="just"/>
            <a:r>
              <a:rPr lang="es-CO" sz="2000" dirty="0" smtClean="0"/>
              <a:t>Todo el personal será entrenado en competencias para la salud mental infantil y juvenil, y en la medida de lo posible, con apoyos electrónicos para los equipos básicos y la provisión de asesoría y formación por especialistas con las competencias </a:t>
            </a:r>
            <a:r>
              <a:rPr lang="es-CO" sz="2000" dirty="0" smtClean="0"/>
              <a:t>pertinentes (</a:t>
            </a:r>
            <a:r>
              <a:rPr lang="es-CO" sz="2000" dirty="0" err="1" smtClean="0"/>
              <a:t>Staff</a:t>
            </a:r>
            <a:r>
              <a:rPr lang="es-CO" sz="2000" dirty="0" smtClean="0"/>
              <a:t> Técnico).</a:t>
            </a:r>
            <a:endParaRPr lang="es-CO" sz="2000" dirty="0" smtClean="0"/>
          </a:p>
          <a:p>
            <a:pPr algn="just"/>
            <a:endParaRPr lang="es-CO" sz="2000" dirty="0" smtClean="0"/>
          </a:p>
          <a:p>
            <a:pPr algn="just"/>
            <a:r>
              <a:rPr lang="es-CO" sz="2000" u="sng" dirty="0" smtClean="0"/>
              <a:t>El compromiso de los niveles de gobernanza son determinantes en su implementación.</a:t>
            </a:r>
          </a:p>
          <a:p>
            <a:endParaRPr lang="es-CO"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816929"/>
            <a:ext cx="8568952" cy="1908215"/>
          </a:xfrm>
          <a:prstGeom prst="rect">
            <a:avLst/>
          </a:prstGeom>
          <a:noFill/>
        </p:spPr>
        <p:txBody>
          <a:bodyPr wrap="square" rtlCol="0">
            <a:spAutoFit/>
          </a:bodyPr>
          <a:lstStyle/>
          <a:p>
            <a:pPr algn="ctr"/>
            <a:r>
              <a:rPr lang="es-CO" sz="3200" b="1" dirty="0" smtClean="0"/>
              <a:t>Existe la Ciencia, los Conocimientos y los Desarrollos suficientes para ello</a:t>
            </a:r>
          </a:p>
          <a:p>
            <a:endParaRPr lang="es-CO" dirty="0"/>
          </a:p>
          <a:p>
            <a:endParaRPr lang="es-CO" dirty="0" smtClean="0"/>
          </a:p>
          <a:p>
            <a:endParaRPr lang="es-CO"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008" y="116632"/>
            <a:ext cx="8964488" cy="7294305"/>
          </a:xfrm>
          <a:prstGeom prst="rect">
            <a:avLst/>
          </a:prstGeom>
          <a:noFill/>
        </p:spPr>
        <p:txBody>
          <a:bodyPr wrap="square" rtlCol="0">
            <a:spAutoFit/>
          </a:bodyPr>
          <a:lstStyle/>
          <a:p>
            <a:pPr algn="just"/>
            <a:r>
              <a:rPr lang="es-ES" dirty="0" smtClean="0"/>
              <a:t>“Los avances recientes en la ciencia del desarrollo del cerebro nos ofrecen una oportunidad sin precedentes para resolver algunos de los problemas más desafiantes de la sociedad, desde la ampliación de las disparidades en el rendimiento escolar y la productividad económica hasta costosos problemas de salud a lo largo de la vida. </a:t>
            </a:r>
          </a:p>
          <a:p>
            <a:pPr algn="just"/>
            <a:endParaRPr lang="es-ES" dirty="0"/>
          </a:p>
          <a:p>
            <a:pPr algn="just"/>
            <a:r>
              <a:rPr lang="es-ES" dirty="0" smtClean="0"/>
              <a:t>Comprender </a:t>
            </a:r>
            <a:r>
              <a:rPr lang="es-ES" i="1" dirty="0" smtClean="0"/>
              <a:t>cómo</a:t>
            </a:r>
            <a:r>
              <a:rPr lang="es-ES" dirty="0" smtClean="0"/>
              <a:t> las experiencias que tienen los niños desde el nacimiento, incluso prenatalmente, afectan los resultados para toda la vida, combinados con nuevos conocimientos sobre las capacidades básicas que los adultos necesitan para prosperar como padres y en el lugar de trabajo, proporcionan una </a:t>
            </a:r>
            <a:r>
              <a:rPr lang="es-ES" u="sng" dirty="0" smtClean="0"/>
              <a:t>base sólida </a:t>
            </a:r>
            <a:r>
              <a:rPr lang="es-ES" dirty="0" smtClean="0"/>
              <a:t>sobre la cual los legisladores, gobernantes y líderes cívicos pueden diseñar una agenda más efectiva. </a:t>
            </a:r>
          </a:p>
          <a:p>
            <a:pPr algn="just"/>
            <a:endParaRPr lang="es-ES" dirty="0"/>
          </a:p>
          <a:p>
            <a:pPr algn="just"/>
            <a:r>
              <a:rPr lang="es-ES" dirty="0" smtClean="0"/>
              <a:t>La ciencia del desarrollo infantil y las capacidades básicas de los adultos apuntan a un conjunto de </a:t>
            </a:r>
            <a:r>
              <a:rPr lang="es-ES" u="sng" dirty="0" smtClean="0"/>
              <a:t>"principios de diseño</a:t>
            </a:r>
            <a:r>
              <a:rPr lang="es-ES" dirty="0" smtClean="0"/>
              <a:t>" que los planificadores de políticas y los profesionales de muchos sectores diferentes pueden usar para mejorar los resultados en los niños y las familias. </a:t>
            </a:r>
          </a:p>
          <a:p>
            <a:pPr algn="just"/>
            <a:endParaRPr lang="es-ES" dirty="0" smtClean="0"/>
          </a:p>
          <a:p>
            <a:pPr algn="just"/>
            <a:r>
              <a:rPr lang="es-ES" dirty="0" smtClean="0"/>
              <a:t>Es decir, para ser eficaces al máximo, las políticas y los servicios deberían: </a:t>
            </a:r>
          </a:p>
          <a:p>
            <a:endParaRPr lang="es-ES" dirty="0" smtClean="0"/>
          </a:p>
          <a:p>
            <a:pPr marL="342900" indent="-342900">
              <a:buAutoNum type="arabicPeriod"/>
            </a:pPr>
            <a:r>
              <a:rPr lang="es-ES" b="1" dirty="0" smtClean="0">
                <a:solidFill>
                  <a:srgbClr val="FF0000"/>
                </a:solidFill>
              </a:rPr>
              <a:t>Apoyar relaciones  dispuestas y sensibles para niños y adultos. </a:t>
            </a:r>
          </a:p>
          <a:p>
            <a:pPr marL="342900" indent="-342900">
              <a:buAutoNum type="arabicPeriod"/>
            </a:pPr>
            <a:r>
              <a:rPr lang="es-ES" b="1" dirty="0" smtClean="0">
                <a:solidFill>
                  <a:srgbClr val="FF0000"/>
                </a:solidFill>
              </a:rPr>
              <a:t>Fortalecer las habilidades básicas para la vida. </a:t>
            </a:r>
          </a:p>
          <a:p>
            <a:pPr marL="342900" indent="-342900">
              <a:buAutoNum type="arabicPeriod"/>
            </a:pPr>
            <a:r>
              <a:rPr lang="es-ES" b="1" dirty="0" smtClean="0">
                <a:solidFill>
                  <a:srgbClr val="FF0000"/>
                </a:solidFill>
              </a:rPr>
              <a:t>Reducir las fuentes de estrés en la vida de los niños y las familias”.</a:t>
            </a:r>
          </a:p>
          <a:p>
            <a:pPr marL="342900" indent="-342900"/>
            <a:endParaRPr lang="es-ES" dirty="0" smtClean="0"/>
          </a:p>
          <a:p>
            <a:pPr marL="342900" indent="-342900" algn="r"/>
            <a:r>
              <a:rPr lang="es-ES" sz="1200" b="1" dirty="0" smtClean="0"/>
              <a:t>Center </a:t>
            </a:r>
            <a:r>
              <a:rPr lang="es-ES" sz="1200" b="1" dirty="0" err="1" smtClean="0"/>
              <a:t>on</a:t>
            </a:r>
            <a:r>
              <a:rPr lang="es-ES" sz="1200" b="1" dirty="0" smtClean="0"/>
              <a:t> </a:t>
            </a:r>
            <a:r>
              <a:rPr lang="es-ES" sz="1200" b="1" dirty="0" err="1" smtClean="0"/>
              <a:t>The</a:t>
            </a:r>
            <a:r>
              <a:rPr lang="es-ES" sz="1200" b="1" dirty="0" smtClean="0"/>
              <a:t> </a:t>
            </a:r>
            <a:r>
              <a:rPr lang="es-ES" sz="1200" b="1" dirty="0" err="1" smtClean="0"/>
              <a:t>Developing</a:t>
            </a:r>
            <a:r>
              <a:rPr lang="es-ES" sz="1200" b="1" dirty="0" smtClean="0"/>
              <a:t> </a:t>
            </a:r>
            <a:r>
              <a:rPr lang="es-ES" sz="1200" b="1" dirty="0" err="1" smtClean="0"/>
              <a:t>Child</a:t>
            </a:r>
            <a:r>
              <a:rPr lang="es-ES" sz="1200" b="1" dirty="0" smtClean="0"/>
              <a:t> at Harvard </a:t>
            </a:r>
            <a:r>
              <a:rPr lang="es-ES" sz="1200" b="1" dirty="0" err="1" smtClean="0"/>
              <a:t>University</a:t>
            </a:r>
            <a:r>
              <a:rPr lang="es-ES" sz="1200" b="1" dirty="0" smtClean="0"/>
              <a:t> ( </a:t>
            </a:r>
            <a:r>
              <a:rPr lang="es-ES" sz="1200" b="1" dirty="0" err="1" smtClean="0"/>
              <a:t>October</a:t>
            </a:r>
            <a:r>
              <a:rPr lang="es-ES" sz="1200" b="1" dirty="0" smtClean="0"/>
              <a:t>, 2017). </a:t>
            </a:r>
          </a:p>
          <a:p>
            <a:pPr marL="342900" indent="-342900" algn="r"/>
            <a:r>
              <a:rPr lang="es-ES" sz="1200" i="1" dirty="0" err="1" smtClean="0"/>
              <a:t>Three</a:t>
            </a:r>
            <a:r>
              <a:rPr lang="es-ES" sz="1200" i="1" dirty="0" smtClean="0"/>
              <a:t> </a:t>
            </a:r>
            <a:r>
              <a:rPr lang="es-ES" sz="1200" i="1" dirty="0" err="1" smtClean="0"/>
              <a:t>Principles</a:t>
            </a:r>
            <a:r>
              <a:rPr lang="es-ES" sz="1200" i="1" dirty="0" smtClean="0"/>
              <a:t> </a:t>
            </a:r>
            <a:r>
              <a:rPr lang="es-ES" sz="1200" i="1" dirty="0" err="1" smtClean="0"/>
              <a:t>to</a:t>
            </a:r>
            <a:r>
              <a:rPr lang="es-ES" sz="1200" i="1" dirty="0" smtClean="0"/>
              <a:t> </a:t>
            </a:r>
            <a:r>
              <a:rPr lang="es-ES" sz="1200" i="1" dirty="0" err="1" smtClean="0"/>
              <a:t>Improve</a:t>
            </a:r>
            <a:r>
              <a:rPr lang="es-ES" sz="1200" i="1" dirty="0" smtClean="0"/>
              <a:t> </a:t>
            </a:r>
            <a:r>
              <a:rPr lang="es-ES" sz="1200" i="1" dirty="0" err="1" smtClean="0"/>
              <a:t>Outcomes</a:t>
            </a:r>
            <a:r>
              <a:rPr lang="es-ES" sz="1200" i="1" dirty="0" smtClean="0"/>
              <a:t> </a:t>
            </a:r>
            <a:r>
              <a:rPr lang="es-ES" sz="1200" i="1" dirty="0" err="1" smtClean="0"/>
              <a:t>for</a:t>
            </a:r>
            <a:r>
              <a:rPr lang="es-ES" sz="1200" i="1" dirty="0" smtClean="0"/>
              <a:t> </a:t>
            </a:r>
            <a:r>
              <a:rPr lang="es-ES" sz="1200" i="1" dirty="0" err="1" smtClean="0"/>
              <a:t>Childrens</a:t>
            </a:r>
            <a:r>
              <a:rPr lang="es-ES" sz="1200" i="1" dirty="0" smtClean="0"/>
              <a:t> and </a:t>
            </a:r>
            <a:r>
              <a:rPr lang="es-ES" sz="1200" i="1" dirty="0" err="1" smtClean="0"/>
              <a:t>Families</a:t>
            </a:r>
            <a:endParaRPr lang="es-ES" sz="1200" i="1" dirty="0" smtClean="0"/>
          </a:p>
          <a:p>
            <a:pPr marL="342900" indent="-342900" algn="r"/>
            <a:r>
              <a:rPr lang="es-ES" sz="1200" dirty="0" err="1" smtClean="0"/>
              <a:t>Science</a:t>
            </a:r>
            <a:r>
              <a:rPr lang="es-ES" sz="1200" dirty="0" smtClean="0"/>
              <a:t> </a:t>
            </a:r>
            <a:r>
              <a:rPr lang="es-ES" sz="1200" dirty="0" err="1" smtClean="0"/>
              <a:t>to</a:t>
            </a:r>
            <a:r>
              <a:rPr lang="es-ES" sz="1200" dirty="0" smtClean="0"/>
              <a:t> </a:t>
            </a:r>
            <a:r>
              <a:rPr lang="es-ES" sz="1200" dirty="0" err="1" smtClean="0"/>
              <a:t>Policy</a:t>
            </a:r>
            <a:r>
              <a:rPr lang="es-ES" sz="1200" dirty="0" smtClean="0"/>
              <a:t> and </a:t>
            </a:r>
            <a:r>
              <a:rPr lang="es-ES" sz="1200" dirty="0" err="1" smtClean="0"/>
              <a:t>Practice</a:t>
            </a:r>
            <a:endParaRPr lang="es-ES" sz="1200" dirty="0" smtClean="0"/>
          </a:p>
          <a:p>
            <a:pPr marL="342900" indent="-342900"/>
            <a:endParaRPr lang="es-CO" dirty="0" smtClean="0"/>
          </a:p>
          <a:p>
            <a:endParaRPr lang="es-CO"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44824"/>
            <a:ext cx="8640960" cy="3379387"/>
          </a:xfrm>
          <a:prstGeom prst="rect">
            <a:avLst/>
          </a:prstGeom>
          <a:noFill/>
        </p:spPr>
        <p:txBody>
          <a:bodyPr wrap="square" rtlCol="0">
            <a:spAutoFit/>
          </a:bodyPr>
          <a:lstStyle/>
          <a:p>
            <a:pPr marL="342900" lvl="0" indent="-342900" algn="ctr">
              <a:spcBef>
                <a:spcPct val="20000"/>
              </a:spcBef>
              <a:defRPr/>
            </a:pPr>
            <a:r>
              <a:rPr lang="es-CO" sz="800" dirty="0"/>
              <a:t>	</a:t>
            </a:r>
            <a:r>
              <a:rPr lang="es-CO" sz="3600" b="1" dirty="0"/>
              <a:t>Condiciones </a:t>
            </a:r>
            <a:r>
              <a:rPr lang="es-CO" sz="3600" b="1" dirty="0" smtClean="0"/>
              <a:t>Biomédicas</a:t>
            </a:r>
            <a:r>
              <a:rPr lang="es-CO" sz="3600" b="1" dirty="0"/>
              <a:t>, </a:t>
            </a:r>
            <a:r>
              <a:rPr lang="es-CO" sz="3600" b="1" dirty="0" smtClean="0"/>
              <a:t>Psicosociales </a:t>
            </a:r>
            <a:r>
              <a:rPr lang="es-CO" sz="3600" b="1" dirty="0"/>
              <a:t>y </a:t>
            </a:r>
            <a:r>
              <a:rPr lang="es-CO" sz="3600" b="1" dirty="0" smtClean="0"/>
              <a:t>Pedagógicas </a:t>
            </a:r>
            <a:r>
              <a:rPr lang="es-CO" sz="3600" b="1" dirty="0"/>
              <a:t>en el Desarrollo Infantojuvenil</a:t>
            </a:r>
          </a:p>
          <a:p>
            <a:pPr marL="342900" lvl="0" indent="-342900" algn="ctr">
              <a:spcBef>
                <a:spcPct val="20000"/>
              </a:spcBef>
              <a:defRPr/>
            </a:pPr>
            <a:endParaRPr lang="es-CO" dirty="0"/>
          </a:p>
          <a:p>
            <a:pPr marL="342900" lvl="0" indent="-342900" algn="ctr">
              <a:spcBef>
                <a:spcPct val="20000"/>
              </a:spcBef>
              <a:defRPr/>
            </a:pPr>
            <a:r>
              <a:rPr lang="es-CO" sz="2000" dirty="0"/>
              <a:t>Retos Biomédicos, Psicosociales y Educativos para </a:t>
            </a:r>
            <a:r>
              <a:rPr lang="es-CO" sz="2000" dirty="0" smtClean="0"/>
              <a:t>su Desarrollo y Bienestar </a:t>
            </a:r>
          </a:p>
          <a:p>
            <a:pPr marL="342900" lvl="0" indent="-342900" algn="ctr">
              <a:spcBef>
                <a:spcPct val="20000"/>
              </a:spcBef>
              <a:defRPr/>
            </a:pPr>
            <a:r>
              <a:rPr lang="es-CO" sz="2000" dirty="0" smtClean="0"/>
              <a:t>(Salud Mental)</a:t>
            </a:r>
            <a:endParaRPr lang="es-CO" sz="2000" dirty="0"/>
          </a:p>
          <a:p>
            <a:endParaRPr lang="es-CO" dirty="0" smtClean="0"/>
          </a:p>
          <a:p>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547664" y="150498"/>
            <a:ext cx="6696744" cy="6518862"/>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62139"/>
            <a:ext cx="8712968" cy="4555093"/>
          </a:xfrm>
          <a:prstGeom prst="rect">
            <a:avLst/>
          </a:prstGeom>
          <a:noFill/>
        </p:spPr>
        <p:txBody>
          <a:bodyPr wrap="square" rtlCol="0">
            <a:spAutoFit/>
          </a:bodyPr>
          <a:lstStyle/>
          <a:p>
            <a:r>
              <a:rPr lang="es-CO" sz="5400" b="1" dirty="0" smtClean="0"/>
              <a:t>“Educar a un niño no es enseñarle algo que no sabía, es hacer de él alguien que no existía”</a:t>
            </a:r>
          </a:p>
          <a:p>
            <a:endParaRPr lang="es-CO" dirty="0" smtClean="0"/>
          </a:p>
          <a:p>
            <a:pPr algn="r"/>
            <a:r>
              <a:rPr lang="es-CO" sz="2000" b="1" dirty="0" smtClean="0"/>
              <a:t>John </a:t>
            </a:r>
            <a:r>
              <a:rPr lang="es-CO" sz="2000" b="1" dirty="0" err="1" smtClean="0"/>
              <a:t>Ruskin</a:t>
            </a:r>
            <a:endParaRPr lang="es-CO" sz="2000" b="1" dirty="0" smtClean="0"/>
          </a:p>
          <a:p>
            <a:endParaRPr lang="es-CO" dirty="0" smtClean="0"/>
          </a:p>
          <a:p>
            <a:endParaRPr lang="es-CO"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642168"/>
            <a:ext cx="8640960" cy="5570756"/>
          </a:xfrm>
          <a:prstGeom prst="rect">
            <a:avLst/>
          </a:prstGeom>
          <a:noFill/>
        </p:spPr>
        <p:txBody>
          <a:bodyPr wrap="square" rtlCol="0">
            <a:spAutoFit/>
          </a:bodyPr>
          <a:lstStyle/>
          <a:p>
            <a:pPr algn="r"/>
            <a:r>
              <a:rPr lang="es-ES" sz="3600" b="1" dirty="0" smtClean="0"/>
              <a:t>“</a:t>
            </a:r>
            <a:r>
              <a:rPr lang="es-ES" sz="3600" b="1" i="1" dirty="0" smtClean="0"/>
              <a:t>La característica más importante de la exclusión</a:t>
            </a:r>
            <a:endParaRPr lang="es-CO" sz="3600" dirty="0" smtClean="0"/>
          </a:p>
          <a:p>
            <a:pPr algn="r"/>
            <a:r>
              <a:rPr lang="es-ES" sz="3600" b="1" i="1" dirty="0" smtClean="0"/>
              <a:t>social es que los problemas están relacionados,</a:t>
            </a:r>
            <a:endParaRPr lang="es-CO" sz="3600" dirty="0" smtClean="0"/>
          </a:p>
          <a:p>
            <a:pPr algn="r"/>
            <a:r>
              <a:rPr lang="es-ES" sz="3600" b="1" i="1" dirty="0" smtClean="0"/>
              <a:t>mutuamente reforzados, y pueden combinarse para crear</a:t>
            </a:r>
            <a:endParaRPr lang="es-CO" sz="3600" dirty="0" smtClean="0"/>
          </a:p>
          <a:p>
            <a:pPr algn="r"/>
            <a:r>
              <a:rPr lang="es-ES" sz="3600" b="1" i="1" dirty="0" smtClean="0"/>
              <a:t> un complejo y vertiginosos circulo vicioso</a:t>
            </a:r>
            <a:r>
              <a:rPr lang="es-ES" sz="3600" b="1" dirty="0" smtClean="0"/>
              <a:t>”</a:t>
            </a:r>
            <a:endParaRPr lang="es-CO" sz="3600" dirty="0" smtClean="0"/>
          </a:p>
          <a:p>
            <a:pPr algn="r"/>
            <a:r>
              <a:rPr lang="es-ES" dirty="0" smtClean="0"/>
              <a:t> </a:t>
            </a:r>
            <a:endParaRPr lang="es-CO" dirty="0" smtClean="0"/>
          </a:p>
          <a:p>
            <a:pPr algn="r"/>
            <a:endParaRPr lang="es-ES" sz="800" dirty="0" smtClean="0"/>
          </a:p>
          <a:p>
            <a:pPr algn="r"/>
            <a:endParaRPr lang="es-ES" sz="800" dirty="0" smtClean="0"/>
          </a:p>
          <a:p>
            <a:pPr algn="r"/>
            <a:endParaRPr lang="es-ES" sz="800" dirty="0" smtClean="0"/>
          </a:p>
          <a:p>
            <a:pPr algn="r"/>
            <a:r>
              <a:rPr lang="es-ES" sz="1200" dirty="0" smtClean="0"/>
              <a:t>(SEU, 2001 </a:t>
            </a:r>
            <a:r>
              <a:rPr lang="es-ES" sz="1200" dirty="0" err="1" smtClean="0"/>
              <a:t>pag</a:t>
            </a:r>
            <a:r>
              <a:rPr lang="es-ES" sz="1200" dirty="0" smtClean="0"/>
              <a:t>. 155 Gobierno Reino Unido SEU 2001</a:t>
            </a:r>
            <a:endParaRPr lang="es-CO" sz="1200" dirty="0" smtClean="0"/>
          </a:p>
          <a:p>
            <a:pPr algn="r"/>
            <a:r>
              <a:rPr lang="es-ES" sz="1200" b="1" i="1" dirty="0" err="1" smtClean="0"/>
              <a:t>Preventing</a:t>
            </a:r>
            <a:r>
              <a:rPr lang="es-ES" sz="1200" b="1" i="1" dirty="0" smtClean="0"/>
              <a:t> Social </a:t>
            </a:r>
            <a:r>
              <a:rPr lang="es-ES" sz="1200" b="1" i="1" dirty="0" err="1" smtClean="0"/>
              <a:t>Exclusion</a:t>
            </a:r>
            <a:r>
              <a:rPr lang="es-ES" sz="1200" dirty="0" smtClean="0"/>
              <a:t>. London, Social Exclusión</a:t>
            </a:r>
            <a:endParaRPr lang="es-CO" sz="1200" dirty="0" smtClean="0"/>
          </a:p>
          <a:p>
            <a:pPr algn="r"/>
            <a:r>
              <a:rPr lang="es-ES" sz="1200" dirty="0" err="1" smtClean="0"/>
              <a:t>Unit</a:t>
            </a:r>
            <a:r>
              <a:rPr lang="es-ES" sz="1200" dirty="0" smtClean="0"/>
              <a:t>. ´82; Estudio de “Unidad de </a:t>
            </a:r>
            <a:r>
              <a:rPr lang="es-ES" sz="1200" dirty="0" smtClean="0"/>
              <a:t>Exclusión </a:t>
            </a:r>
            <a:r>
              <a:rPr lang="es-ES" sz="1200" dirty="0" smtClean="0"/>
              <a:t>S</a:t>
            </a:r>
            <a:r>
              <a:rPr lang="es-ES" sz="1200" dirty="0" smtClean="0"/>
              <a:t>ocial</a:t>
            </a:r>
            <a:r>
              <a:rPr lang="es-ES" sz="1200" dirty="0" smtClean="0"/>
              <a:t>”)</a:t>
            </a:r>
            <a:endParaRPr lang="es-CO" sz="1200" dirty="0" smtClean="0"/>
          </a:p>
          <a:p>
            <a:r>
              <a:rPr lang="es-ES" sz="800" dirty="0" smtClean="0"/>
              <a:t> </a:t>
            </a:r>
            <a:endParaRPr lang="es-CO" sz="800" dirty="0" smtClean="0"/>
          </a:p>
          <a:p>
            <a:endParaRPr lang="es-CO"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1836057" y="3"/>
            <a:ext cx="6115115" cy="6857997"/>
          </a:xfrm>
          <a:prstGeom prst="rect">
            <a:avLst/>
          </a:prstGeom>
          <a:noFill/>
          <a:ln w="9525">
            <a:noFill/>
            <a:miter lim="800000"/>
            <a:headEnd/>
            <a:tailEnd/>
          </a:ln>
        </p:spPr>
      </p:pic>
      <p:sp>
        <p:nvSpPr>
          <p:cNvPr id="3" name="2 CuadroTexto"/>
          <p:cNvSpPr txBox="1"/>
          <p:nvPr/>
        </p:nvSpPr>
        <p:spPr>
          <a:xfrm>
            <a:off x="3995936" y="6165304"/>
            <a:ext cx="5148064" cy="830997"/>
          </a:xfrm>
          <a:prstGeom prst="rect">
            <a:avLst/>
          </a:prstGeom>
          <a:noFill/>
        </p:spPr>
        <p:txBody>
          <a:bodyPr wrap="square" rtlCol="0">
            <a:spAutoFit/>
          </a:bodyPr>
          <a:lstStyle/>
          <a:p>
            <a:pPr algn="r"/>
            <a:r>
              <a:rPr lang="en-US" sz="1200" i="1" dirty="0" smtClean="0"/>
              <a:t>Source: Adapted from Dunlop 2002. </a:t>
            </a:r>
          </a:p>
          <a:p>
            <a:pPr algn="r"/>
            <a:r>
              <a:rPr lang="en-US" sz="1200" b="1" dirty="0" smtClean="0"/>
              <a:t>          An example of </a:t>
            </a:r>
            <a:r>
              <a:rPr lang="en-US" sz="1200" b="1" dirty="0" err="1" smtClean="0"/>
              <a:t>Bronfenbrenner’s</a:t>
            </a:r>
            <a:r>
              <a:rPr lang="en-US" sz="1200" b="1" dirty="0" smtClean="0"/>
              <a:t> ecological model </a:t>
            </a:r>
            <a:r>
              <a:rPr lang="en-US" b="1" dirty="0" smtClean="0"/>
              <a:t>	</a:t>
            </a:r>
          </a:p>
          <a:p>
            <a:endParaRPr lang="es-CO"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395536" y="1196752"/>
            <a:ext cx="4608512" cy="43204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Elipse"/>
          <p:cNvSpPr/>
          <p:nvPr/>
        </p:nvSpPr>
        <p:spPr>
          <a:xfrm>
            <a:off x="4067944" y="1196752"/>
            <a:ext cx="4392488" cy="42484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CuadroTexto"/>
          <p:cNvSpPr txBox="1"/>
          <p:nvPr/>
        </p:nvSpPr>
        <p:spPr>
          <a:xfrm>
            <a:off x="5652120" y="2564904"/>
            <a:ext cx="1512168" cy="1631216"/>
          </a:xfrm>
          <a:prstGeom prst="rect">
            <a:avLst/>
          </a:prstGeom>
          <a:noFill/>
        </p:spPr>
        <p:txBody>
          <a:bodyPr wrap="square" rtlCol="0">
            <a:spAutoFit/>
          </a:bodyPr>
          <a:lstStyle/>
          <a:p>
            <a:pPr algn="ctr"/>
            <a:r>
              <a:rPr lang="es-CO" sz="2000" b="1" dirty="0" smtClean="0"/>
              <a:t>Escuelas Sistemas de Salud y Protección Infantil</a:t>
            </a:r>
            <a:endParaRPr lang="es-CO" sz="2000" b="1" dirty="0"/>
          </a:p>
        </p:txBody>
      </p:sp>
      <p:sp>
        <p:nvSpPr>
          <p:cNvPr id="5" name="4 CuadroTexto"/>
          <p:cNvSpPr txBox="1"/>
          <p:nvPr/>
        </p:nvSpPr>
        <p:spPr>
          <a:xfrm>
            <a:off x="1979712" y="2924944"/>
            <a:ext cx="1296144" cy="707886"/>
          </a:xfrm>
          <a:prstGeom prst="rect">
            <a:avLst/>
          </a:prstGeom>
          <a:noFill/>
        </p:spPr>
        <p:txBody>
          <a:bodyPr wrap="square" rtlCol="0">
            <a:spAutoFit/>
          </a:bodyPr>
          <a:lstStyle/>
          <a:p>
            <a:pPr algn="ctr"/>
            <a:r>
              <a:rPr lang="es-CO" sz="2000" b="1" dirty="0" smtClean="0"/>
              <a:t>Familia Hogar</a:t>
            </a:r>
            <a:endParaRPr lang="es-CO" sz="2000" b="1" dirty="0"/>
          </a:p>
        </p:txBody>
      </p:sp>
      <p:sp>
        <p:nvSpPr>
          <p:cNvPr id="6" name="5 CuadroTexto"/>
          <p:cNvSpPr txBox="1"/>
          <p:nvPr/>
        </p:nvSpPr>
        <p:spPr>
          <a:xfrm>
            <a:off x="5580112" y="1268760"/>
            <a:ext cx="1656184" cy="954107"/>
          </a:xfrm>
          <a:prstGeom prst="rect">
            <a:avLst/>
          </a:prstGeom>
          <a:noFill/>
        </p:spPr>
        <p:txBody>
          <a:bodyPr wrap="square" rtlCol="0">
            <a:spAutoFit/>
          </a:bodyPr>
          <a:lstStyle/>
          <a:p>
            <a:pPr algn="ctr"/>
            <a:r>
              <a:rPr lang="es-CO" sz="1400" b="1" dirty="0" smtClean="0"/>
              <a:t>Límites en el cuidado infantil y en los ámbitos educativos</a:t>
            </a:r>
            <a:endParaRPr lang="es-CO" sz="1400" b="1" dirty="0"/>
          </a:p>
        </p:txBody>
      </p:sp>
      <p:sp>
        <p:nvSpPr>
          <p:cNvPr id="7" name="6 CuadroTexto"/>
          <p:cNvSpPr txBox="1"/>
          <p:nvPr/>
        </p:nvSpPr>
        <p:spPr>
          <a:xfrm>
            <a:off x="4788024" y="2132856"/>
            <a:ext cx="1080120" cy="738664"/>
          </a:xfrm>
          <a:prstGeom prst="rect">
            <a:avLst/>
          </a:prstGeom>
          <a:noFill/>
        </p:spPr>
        <p:txBody>
          <a:bodyPr wrap="square" rtlCol="0">
            <a:spAutoFit/>
          </a:bodyPr>
          <a:lstStyle/>
          <a:p>
            <a:pPr algn="ctr"/>
            <a:r>
              <a:rPr lang="es-CO" sz="1400" b="1" dirty="0" smtClean="0"/>
              <a:t>Clases y actividades de interés</a:t>
            </a:r>
            <a:endParaRPr lang="es-CO" sz="1400" b="1" dirty="0"/>
          </a:p>
        </p:txBody>
      </p:sp>
      <p:sp>
        <p:nvSpPr>
          <p:cNvPr id="8" name="7 CuadroTexto"/>
          <p:cNvSpPr txBox="1"/>
          <p:nvPr/>
        </p:nvSpPr>
        <p:spPr>
          <a:xfrm>
            <a:off x="7020272" y="1988840"/>
            <a:ext cx="1224136" cy="1600438"/>
          </a:xfrm>
          <a:prstGeom prst="rect">
            <a:avLst/>
          </a:prstGeom>
          <a:noFill/>
        </p:spPr>
        <p:txBody>
          <a:bodyPr wrap="square" rtlCol="0">
            <a:spAutoFit/>
          </a:bodyPr>
          <a:lstStyle/>
          <a:p>
            <a:pPr algn="ctr"/>
            <a:r>
              <a:rPr lang="es-CO" sz="1400" b="1" i="1" dirty="0" smtClean="0"/>
              <a:t>Acceso a la atención, clima y calidez en la atención de salud y bienestar</a:t>
            </a:r>
            <a:endParaRPr lang="es-CO" sz="1400" b="1" i="1" dirty="0"/>
          </a:p>
        </p:txBody>
      </p:sp>
      <p:sp>
        <p:nvSpPr>
          <p:cNvPr id="9" name="8 CuadroTexto"/>
          <p:cNvSpPr txBox="1"/>
          <p:nvPr/>
        </p:nvSpPr>
        <p:spPr>
          <a:xfrm>
            <a:off x="4716016" y="4005064"/>
            <a:ext cx="1440160" cy="738664"/>
          </a:xfrm>
          <a:prstGeom prst="rect">
            <a:avLst/>
          </a:prstGeom>
          <a:noFill/>
        </p:spPr>
        <p:txBody>
          <a:bodyPr wrap="square" rtlCol="0">
            <a:spAutoFit/>
          </a:bodyPr>
          <a:lstStyle/>
          <a:p>
            <a:pPr algn="ctr"/>
            <a:r>
              <a:rPr lang="es-CO" sz="1400" b="1" dirty="0" smtClean="0"/>
              <a:t>Expectativas para logros y comportamiento</a:t>
            </a:r>
            <a:endParaRPr lang="es-CO" sz="1400" b="1" dirty="0"/>
          </a:p>
        </p:txBody>
      </p:sp>
      <p:sp>
        <p:nvSpPr>
          <p:cNvPr id="10" name="9 CuadroTexto"/>
          <p:cNvSpPr txBox="1"/>
          <p:nvPr/>
        </p:nvSpPr>
        <p:spPr>
          <a:xfrm>
            <a:off x="7452320" y="3553271"/>
            <a:ext cx="936104" cy="307777"/>
          </a:xfrm>
          <a:prstGeom prst="rect">
            <a:avLst/>
          </a:prstGeom>
          <a:noFill/>
        </p:spPr>
        <p:txBody>
          <a:bodyPr wrap="square" rtlCol="0">
            <a:spAutoFit/>
          </a:bodyPr>
          <a:lstStyle/>
          <a:p>
            <a:r>
              <a:rPr lang="es-CO" sz="1400" b="1" dirty="0" smtClean="0"/>
              <a:t>Seguridad</a:t>
            </a:r>
            <a:endParaRPr lang="es-CO" sz="1400" b="1" dirty="0"/>
          </a:p>
        </p:txBody>
      </p:sp>
      <p:sp>
        <p:nvSpPr>
          <p:cNvPr id="11" name="10 CuadroTexto"/>
          <p:cNvSpPr txBox="1"/>
          <p:nvPr/>
        </p:nvSpPr>
        <p:spPr>
          <a:xfrm>
            <a:off x="7092280" y="3789040"/>
            <a:ext cx="1224136" cy="523220"/>
          </a:xfrm>
          <a:prstGeom prst="rect">
            <a:avLst/>
          </a:prstGeom>
          <a:noFill/>
        </p:spPr>
        <p:txBody>
          <a:bodyPr wrap="square" rtlCol="0">
            <a:spAutoFit/>
          </a:bodyPr>
          <a:lstStyle/>
          <a:p>
            <a:pPr algn="ctr"/>
            <a:r>
              <a:rPr lang="es-CO" sz="1400" b="1" dirty="0" smtClean="0"/>
              <a:t>Relaciones profesor-niño</a:t>
            </a:r>
            <a:endParaRPr lang="es-CO" sz="1400" b="1" dirty="0"/>
          </a:p>
        </p:txBody>
      </p:sp>
      <p:sp>
        <p:nvSpPr>
          <p:cNvPr id="12" name="11 CuadroTexto"/>
          <p:cNvSpPr txBox="1"/>
          <p:nvPr/>
        </p:nvSpPr>
        <p:spPr>
          <a:xfrm>
            <a:off x="5364088" y="4797152"/>
            <a:ext cx="1080120" cy="523220"/>
          </a:xfrm>
          <a:prstGeom prst="rect">
            <a:avLst/>
          </a:prstGeom>
          <a:noFill/>
        </p:spPr>
        <p:txBody>
          <a:bodyPr wrap="square" rtlCol="0">
            <a:spAutoFit/>
          </a:bodyPr>
          <a:lstStyle/>
          <a:p>
            <a:pPr algn="ctr"/>
            <a:r>
              <a:rPr lang="es-CO" sz="1400" b="1" dirty="0" smtClean="0"/>
              <a:t>Relaciones entre pares</a:t>
            </a:r>
            <a:endParaRPr lang="es-CO" sz="1400" b="1" dirty="0"/>
          </a:p>
        </p:txBody>
      </p:sp>
      <p:sp>
        <p:nvSpPr>
          <p:cNvPr id="13" name="12 CuadroTexto"/>
          <p:cNvSpPr txBox="1"/>
          <p:nvPr/>
        </p:nvSpPr>
        <p:spPr>
          <a:xfrm>
            <a:off x="6444208" y="4365104"/>
            <a:ext cx="1368152" cy="738664"/>
          </a:xfrm>
          <a:prstGeom prst="rect">
            <a:avLst/>
          </a:prstGeom>
          <a:noFill/>
        </p:spPr>
        <p:txBody>
          <a:bodyPr wrap="square" rtlCol="0">
            <a:spAutoFit/>
          </a:bodyPr>
          <a:lstStyle/>
          <a:p>
            <a:pPr algn="ctr"/>
            <a:r>
              <a:rPr lang="es-CO" sz="1400" b="1" dirty="0" smtClean="0"/>
              <a:t>Currículo académico y pedagogía</a:t>
            </a:r>
            <a:endParaRPr lang="es-CO" sz="1400" b="1" dirty="0"/>
          </a:p>
        </p:txBody>
      </p:sp>
      <p:sp>
        <p:nvSpPr>
          <p:cNvPr id="14" name="13 CuadroTexto"/>
          <p:cNvSpPr txBox="1"/>
          <p:nvPr/>
        </p:nvSpPr>
        <p:spPr>
          <a:xfrm>
            <a:off x="1835696" y="1412776"/>
            <a:ext cx="1656184" cy="523220"/>
          </a:xfrm>
          <a:prstGeom prst="rect">
            <a:avLst/>
          </a:prstGeom>
          <a:noFill/>
        </p:spPr>
        <p:txBody>
          <a:bodyPr wrap="square" rtlCol="0">
            <a:spAutoFit/>
          </a:bodyPr>
          <a:lstStyle/>
          <a:p>
            <a:pPr algn="ctr"/>
            <a:r>
              <a:rPr lang="es-CO" sz="1400" b="1" dirty="0" smtClean="0"/>
              <a:t>Comunicación familiar</a:t>
            </a:r>
            <a:endParaRPr lang="es-CO" sz="1400" b="1" dirty="0"/>
          </a:p>
        </p:txBody>
      </p:sp>
      <p:sp>
        <p:nvSpPr>
          <p:cNvPr id="15" name="14 CuadroTexto"/>
          <p:cNvSpPr txBox="1"/>
          <p:nvPr/>
        </p:nvSpPr>
        <p:spPr>
          <a:xfrm>
            <a:off x="3059832" y="1988840"/>
            <a:ext cx="1296144" cy="738664"/>
          </a:xfrm>
          <a:prstGeom prst="rect">
            <a:avLst/>
          </a:prstGeom>
          <a:noFill/>
        </p:spPr>
        <p:txBody>
          <a:bodyPr wrap="square" rtlCol="0">
            <a:spAutoFit/>
          </a:bodyPr>
          <a:lstStyle/>
          <a:p>
            <a:pPr algn="ctr"/>
            <a:r>
              <a:rPr lang="es-CO" sz="1400" b="1" dirty="0" smtClean="0"/>
              <a:t>Relaciones con padres y cuidadores</a:t>
            </a:r>
            <a:endParaRPr lang="es-CO" sz="1400" b="1" dirty="0"/>
          </a:p>
        </p:txBody>
      </p:sp>
      <p:sp>
        <p:nvSpPr>
          <p:cNvPr id="16" name="15 CuadroTexto"/>
          <p:cNvSpPr txBox="1"/>
          <p:nvPr/>
        </p:nvSpPr>
        <p:spPr>
          <a:xfrm>
            <a:off x="899592" y="1916832"/>
            <a:ext cx="1224136" cy="523220"/>
          </a:xfrm>
          <a:prstGeom prst="rect">
            <a:avLst/>
          </a:prstGeom>
          <a:noFill/>
        </p:spPr>
        <p:txBody>
          <a:bodyPr wrap="square" rtlCol="0">
            <a:spAutoFit/>
          </a:bodyPr>
          <a:lstStyle/>
          <a:p>
            <a:pPr algn="ctr"/>
            <a:r>
              <a:rPr lang="es-CO" sz="1400" b="1" dirty="0" smtClean="0"/>
              <a:t>Expectativas de los padres</a:t>
            </a:r>
            <a:endParaRPr lang="es-CO" sz="1400" b="1" dirty="0"/>
          </a:p>
        </p:txBody>
      </p:sp>
      <p:sp>
        <p:nvSpPr>
          <p:cNvPr id="17" name="16 CuadroTexto"/>
          <p:cNvSpPr txBox="1"/>
          <p:nvPr/>
        </p:nvSpPr>
        <p:spPr>
          <a:xfrm>
            <a:off x="467544" y="2708920"/>
            <a:ext cx="1008112" cy="523220"/>
          </a:xfrm>
          <a:prstGeom prst="rect">
            <a:avLst/>
          </a:prstGeom>
          <a:noFill/>
        </p:spPr>
        <p:txBody>
          <a:bodyPr wrap="square" rtlCol="0">
            <a:spAutoFit/>
          </a:bodyPr>
          <a:lstStyle/>
          <a:p>
            <a:pPr algn="ctr"/>
            <a:r>
              <a:rPr lang="es-CO" sz="1400" b="1" dirty="0" smtClean="0"/>
              <a:t>Límites en la familia</a:t>
            </a:r>
            <a:endParaRPr lang="es-CO" sz="1400" b="1" dirty="0"/>
          </a:p>
        </p:txBody>
      </p:sp>
      <p:sp>
        <p:nvSpPr>
          <p:cNvPr id="18" name="17 CuadroTexto"/>
          <p:cNvSpPr txBox="1"/>
          <p:nvPr/>
        </p:nvSpPr>
        <p:spPr>
          <a:xfrm>
            <a:off x="467544" y="3573016"/>
            <a:ext cx="1224136" cy="738664"/>
          </a:xfrm>
          <a:prstGeom prst="rect">
            <a:avLst/>
          </a:prstGeom>
          <a:noFill/>
        </p:spPr>
        <p:txBody>
          <a:bodyPr wrap="square" rtlCol="0">
            <a:spAutoFit/>
          </a:bodyPr>
          <a:lstStyle/>
          <a:p>
            <a:pPr algn="ctr"/>
            <a:r>
              <a:rPr lang="es-CO" sz="1400" b="1" dirty="0" smtClean="0"/>
              <a:t>Estilos y prácticas parentales</a:t>
            </a:r>
            <a:endParaRPr lang="es-CO" sz="1400" b="1" dirty="0"/>
          </a:p>
        </p:txBody>
      </p:sp>
      <p:sp>
        <p:nvSpPr>
          <p:cNvPr id="19" name="18 CuadroTexto"/>
          <p:cNvSpPr txBox="1"/>
          <p:nvPr/>
        </p:nvSpPr>
        <p:spPr>
          <a:xfrm>
            <a:off x="3203848" y="3140968"/>
            <a:ext cx="936104" cy="523220"/>
          </a:xfrm>
          <a:prstGeom prst="rect">
            <a:avLst/>
          </a:prstGeom>
          <a:noFill/>
        </p:spPr>
        <p:txBody>
          <a:bodyPr wrap="square" rtlCol="0">
            <a:spAutoFit/>
          </a:bodyPr>
          <a:lstStyle/>
          <a:p>
            <a:pPr algn="ctr"/>
            <a:r>
              <a:rPr lang="es-CO" sz="1400" b="1" dirty="0" smtClean="0"/>
              <a:t>Apoyo en la familia</a:t>
            </a:r>
            <a:endParaRPr lang="es-CO" sz="1400" b="1" dirty="0"/>
          </a:p>
        </p:txBody>
      </p:sp>
      <p:sp>
        <p:nvSpPr>
          <p:cNvPr id="20" name="19 CuadroTexto"/>
          <p:cNvSpPr txBox="1"/>
          <p:nvPr/>
        </p:nvSpPr>
        <p:spPr>
          <a:xfrm>
            <a:off x="827584" y="4365104"/>
            <a:ext cx="1008112" cy="307777"/>
          </a:xfrm>
          <a:prstGeom prst="rect">
            <a:avLst/>
          </a:prstGeom>
          <a:noFill/>
        </p:spPr>
        <p:txBody>
          <a:bodyPr wrap="square" rtlCol="0">
            <a:spAutoFit/>
          </a:bodyPr>
          <a:lstStyle/>
          <a:p>
            <a:r>
              <a:rPr lang="es-CO" sz="1400" b="1" dirty="0" smtClean="0"/>
              <a:t>Seguridad</a:t>
            </a:r>
            <a:endParaRPr lang="es-CO" sz="1400" b="1" dirty="0"/>
          </a:p>
        </p:txBody>
      </p:sp>
      <p:sp>
        <p:nvSpPr>
          <p:cNvPr id="21" name="20 CuadroTexto"/>
          <p:cNvSpPr txBox="1"/>
          <p:nvPr/>
        </p:nvSpPr>
        <p:spPr>
          <a:xfrm>
            <a:off x="2915816" y="3861048"/>
            <a:ext cx="1368152" cy="523220"/>
          </a:xfrm>
          <a:prstGeom prst="rect">
            <a:avLst/>
          </a:prstGeom>
          <a:noFill/>
        </p:spPr>
        <p:txBody>
          <a:bodyPr wrap="square" rtlCol="0">
            <a:spAutoFit/>
          </a:bodyPr>
          <a:lstStyle/>
          <a:p>
            <a:pPr algn="ctr"/>
            <a:r>
              <a:rPr lang="es-CO" sz="1400" b="1" dirty="0" smtClean="0"/>
              <a:t>Salud mental parental</a:t>
            </a:r>
            <a:endParaRPr lang="es-CO" sz="1400" b="1" dirty="0"/>
          </a:p>
        </p:txBody>
      </p:sp>
      <p:sp>
        <p:nvSpPr>
          <p:cNvPr id="22" name="21 CuadroTexto"/>
          <p:cNvSpPr txBox="1"/>
          <p:nvPr/>
        </p:nvSpPr>
        <p:spPr>
          <a:xfrm>
            <a:off x="1763688" y="4562544"/>
            <a:ext cx="2016224" cy="738664"/>
          </a:xfrm>
          <a:prstGeom prst="rect">
            <a:avLst/>
          </a:prstGeom>
          <a:noFill/>
        </p:spPr>
        <p:txBody>
          <a:bodyPr wrap="square" rtlCol="0">
            <a:spAutoFit/>
          </a:bodyPr>
          <a:lstStyle/>
          <a:p>
            <a:pPr algn="ctr"/>
            <a:r>
              <a:rPr lang="es-CO" sz="1400" b="1" dirty="0" smtClean="0"/>
              <a:t>Involucramiento parental en la educación y cuidados de los niños</a:t>
            </a:r>
            <a:endParaRPr lang="es-CO" sz="14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2865710"/>
            <a:ext cx="7200800" cy="923330"/>
          </a:xfrm>
          <a:prstGeom prst="rect">
            <a:avLst/>
          </a:prstGeom>
          <a:noFill/>
        </p:spPr>
        <p:txBody>
          <a:bodyPr wrap="square" rtlCol="0">
            <a:spAutoFit/>
          </a:bodyPr>
          <a:lstStyle/>
          <a:p>
            <a:r>
              <a:rPr lang="es-ES" sz="3600" b="1" dirty="0" smtClean="0"/>
              <a:t>Conceptualización sobre el “Trauma”</a:t>
            </a:r>
            <a:endParaRPr lang="es-CO" sz="3600" b="1" dirty="0" smtClean="0"/>
          </a:p>
          <a:p>
            <a:endParaRPr lang="es-CO"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79785" y="2619871"/>
            <a:ext cx="8784703" cy="1754326"/>
          </a:xfrm>
          <a:prstGeom prst="rect">
            <a:avLst/>
          </a:prstGeom>
          <a:noFill/>
        </p:spPr>
        <p:txBody>
          <a:bodyPr wrap="square" rtlCol="0">
            <a:spAutoFit/>
          </a:bodyPr>
          <a:lstStyle/>
          <a:p>
            <a:r>
              <a:rPr lang="es-ES" sz="3600" b="1" dirty="0" smtClean="0"/>
              <a:t>“Las y los adolescentes harán lo que sea para ser escuchados, incluso quitarse la vida”</a:t>
            </a:r>
          </a:p>
          <a:p>
            <a:endParaRPr lang="es-ES" dirty="0" smtClean="0"/>
          </a:p>
          <a:p>
            <a:pPr algn="r"/>
            <a:r>
              <a:rPr lang="es-ES" dirty="0" smtClean="0"/>
              <a:t>Borja, 2017</a:t>
            </a:r>
            <a:endParaRPr lang="es-CO"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6632"/>
            <a:ext cx="8640960" cy="6671057"/>
          </a:xfrm>
          <a:prstGeom prst="rect">
            <a:avLst/>
          </a:prstGeom>
          <a:noFill/>
        </p:spPr>
        <p:txBody>
          <a:bodyPr wrap="square" rtlCol="0">
            <a:spAutoFit/>
          </a:bodyPr>
          <a:lstStyle/>
          <a:p>
            <a:r>
              <a:rPr lang="es-ES" b="1" i="1" dirty="0" smtClean="0"/>
              <a:t>Concepto de Trauma y de Respuesta al Trauma</a:t>
            </a:r>
          </a:p>
          <a:p>
            <a:endParaRPr lang="es-CO" dirty="0" smtClean="0"/>
          </a:p>
          <a:p>
            <a:pPr algn="just"/>
            <a:r>
              <a:rPr lang="es-CO" i="1" dirty="0" smtClean="0"/>
              <a:t>“El hecho traumático constituiría una experiencia de amenaza para la integridad física o </a:t>
            </a:r>
            <a:r>
              <a:rPr lang="es-CO" dirty="0" smtClean="0"/>
              <a:t>psicológica de la persona (elemento presente en todas las descripciones de trauma), que estaría asociada a vivencias de caos y confusión, así como a una fragmentación del recuerdo, absurdidad, horror, ambivalencia y desconcierto. </a:t>
            </a:r>
          </a:p>
          <a:p>
            <a:pPr algn="just"/>
            <a:endParaRPr lang="es-CO" dirty="0" smtClean="0"/>
          </a:p>
          <a:p>
            <a:pPr algn="just"/>
            <a:r>
              <a:rPr lang="es-CO" dirty="0" smtClean="0"/>
              <a:t>El trauma, asimismo, tendría un carácter inenarrable o incontable e incomprensible para los demás (sólo las personas que han estado sometidas a la misma experiencia traumática </a:t>
            </a:r>
            <a:r>
              <a:rPr lang="es-CO" dirty="0" smtClean="0"/>
              <a:t>podrían comprenderlo </a:t>
            </a:r>
            <a:r>
              <a:rPr lang="es-CO" dirty="0" smtClean="0"/>
              <a:t>, elemento clave a la hora de decidir hacer grupos). </a:t>
            </a:r>
          </a:p>
          <a:p>
            <a:pPr algn="just"/>
            <a:endParaRPr lang="es-CO" dirty="0" smtClean="0"/>
          </a:p>
          <a:p>
            <a:pPr algn="just"/>
            <a:r>
              <a:rPr lang="es-CO" dirty="0" smtClean="0"/>
              <a:t>Por último, la situación traumática quiebra los esquemas básicos que constituyen los referentes de seguridad del ser humano, en concreto, los esquemas referentes a las creencias de invulnerabilidad y control sobre la propia vida: la creencia en la bondad del ser humano y en la predisposición humana a la empatía y la creencia en el carácter controlable y predecible del mundo. </a:t>
            </a:r>
          </a:p>
          <a:p>
            <a:pPr algn="just"/>
            <a:endParaRPr lang="es-CO" dirty="0" smtClean="0"/>
          </a:p>
          <a:p>
            <a:pPr algn="just"/>
            <a:r>
              <a:rPr lang="es-CO" dirty="0" smtClean="0"/>
              <a:t>Este último punto, en nuestra opinión, es el que mejor explica el concepto de trauma, así como sus consecuencias en el ser humano, es decir, la ruptura que produce en los esquemas del sí mismo, del sí mismo en el mundo, y de la confianza básica en el ser humano”.</a:t>
            </a:r>
            <a:endParaRPr lang="es-ES" dirty="0" smtClean="0"/>
          </a:p>
          <a:p>
            <a:pPr marL="285750" indent="-285750" algn="r"/>
            <a:r>
              <a:rPr lang="es-CO" sz="1050" i="1" dirty="0" err="1" smtClean="0"/>
              <a:t>Baldor</a:t>
            </a:r>
            <a:r>
              <a:rPr lang="es-CO" sz="1050" i="1" dirty="0" smtClean="0"/>
              <a:t> </a:t>
            </a:r>
            <a:r>
              <a:rPr lang="es-CO" sz="1050" i="1" dirty="0" err="1" smtClean="0"/>
              <a:t>Tubet</a:t>
            </a:r>
            <a:r>
              <a:rPr lang="es-CO" sz="1050" i="1" dirty="0" smtClean="0"/>
              <a:t>, M. C. Jerez Álvarez, R. Rodríguez Piedra</a:t>
            </a:r>
          </a:p>
          <a:p>
            <a:pPr marL="285750" indent="-285750" algn="r"/>
            <a:r>
              <a:rPr lang="es-CO" sz="1050" b="1" dirty="0" smtClean="0"/>
              <a:t>INTERVENCIÓN CON GRUPOS DE VÍCTIMAS DEL 11-M DESDE UN CENTRO DE SALUD MENTAL</a:t>
            </a:r>
          </a:p>
          <a:p>
            <a:pPr algn="r"/>
            <a:r>
              <a:rPr lang="es-ES" sz="1050" dirty="0" smtClean="0"/>
              <a:t>Revista AEN . </a:t>
            </a:r>
            <a:r>
              <a:rPr lang="es-CO" sz="1050" dirty="0" smtClean="0"/>
              <a:t>Vol. XXXIV, nº 94, Abril/Junio 2005, páginas 43-63</a:t>
            </a:r>
          </a:p>
          <a:p>
            <a:endParaRPr lang="es-CO"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896808"/>
            <a:ext cx="8712968" cy="5555367"/>
          </a:xfrm>
          <a:prstGeom prst="rect">
            <a:avLst/>
          </a:prstGeom>
          <a:noFill/>
        </p:spPr>
        <p:txBody>
          <a:bodyPr wrap="square" rtlCol="0">
            <a:spAutoFit/>
          </a:bodyPr>
          <a:lstStyle/>
          <a:p>
            <a:r>
              <a:rPr lang="es-CO" sz="2800" b="1" dirty="0" smtClean="0"/>
              <a:t>“Cuando en Psiquiatría y Psicología Social hablamos de trauma nos referimos a aquellos problemas psíquicos originados por el impacto que una determinada vivencia tiene en una persona. Ahora, si este daño no es orgánico, o por lo menos no es sólo orgánico, puede ser simplemente funcional. Es decir, no hay órgano corporal afectado, pero la persona puede empezar a padecer trastornos en su funcionamiento normal, en su ideación, sentimientos, comportamiento, o en sus capacidades específicas”.</a:t>
            </a:r>
          </a:p>
          <a:p>
            <a:endParaRPr lang="es-CO" sz="1200" dirty="0" smtClean="0"/>
          </a:p>
          <a:p>
            <a:endParaRPr lang="es-CO" sz="900" dirty="0" smtClean="0"/>
          </a:p>
          <a:p>
            <a:pPr algn="r"/>
            <a:r>
              <a:rPr lang="es-CO" sz="900" dirty="0" err="1" smtClean="0"/>
              <a:t>Alvaro</a:t>
            </a:r>
            <a:r>
              <a:rPr lang="es-CO" sz="900" dirty="0" smtClean="0"/>
              <a:t> Solano </a:t>
            </a:r>
            <a:r>
              <a:rPr lang="es-CO" sz="900" dirty="0" err="1" smtClean="0"/>
              <a:t>Berrio</a:t>
            </a:r>
            <a:endParaRPr lang="es-CO" sz="900" dirty="0" smtClean="0"/>
          </a:p>
          <a:p>
            <a:pPr algn="r"/>
            <a:r>
              <a:rPr lang="es-CO" sz="900" i="1" dirty="0" smtClean="0"/>
              <a:t>Infancia, Adolescencia y Trauma Psicosocial en Medellín</a:t>
            </a:r>
          </a:p>
          <a:p>
            <a:pPr algn="r"/>
            <a:r>
              <a:rPr lang="es-CO" sz="900" dirty="0" smtClean="0"/>
              <a:t>Revista de la Facultad Nacional de Salud Pública. Medellín</a:t>
            </a:r>
          </a:p>
          <a:p>
            <a:pPr algn="r"/>
            <a:r>
              <a:rPr lang="es-CO" sz="900" dirty="0" smtClean="0"/>
              <a:t>Vol. 14 No. 1 julio-diciembre 1996</a:t>
            </a:r>
          </a:p>
          <a:p>
            <a:endParaRPr lang="es-CO"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47385"/>
            <a:ext cx="8712968" cy="4585871"/>
          </a:xfrm>
          <a:prstGeom prst="rect">
            <a:avLst/>
          </a:prstGeom>
          <a:noFill/>
        </p:spPr>
        <p:txBody>
          <a:bodyPr wrap="square" rtlCol="0">
            <a:spAutoFit/>
          </a:bodyPr>
          <a:lstStyle/>
          <a:p>
            <a:pPr lvl="0" algn="just">
              <a:defRPr/>
            </a:pPr>
            <a:r>
              <a:rPr lang="es-ES_tradnl" sz="2800" b="1" dirty="0" smtClean="0"/>
              <a:t>“El maltrato infantil puede resultar no sólo en daño físico y mental inmediato para los niños, también tiene consecuencias a largo plazo en sus vidas. La medición en la reducción del maltrato requiere acciones desde políticos, profesionales y la sociedad como un todo. Aún cuando se han dado estrategias promisorias, se omiten puntos clave sobre cómo establecer y mantener intervenciones exitosas”.</a:t>
            </a:r>
          </a:p>
          <a:p>
            <a:pPr lvl="0" algn="just">
              <a:defRPr/>
            </a:pPr>
            <a:endParaRPr lang="es-ES_tradnl" sz="1100" b="1" dirty="0" smtClean="0"/>
          </a:p>
          <a:p>
            <a:pPr lvl="0" algn="r">
              <a:defRPr/>
            </a:pPr>
            <a:r>
              <a:rPr lang="es-ES_tradnl" sz="1050" b="1" i="1" dirty="0" err="1" smtClean="0"/>
              <a:t>Implementing</a:t>
            </a:r>
            <a:r>
              <a:rPr lang="es-ES_tradnl" sz="1050" b="1" i="1" dirty="0" smtClean="0"/>
              <a:t> </a:t>
            </a:r>
            <a:r>
              <a:rPr lang="es-ES_tradnl" sz="1050" b="1" i="1" dirty="0" err="1" smtClean="0"/>
              <a:t>C</a:t>
            </a:r>
            <a:r>
              <a:rPr lang="es-ES_tradnl" sz="1050" b="1" i="1" dirty="0" err="1" smtClean="0"/>
              <a:t>hild</a:t>
            </a:r>
            <a:r>
              <a:rPr lang="es-ES_tradnl" sz="1050" b="1" i="1" dirty="0" smtClean="0"/>
              <a:t> </a:t>
            </a:r>
            <a:r>
              <a:rPr lang="es-ES_tradnl" sz="1050" b="1" i="1" dirty="0" err="1" smtClean="0"/>
              <a:t>Maltreatment</a:t>
            </a:r>
            <a:r>
              <a:rPr lang="es-ES_tradnl" sz="1050" b="1" i="1" dirty="0" smtClean="0"/>
              <a:t> </a:t>
            </a:r>
            <a:r>
              <a:rPr lang="es-ES_tradnl" sz="1050" b="1" i="1" dirty="0" err="1" smtClean="0"/>
              <a:t>P</a:t>
            </a:r>
            <a:r>
              <a:rPr lang="es-ES_tradnl" sz="1050" b="1" i="1" dirty="0" err="1" smtClean="0"/>
              <a:t>revention</a:t>
            </a:r>
            <a:r>
              <a:rPr lang="es-ES_tradnl" sz="1050" b="1" i="1" dirty="0" smtClean="0"/>
              <a:t> </a:t>
            </a:r>
            <a:r>
              <a:rPr lang="es-ES_tradnl" sz="1050" b="1" i="1" dirty="0" err="1" smtClean="0"/>
              <a:t>Programmes</a:t>
            </a:r>
            <a:r>
              <a:rPr lang="es-ES_tradnl" sz="1050" b="1" i="1" dirty="0" smtClean="0"/>
              <a:t>: </a:t>
            </a:r>
            <a:r>
              <a:rPr lang="es-ES_tradnl" sz="1050" b="1" i="1" dirty="0" err="1" smtClean="0"/>
              <a:t>what</a:t>
            </a:r>
            <a:r>
              <a:rPr lang="es-ES_tradnl" sz="1050" b="1" i="1" dirty="0" smtClean="0"/>
              <a:t> </a:t>
            </a:r>
            <a:r>
              <a:rPr lang="es-ES_tradnl" sz="1050" b="1" i="1" dirty="0" err="1" smtClean="0"/>
              <a:t>the</a:t>
            </a:r>
            <a:r>
              <a:rPr lang="es-ES_tradnl" sz="1050" b="1" i="1" dirty="0" smtClean="0"/>
              <a:t> </a:t>
            </a:r>
            <a:r>
              <a:rPr lang="es-ES_tradnl" sz="1050" b="1" i="1" dirty="0" err="1" smtClean="0"/>
              <a:t>expert</a:t>
            </a:r>
            <a:r>
              <a:rPr lang="es-ES_tradnl" sz="1050" b="1" i="1" dirty="0" smtClean="0"/>
              <a:t> </a:t>
            </a:r>
            <a:r>
              <a:rPr lang="es-ES_tradnl" sz="1050" b="1" i="1" dirty="0" err="1" smtClean="0"/>
              <a:t>say</a:t>
            </a:r>
            <a:endParaRPr lang="es-ES_tradnl" sz="1050" b="1" i="1" dirty="0" smtClean="0"/>
          </a:p>
          <a:p>
            <a:pPr lvl="0" algn="r">
              <a:defRPr/>
            </a:pPr>
            <a:r>
              <a:rPr lang="es-ES_tradnl" sz="1050" dirty="0" smtClean="0"/>
              <a:t>WHO. Regional </a:t>
            </a:r>
            <a:r>
              <a:rPr lang="es-ES_tradnl" sz="1050" dirty="0" err="1" smtClean="0"/>
              <a:t>Europe</a:t>
            </a:r>
            <a:r>
              <a:rPr lang="es-ES_tradnl" sz="1050" dirty="0" smtClean="0"/>
              <a:t> Office. 2015</a:t>
            </a:r>
          </a:p>
          <a:p>
            <a:endParaRPr lang="es-CO" dirty="0" smtClean="0"/>
          </a:p>
          <a:p>
            <a:endParaRPr lang="es-CO"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332656"/>
            <a:ext cx="8712968" cy="6494085"/>
          </a:xfrm>
          <a:prstGeom prst="rect">
            <a:avLst/>
          </a:prstGeom>
          <a:noFill/>
        </p:spPr>
        <p:txBody>
          <a:bodyPr wrap="square" rtlCol="0">
            <a:spAutoFit/>
          </a:bodyPr>
          <a:lstStyle/>
          <a:p>
            <a:pPr algn="ctr"/>
            <a:r>
              <a:rPr lang="es-CO" sz="2000" b="1" dirty="0" smtClean="0"/>
              <a:t>Mensajes Clave</a:t>
            </a:r>
          </a:p>
          <a:p>
            <a:endParaRPr lang="es-CO" dirty="0" smtClean="0"/>
          </a:p>
          <a:p>
            <a:pPr algn="just">
              <a:buFont typeface="Arial" pitchFamily="34" charset="0"/>
              <a:buChar char="•"/>
            </a:pPr>
            <a:r>
              <a:rPr lang="es-CO" dirty="0" smtClean="0"/>
              <a:t> </a:t>
            </a:r>
            <a:r>
              <a:rPr lang="es-CO" sz="2000" dirty="0" smtClean="0"/>
              <a:t>Una nueva estructura organizativa y operativa  debe prometer la oferta de servicios básicos integrales en salud mental a partir de las escuelas para los niños,  jóvenes y sus familias en el Departamento de </a:t>
            </a:r>
            <a:r>
              <a:rPr lang="es-CO" sz="2000" dirty="0" smtClean="0"/>
              <a:t>Córdoba. </a:t>
            </a:r>
            <a:r>
              <a:rPr lang="es-CO" sz="2000" dirty="0" smtClean="0"/>
              <a:t>Los servicios existentes y sus posibles ampliaciones deberán ser entrenados en las competencias necesarias y provistos con apoyos electrónicos e integrados con los servicios de la atención primaria y los servicios especializados.</a:t>
            </a:r>
          </a:p>
          <a:p>
            <a:pPr algn="just">
              <a:buFont typeface="Arial" pitchFamily="34" charset="0"/>
              <a:buChar char="•"/>
            </a:pPr>
            <a:endParaRPr lang="es-CO" sz="2000" dirty="0" smtClean="0"/>
          </a:p>
          <a:p>
            <a:pPr algn="just">
              <a:buFont typeface="Arial" pitchFamily="34" charset="0"/>
              <a:buChar char="•"/>
            </a:pPr>
            <a:r>
              <a:rPr lang="es-CO" sz="2000" dirty="0" smtClean="0"/>
              <a:t> El creciente conocimiento público de los problemas, los trastornos y consecuencias en salud mental, la presión externa de medios y comunidades, y el genuino y real compromiso con estas estructuras para la atención permitirá asociarse con investigadores y academia para brindar una estrategia con sus recursos para crear y mantener este proceso.</a:t>
            </a:r>
          </a:p>
          <a:p>
            <a:pPr algn="just">
              <a:buFont typeface="Arial" pitchFamily="34" charset="0"/>
              <a:buChar char="•"/>
            </a:pPr>
            <a:endParaRPr lang="es-CO" sz="2000" dirty="0" smtClean="0"/>
          </a:p>
          <a:p>
            <a:pPr algn="just">
              <a:buFont typeface="Arial" pitchFamily="34" charset="0"/>
              <a:buChar char="•"/>
            </a:pPr>
            <a:r>
              <a:rPr lang="es-CO" sz="2000" dirty="0" smtClean="0"/>
              <a:t> Su implementación en centros educativos y en la comunidad con el entrenamiento y supervisión de un equipo técnico permitirá un creciente abordaje en educación, promoción y atención en salud mental para este grupo poblacional, atenuando consecuencias negativas y mejorando  habilidades para enfrentar la existencia.</a:t>
            </a:r>
          </a:p>
          <a:p>
            <a:endParaRPr lang="es-C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756568"/>
            <a:ext cx="8640960" cy="4616648"/>
          </a:xfrm>
          <a:prstGeom prst="rect">
            <a:avLst/>
          </a:prstGeom>
          <a:noFill/>
        </p:spPr>
        <p:txBody>
          <a:bodyPr wrap="square" rtlCol="0">
            <a:spAutoFit/>
          </a:bodyPr>
          <a:lstStyle/>
          <a:p>
            <a:pPr algn="just"/>
            <a:r>
              <a:rPr lang="es-CO" sz="6000" b="1" i="1" dirty="0" smtClean="0"/>
              <a:t>“Para que un niño se desarrolle normalmente, alguien tiene que estar loco por él”</a:t>
            </a:r>
          </a:p>
          <a:p>
            <a:pPr algn="r"/>
            <a:endParaRPr lang="es-CO" dirty="0" smtClean="0"/>
          </a:p>
          <a:p>
            <a:pPr algn="r"/>
            <a:r>
              <a:rPr lang="es-CO" b="1" dirty="0" smtClean="0"/>
              <a:t>Uri </a:t>
            </a:r>
            <a:r>
              <a:rPr lang="es-CO" b="1" dirty="0" err="1" smtClean="0"/>
              <a:t>Bronfenbenner</a:t>
            </a:r>
            <a:endParaRPr lang="es-CO" b="1" dirty="0" smtClean="0"/>
          </a:p>
          <a:p>
            <a:endParaRPr lang="es-CO"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330310"/>
            <a:ext cx="8568952" cy="3754874"/>
          </a:xfrm>
          <a:prstGeom prst="rect">
            <a:avLst/>
          </a:prstGeom>
          <a:noFill/>
        </p:spPr>
        <p:txBody>
          <a:bodyPr wrap="square" rtlCol="0">
            <a:spAutoFit/>
          </a:bodyPr>
          <a:lstStyle/>
          <a:p>
            <a:pPr algn="r"/>
            <a:r>
              <a:rPr lang="es-CO" sz="4400" b="1" dirty="0" smtClean="0"/>
              <a:t>“Lo peor para un ser humano</a:t>
            </a:r>
          </a:p>
          <a:p>
            <a:pPr algn="r"/>
            <a:r>
              <a:rPr lang="es-CO" sz="4400" b="1" dirty="0" smtClean="0"/>
              <a:t>es no pertenecer</a:t>
            </a:r>
          </a:p>
          <a:p>
            <a:pPr algn="r"/>
            <a:r>
              <a:rPr lang="es-CO" sz="4400" b="1" dirty="0" smtClean="0"/>
              <a:t>a una esperanza colectiva”</a:t>
            </a:r>
          </a:p>
          <a:p>
            <a:endParaRPr lang="es-CO" dirty="0" smtClean="0"/>
          </a:p>
          <a:p>
            <a:endParaRPr lang="es-CO" dirty="0" smtClean="0"/>
          </a:p>
          <a:p>
            <a:endParaRPr lang="es-CO" dirty="0" smtClean="0"/>
          </a:p>
          <a:p>
            <a:pPr marL="342900" indent="-342900" algn="r"/>
            <a:r>
              <a:rPr lang="es-CO" sz="1600" b="1" i="1" dirty="0" smtClean="0"/>
              <a:t>Pascal Allende</a:t>
            </a:r>
          </a:p>
          <a:p>
            <a:endParaRPr lang="es-CO" dirty="0" smtClean="0"/>
          </a:p>
          <a:p>
            <a:endParaRPr lang="es-CO"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51520" y="1052736"/>
          <a:ext cx="8640960" cy="37084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s-CO" dirty="0" smtClean="0">
                          <a:solidFill>
                            <a:schemeClr val="tx1"/>
                          </a:solidFill>
                        </a:rPr>
                        <a:t>Contexto de voluntad política</a:t>
                      </a:r>
                      <a:endParaRPr lang="es-CO" dirty="0">
                        <a:solidFill>
                          <a:schemeClr val="tx1"/>
                        </a:solidFill>
                      </a:endParaRPr>
                    </a:p>
                  </a:txBody>
                  <a:tcPr>
                    <a:noFill/>
                  </a:tcPr>
                </a:tc>
                <a:tc>
                  <a:txBody>
                    <a:bodyPr/>
                    <a:lstStyle/>
                    <a:p>
                      <a:pPr algn="ctr"/>
                      <a:r>
                        <a:rPr lang="es-CO" dirty="0" smtClean="0">
                          <a:solidFill>
                            <a:schemeClr val="tx1"/>
                          </a:solidFill>
                        </a:rPr>
                        <a:t>Contexto de intervención comunitaria</a:t>
                      </a:r>
                      <a:endParaRPr lang="es-CO" dirty="0">
                        <a:solidFill>
                          <a:schemeClr val="tx1"/>
                        </a:solidFill>
                      </a:endParaRPr>
                    </a:p>
                  </a:txBody>
                  <a:tcPr>
                    <a:noFill/>
                  </a:tcPr>
                </a:tc>
              </a:tr>
            </a:tbl>
          </a:graphicData>
        </a:graphic>
      </p:graphicFrame>
      <p:graphicFrame>
        <p:nvGraphicFramePr>
          <p:cNvPr id="3" name="2 Tabla"/>
          <p:cNvGraphicFramePr>
            <a:graphicFrameLocks noGrp="1"/>
          </p:cNvGraphicFramePr>
          <p:nvPr/>
        </p:nvGraphicFramePr>
        <p:xfrm>
          <a:off x="251520" y="1397000"/>
          <a:ext cx="4320480" cy="1584960"/>
        </p:xfrm>
        <a:graphic>
          <a:graphicData uri="http://schemas.openxmlformats.org/drawingml/2006/table">
            <a:tbl>
              <a:tblPr firstRow="1" bandRow="1">
                <a:tableStyleId>{5C22544A-7EE6-4342-B048-85BDC9FD1C3A}</a:tableStyleId>
              </a:tblPr>
              <a:tblGrid>
                <a:gridCol w="1440160"/>
                <a:gridCol w="1440160"/>
                <a:gridCol w="1440160"/>
              </a:tblGrid>
              <a:tr h="370840">
                <a:tc>
                  <a:txBody>
                    <a:bodyPr/>
                    <a:lstStyle/>
                    <a:p>
                      <a:pPr algn="ctr"/>
                      <a:r>
                        <a:rPr lang="es-CO" sz="1400" dirty="0" smtClean="0">
                          <a:solidFill>
                            <a:schemeClr val="tx1"/>
                          </a:solidFill>
                        </a:rPr>
                        <a:t>Línea 1</a:t>
                      </a:r>
                    </a:p>
                    <a:p>
                      <a:pPr algn="ctr"/>
                      <a:r>
                        <a:rPr lang="es-CO" sz="1400" dirty="0" smtClean="0">
                          <a:solidFill>
                            <a:schemeClr val="tx1"/>
                          </a:solidFill>
                        </a:rPr>
                        <a:t>Prevención de la exclusión social</a:t>
                      </a:r>
                      <a:endParaRPr lang="es-CO" sz="1400" dirty="0">
                        <a:solidFill>
                          <a:schemeClr val="tx1"/>
                        </a:solidFill>
                      </a:endParaRPr>
                    </a:p>
                  </a:txBody>
                  <a:tcPr/>
                </a:tc>
                <a:tc>
                  <a:txBody>
                    <a:bodyPr/>
                    <a:lstStyle/>
                    <a:p>
                      <a:pPr algn="ctr"/>
                      <a:r>
                        <a:rPr lang="es-CO" sz="1400" dirty="0" smtClean="0">
                          <a:solidFill>
                            <a:schemeClr val="tx1"/>
                          </a:solidFill>
                        </a:rPr>
                        <a:t>Línea 2</a:t>
                      </a:r>
                    </a:p>
                    <a:p>
                      <a:pPr algn="ctr"/>
                      <a:r>
                        <a:rPr lang="es-CO" sz="1400" dirty="0" smtClean="0">
                          <a:solidFill>
                            <a:schemeClr val="tx1"/>
                          </a:solidFill>
                        </a:rPr>
                        <a:t>Desarrollo  sistema de articulación local en red de formación en la acción</a:t>
                      </a:r>
                      <a:endParaRPr lang="es-CO" sz="1400" dirty="0">
                        <a:solidFill>
                          <a:schemeClr val="tx1"/>
                        </a:solidFill>
                      </a:endParaRPr>
                    </a:p>
                  </a:txBody>
                  <a:tcPr/>
                </a:tc>
                <a:tc>
                  <a:txBody>
                    <a:bodyPr/>
                    <a:lstStyle/>
                    <a:p>
                      <a:pPr algn="ctr"/>
                      <a:r>
                        <a:rPr lang="es-CO" sz="1400" dirty="0" smtClean="0">
                          <a:solidFill>
                            <a:schemeClr val="tx1"/>
                          </a:solidFill>
                        </a:rPr>
                        <a:t>Línea 3 Desarrolla servicios Preferenciales</a:t>
                      </a:r>
                      <a:endParaRPr lang="es-CO" sz="1400" dirty="0">
                        <a:solidFill>
                          <a:schemeClr val="tx1"/>
                        </a:solidFill>
                      </a:endParaRPr>
                    </a:p>
                  </a:txBody>
                  <a:tcPr/>
                </a:tc>
              </a:tr>
            </a:tbl>
          </a:graphicData>
        </a:graphic>
      </p:graphicFrame>
      <p:graphicFrame>
        <p:nvGraphicFramePr>
          <p:cNvPr id="4" name="3 Tabla"/>
          <p:cNvGraphicFramePr>
            <a:graphicFrameLocks noGrp="1"/>
          </p:cNvGraphicFramePr>
          <p:nvPr/>
        </p:nvGraphicFramePr>
        <p:xfrm>
          <a:off x="251520" y="2996952"/>
          <a:ext cx="4320480" cy="3291840"/>
        </p:xfrm>
        <a:graphic>
          <a:graphicData uri="http://schemas.openxmlformats.org/drawingml/2006/table">
            <a:tbl>
              <a:tblPr firstRow="1" bandRow="1">
                <a:tableStyleId>{5C22544A-7EE6-4342-B048-85BDC9FD1C3A}</a:tableStyleId>
              </a:tblPr>
              <a:tblGrid>
                <a:gridCol w="1440160"/>
                <a:gridCol w="1440160"/>
                <a:gridCol w="1440160"/>
              </a:tblGrid>
              <a:tr h="370840">
                <a:tc>
                  <a:txBody>
                    <a:bodyPr/>
                    <a:lstStyle/>
                    <a:p>
                      <a:r>
                        <a:rPr lang="es-CO" sz="1400" dirty="0" smtClean="0">
                          <a:solidFill>
                            <a:schemeClr val="tx1"/>
                          </a:solidFill>
                        </a:rPr>
                        <a:t>Trabajar sobre los factores de riesgo y propiciar la movilización social para disminuir el estigma. </a:t>
                      </a:r>
                    </a:p>
                    <a:p>
                      <a:endParaRPr lang="es-CO" sz="1400" dirty="0" smtClean="0">
                        <a:solidFill>
                          <a:schemeClr val="tx1"/>
                        </a:solidFill>
                      </a:endParaRPr>
                    </a:p>
                    <a:p>
                      <a:r>
                        <a:rPr lang="es-CO" sz="1400" dirty="0" smtClean="0">
                          <a:solidFill>
                            <a:schemeClr val="tx1"/>
                          </a:solidFill>
                        </a:rPr>
                        <a:t>Esto implica trabajar en:</a:t>
                      </a:r>
                    </a:p>
                    <a:p>
                      <a:r>
                        <a:rPr lang="es-CO" sz="1400" dirty="0" smtClean="0">
                          <a:solidFill>
                            <a:schemeClr val="tx1"/>
                          </a:solidFill>
                        </a:rPr>
                        <a:t>-Sensibilización</a:t>
                      </a:r>
                    </a:p>
                    <a:p>
                      <a:r>
                        <a:rPr lang="es-CO" sz="1400" dirty="0" smtClean="0">
                          <a:solidFill>
                            <a:schemeClr val="tx1"/>
                          </a:solidFill>
                        </a:rPr>
                        <a:t>-Formación </a:t>
                      </a:r>
                    </a:p>
                    <a:p>
                      <a:r>
                        <a:rPr lang="es-CO" sz="1400" dirty="0" smtClean="0">
                          <a:solidFill>
                            <a:schemeClr val="tx1"/>
                          </a:solidFill>
                        </a:rPr>
                        <a:t>-Comunicación </a:t>
                      </a:r>
                      <a:endParaRPr lang="es-CO" sz="1400" dirty="0">
                        <a:solidFill>
                          <a:schemeClr val="tx1"/>
                        </a:solidFill>
                      </a:endParaRPr>
                    </a:p>
                  </a:txBody>
                  <a:tcPr>
                    <a:solidFill>
                      <a:schemeClr val="accent1">
                        <a:lumMod val="20000"/>
                        <a:lumOff val="80000"/>
                      </a:schemeClr>
                    </a:solidFill>
                  </a:tcPr>
                </a:tc>
                <a:tc>
                  <a:txBody>
                    <a:bodyPr/>
                    <a:lstStyle/>
                    <a:p>
                      <a:r>
                        <a:rPr lang="es-CO" sz="1400" dirty="0" smtClean="0">
                          <a:solidFill>
                            <a:schemeClr val="tx1"/>
                          </a:solidFill>
                        </a:rPr>
                        <a:t>Sistema de redes sociales a través de un diagnóstico comunitario y plan de acción </a:t>
                      </a:r>
                      <a:endParaRPr lang="es-CO" sz="1400" dirty="0">
                        <a:solidFill>
                          <a:schemeClr val="tx1"/>
                        </a:solidFill>
                      </a:endParaRPr>
                    </a:p>
                  </a:txBody>
                  <a:tcPr>
                    <a:solidFill>
                      <a:schemeClr val="accent1">
                        <a:lumMod val="20000"/>
                        <a:lumOff val="80000"/>
                      </a:schemeClr>
                    </a:solidFill>
                  </a:tcPr>
                </a:tc>
                <a:tc>
                  <a:txBody>
                    <a:bodyPr/>
                    <a:lstStyle/>
                    <a:p>
                      <a:r>
                        <a:rPr lang="es-CO" sz="1400" dirty="0" smtClean="0">
                          <a:solidFill>
                            <a:schemeClr val="tx1"/>
                          </a:solidFill>
                        </a:rPr>
                        <a:t>Asistencia básica para bajar el umbral </a:t>
                      </a:r>
                    </a:p>
                    <a:p>
                      <a:r>
                        <a:rPr lang="es-CO" sz="1400" dirty="0" smtClean="0">
                          <a:solidFill>
                            <a:schemeClr val="tx1"/>
                          </a:solidFill>
                        </a:rPr>
                        <a:t>El trabajo implica intervención en cinco áreas: formación, capacitación para el trabajo, salud, asistencia básica y actividades lúdico-recreativas</a:t>
                      </a:r>
                      <a:endParaRPr lang="es-CO" sz="1400" dirty="0">
                        <a:solidFill>
                          <a:schemeClr val="tx1"/>
                        </a:solidFill>
                      </a:endParaRPr>
                    </a:p>
                  </a:txBody>
                  <a:tcPr>
                    <a:solidFill>
                      <a:schemeClr val="accent1">
                        <a:lumMod val="20000"/>
                        <a:lumOff val="80000"/>
                      </a:schemeClr>
                    </a:solidFill>
                  </a:tcPr>
                </a:tc>
              </a:tr>
            </a:tbl>
          </a:graphicData>
        </a:graphic>
      </p:graphicFrame>
      <p:graphicFrame>
        <p:nvGraphicFramePr>
          <p:cNvPr id="5" name="4 Tabla"/>
          <p:cNvGraphicFramePr>
            <a:graphicFrameLocks noGrp="1"/>
          </p:cNvGraphicFramePr>
          <p:nvPr/>
        </p:nvGraphicFramePr>
        <p:xfrm>
          <a:off x="4572000" y="1412776"/>
          <a:ext cx="4320480" cy="4608512"/>
        </p:xfrm>
        <a:graphic>
          <a:graphicData uri="http://schemas.openxmlformats.org/drawingml/2006/table">
            <a:tbl>
              <a:tblPr firstRow="1" bandRow="1">
                <a:tableStyleId>{5C22544A-7EE6-4342-B048-85BDC9FD1C3A}</a:tableStyleId>
              </a:tblPr>
              <a:tblGrid>
                <a:gridCol w="2160240"/>
                <a:gridCol w="2160240"/>
              </a:tblGrid>
              <a:tr h="1063503">
                <a:tc>
                  <a:txBody>
                    <a:bodyPr/>
                    <a:lstStyle/>
                    <a:p>
                      <a:pPr algn="ctr"/>
                      <a:r>
                        <a:rPr lang="es-CO" sz="1400" dirty="0" smtClean="0">
                          <a:solidFill>
                            <a:schemeClr val="tx1"/>
                          </a:solidFill>
                        </a:rPr>
                        <a:t>Línea 4 </a:t>
                      </a:r>
                    </a:p>
                    <a:p>
                      <a:pPr algn="ctr"/>
                      <a:r>
                        <a:rPr lang="es-CO" sz="1400" dirty="0" smtClean="0">
                          <a:solidFill>
                            <a:schemeClr val="tx1"/>
                          </a:solidFill>
                        </a:rPr>
                        <a:t>Sistema de información y evaluación</a:t>
                      </a:r>
                      <a:endParaRPr lang="es-CO" sz="1400" dirty="0">
                        <a:solidFill>
                          <a:schemeClr val="tx1"/>
                        </a:solidFill>
                      </a:endParaRPr>
                    </a:p>
                  </a:txBody>
                  <a:tcPr/>
                </a:tc>
                <a:tc>
                  <a:txBody>
                    <a:bodyPr/>
                    <a:lstStyle/>
                    <a:p>
                      <a:pPr algn="ctr"/>
                      <a:r>
                        <a:rPr lang="es-CO" sz="1400" dirty="0" smtClean="0">
                          <a:solidFill>
                            <a:schemeClr val="tx1"/>
                          </a:solidFill>
                        </a:rPr>
                        <a:t>Línea 5</a:t>
                      </a:r>
                    </a:p>
                    <a:p>
                      <a:pPr algn="ctr"/>
                      <a:r>
                        <a:rPr lang="es-CO" sz="1400" dirty="0" smtClean="0">
                          <a:solidFill>
                            <a:schemeClr val="tx1"/>
                          </a:solidFill>
                        </a:rPr>
                        <a:t>Incidencia y Participación</a:t>
                      </a:r>
                      <a:endParaRPr lang="es-CO" sz="1400" dirty="0">
                        <a:solidFill>
                          <a:schemeClr val="tx1"/>
                        </a:solidFill>
                      </a:endParaRPr>
                    </a:p>
                  </a:txBody>
                  <a:tcPr/>
                </a:tc>
              </a:tr>
              <a:tr h="3545009">
                <a:tc>
                  <a:txBody>
                    <a:bodyPr/>
                    <a:lstStyle/>
                    <a:p>
                      <a:r>
                        <a:rPr lang="es-CO" sz="1400" b="1" dirty="0" smtClean="0"/>
                        <a:t>Definición de instrumentos de recolección de información</a:t>
                      </a:r>
                    </a:p>
                    <a:p>
                      <a:endParaRPr lang="es-CO" sz="1400" b="1" dirty="0" smtClean="0"/>
                    </a:p>
                    <a:p>
                      <a:r>
                        <a:rPr lang="es-CO" sz="1400" b="1" dirty="0" smtClean="0"/>
                        <a:t> Registro sistemático, encuentros de reflexión y discusión de las realidades problemáticas.</a:t>
                      </a:r>
                    </a:p>
                    <a:p>
                      <a:endParaRPr lang="es-CO" sz="1400" b="1" dirty="0" smtClean="0"/>
                    </a:p>
                    <a:p>
                      <a:r>
                        <a:rPr lang="es-CO" sz="1400" b="1" dirty="0" smtClean="0"/>
                        <a:t> Así como documentación y elaboración de artículos</a:t>
                      </a:r>
                      <a:endParaRPr lang="es-CO" sz="1400" b="1" dirty="0">
                        <a:solidFill>
                          <a:schemeClr val="tx1"/>
                        </a:solidFill>
                      </a:endParaRPr>
                    </a:p>
                  </a:txBody>
                  <a:tcPr/>
                </a:tc>
                <a:tc>
                  <a:txBody>
                    <a:bodyPr/>
                    <a:lstStyle/>
                    <a:p>
                      <a:r>
                        <a:rPr lang="es-CO" sz="1400" b="1" dirty="0" smtClean="0"/>
                        <a:t>Incidencia en la normatividad para favorecer la inclusión social.</a:t>
                      </a:r>
                    </a:p>
                    <a:p>
                      <a:endParaRPr lang="es-CO" sz="1400" b="1" dirty="0" smtClean="0"/>
                    </a:p>
                    <a:p>
                      <a:r>
                        <a:rPr lang="es-CO" sz="1400" b="1" dirty="0" smtClean="0"/>
                        <a:t> Discusión y sensibilización con instituciones Estatales y ciudadanos en general </a:t>
                      </a:r>
                      <a:endParaRPr lang="es-CO" sz="1400" b="1" dirty="0">
                        <a:solidFill>
                          <a:schemeClr val="tx1"/>
                        </a:solidFill>
                      </a:endParaRPr>
                    </a:p>
                  </a:txBody>
                  <a:tcPr/>
                </a:tc>
              </a:tr>
            </a:tbl>
          </a:graphicData>
        </a:graphic>
      </p:graphicFrame>
      <p:sp>
        <p:nvSpPr>
          <p:cNvPr id="6" name="5 CuadroTexto"/>
          <p:cNvSpPr txBox="1"/>
          <p:nvPr/>
        </p:nvSpPr>
        <p:spPr>
          <a:xfrm>
            <a:off x="251520" y="323364"/>
            <a:ext cx="8712968" cy="369332"/>
          </a:xfrm>
          <a:prstGeom prst="rect">
            <a:avLst/>
          </a:prstGeom>
          <a:noFill/>
        </p:spPr>
        <p:txBody>
          <a:bodyPr wrap="square" rtlCol="0">
            <a:spAutoFit/>
          </a:bodyPr>
          <a:lstStyle/>
          <a:p>
            <a:pPr algn="ctr"/>
            <a:r>
              <a:rPr lang="es-CO" b="1" dirty="0" smtClean="0"/>
              <a:t>Marco Conceptual  y Desarrollo de las ZOE</a:t>
            </a:r>
            <a:endParaRPr lang="es-CO" b="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404664"/>
            <a:ext cx="8784976" cy="5816977"/>
          </a:xfrm>
          <a:prstGeom prst="rect">
            <a:avLst/>
          </a:prstGeom>
          <a:noFill/>
        </p:spPr>
        <p:txBody>
          <a:bodyPr wrap="square" rtlCol="0">
            <a:spAutoFit/>
          </a:bodyPr>
          <a:lstStyle/>
          <a:p>
            <a:endParaRPr lang="es-CO" dirty="0" smtClean="0"/>
          </a:p>
          <a:p>
            <a:pPr algn="just"/>
            <a:r>
              <a:rPr lang="es-CO" sz="2400" b="1" dirty="0" smtClean="0"/>
              <a:t>Una Zona de Orientación Escolar es un espacio relacional y, en ocasiones físico, en donde se establecen servicios y acciones de </a:t>
            </a:r>
            <a:r>
              <a:rPr lang="es-CO" sz="2400" b="1" u="sng" dirty="0" smtClean="0"/>
              <a:t>acogida, escucha activa, acompañamiento, atención, asistencia, terapia, formación y capacitación orientados a los miembros de la comunidad educativa</a:t>
            </a:r>
            <a:r>
              <a:rPr lang="es-CO" sz="2400" b="1" dirty="0" smtClean="0"/>
              <a:t> con el propósito de reducir la exclusión social y la deserción escolar, </a:t>
            </a:r>
            <a:r>
              <a:rPr lang="es-CO" sz="2400" b="1" u="sng" dirty="0" smtClean="0"/>
              <a:t>mejorar la calidad de vida</a:t>
            </a:r>
            <a:r>
              <a:rPr lang="es-CO" sz="2400" b="1" dirty="0" smtClean="0"/>
              <a:t> de los actores que la integran y de </a:t>
            </a:r>
            <a:r>
              <a:rPr lang="es-CO" sz="2400" b="1" u="sng" dirty="0" smtClean="0"/>
              <a:t>prevenir situaciones de vulnerabilidad</a:t>
            </a:r>
            <a:r>
              <a:rPr lang="es-CO" sz="2400" b="1" dirty="0" smtClean="0"/>
              <a:t>. </a:t>
            </a:r>
          </a:p>
          <a:p>
            <a:endParaRPr lang="es-CO" sz="2400" dirty="0" smtClean="0"/>
          </a:p>
          <a:p>
            <a:pPr algn="just"/>
            <a:r>
              <a:rPr lang="es-CO" sz="2400" dirty="0" smtClean="0"/>
              <a:t>Integra en su funcionamiento a diversos actores pertenecientes a la comunidad educativa, a las redes institucionales y los miembros de la comunidad local que la rodea. </a:t>
            </a:r>
          </a:p>
          <a:p>
            <a:pPr algn="just"/>
            <a:endParaRPr lang="es-CO" sz="2400" dirty="0" smtClean="0"/>
          </a:p>
          <a:p>
            <a:pPr algn="just"/>
            <a:r>
              <a:rPr lang="es-CO" sz="2400" dirty="0" smtClean="0"/>
              <a:t>Se fundamenta en </a:t>
            </a:r>
            <a:r>
              <a:rPr lang="es-CO" sz="2400" dirty="0" smtClean="0"/>
              <a:t>la </a:t>
            </a:r>
            <a:r>
              <a:rPr lang="es-CO" sz="2400" u="sng" dirty="0" smtClean="0"/>
              <a:t>ciencia disponible, </a:t>
            </a:r>
            <a:r>
              <a:rPr lang="es-CO" sz="2400" u="sng" dirty="0" smtClean="0"/>
              <a:t>formación e investigación en la acción, la participación social y los derechos humanos.</a:t>
            </a:r>
          </a:p>
          <a:p>
            <a:endParaRPr lang="es-CO"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16632"/>
            <a:ext cx="8640960" cy="6647974"/>
          </a:xfrm>
          <a:prstGeom prst="rect">
            <a:avLst/>
          </a:prstGeom>
        </p:spPr>
        <p:txBody>
          <a:bodyPr wrap="square">
            <a:spAutoFit/>
          </a:bodyPr>
          <a:lstStyle/>
          <a:p>
            <a:pPr algn="just"/>
            <a:r>
              <a:rPr lang="es-CO" sz="2400" dirty="0" smtClean="0"/>
              <a:t> </a:t>
            </a:r>
            <a:r>
              <a:rPr lang="es-CO" sz="2800" b="1" dirty="0" smtClean="0"/>
              <a:t>Objetivo General</a:t>
            </a:r>
            <a:r>
              <a:rPr lang="es-CO" sz="2800" dirty="0" smtClean="0"/>
              <a:t>: </a:t>
            </a:r>
          </a:p>
          <a:p>
            <a:pPr algn="just"/>
            <a:endParaRPr lang="es-CO" dirty="0" smtClean="0"/>
          </a:p>
          <a:p>
            <a:pPr algn="just"/>
            <a:r>
              <a:rPr lang="es-CO" sz="2000" dirty="0" smtClean="0"/>
              <a:t>Fortalecer la comunidad educativa y sus redes para prevenir los riesgos de exclusión y estigma social de las personas, detectar y  atenuar las consecuencias de los trastornos del comportamiento y la violencia, o que han usado o usan sustancias psicoactivas (SPA) y/o están afectadas por problemáticas asociadas al consumo, y para mitigar los impactos negativos, reduciendo la vulnerabilidad a sufrir riesgos y daños continuos, evitables y prevenibles de las personas, la familia y la comunidad. </a:t>
            </a:r>
          </a:p>
          <a:p>
            <a:endParaRPr lang="es-CO" sz="2000" dirty="0" smtClean="0"/>
          </a:p>
          <a:p>
            <a:r>
              <a:rPr lang="es-CO" sz="2000" dirty="0" smtClean="0"/>
              <a:t> </a:t>
            </a:r>
            <a:r>
              <a:rPr lang="es-CO" sz="2000" b="1" dirty="0" smtClean="0"/>
              <a:t>Objetivos Específicos </a:t>
            </a:r>
            <a:r>
              <a:rPr lang="es-CO" sz="2000" dirty="0" smtClean="0"/>
              <a:t> </a:t>
            </a:r>
          </a:p>
          <a:p>
            <a:endParaRPr lang="es-CO" sz="2000" dirty="0" smtClean="0"/>
          </a:p>
          <a:p>
            <a:pPr algn="just">
              <a:buFont typeface="Arial" pitchFamily="34" charset="0"/>
              <a:buChar char="•"/>
            </a:pPr>
            <a:r>
              <a:rPr lang="es-CO" sz="2000" dirty="0" smtClean="0"/>
              <a:t> Dar </a:t>
            </a:r>
            <a:r>
              <a:rPr lang="es-CO" sz="2000" b="1" u="sng" dirty="0" smtClean="0"/>
              <a:t>respuestas oportunas e integrales</a:t>
            </a:r>
            <a:r>
              <a:rPr lang="es-CO" sz="2000" u="sng" dirty="0" smtClean="0"/>
              <a:t> </a:t>
            </a:r>
            <a:r>
              <a:rPr lang="es-CO" sz="2000" dirty="0" smtClean="0"/>
              <a:t>que incluyan los trastornos del comportamiento, los diferentes tipos de violencia, del aprendizaje, la prevención del consumo de SPA y la atención de las personas, las familias y los grupos que se encuentren afectados. </a:t>
            </a:r>
          </a:p>
          <a:p>
            <a:pPr algn="just">
              <a:buFont typeface="Arial" pitchFamily="34" charset="0"/>
              <a:buChar char="•"/>
            </a:pPr>
            <a:endParaRPr lang="es-CO" sz="2000" dirty="0" smtClean="0"/>
          </a:p>
          <a:p>
            <a:pPr algn="just">
              <a:buFont typeface="Arial" pitchFamily="34" charset="0"/>
              <a:buChar char="•"/>
            </a:pPr>
            <a:r>
              <a:rPr lang="es-CO" sz="2000" dirty="0" smtClean="0"/>
              <a:t> Incrementar las </a:t>
            </a:r>
            <a:r>
              <a:rPr lang="es-CO" sz="2000" b="1" u="sng" dirty="0" smtClean="0"/>
              <a:t>competencias de los actores de la comunidad educativa</a:t>
            </a:r>
            <a:r>
              <a:rPr lang="es-CO" sz="2000" dirty="0" smtClean="0"/>
              <a:t> para prevenir, acoger, escuchar, mediar, organizar, canalizar, acompañar, construir seguridad y formar a las personas, los grupos, las familias y la comunidad.</a:t>
            </a:r>
          </a:p>
          <a:p>
            <a:endParaRPr lang="es-CO"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0"/>
            <a:ext cx="8712968" cy="6924973"/>
          </a:xfrm>
          <a:prstGeom prst="rect">
            <a:avLst/>
          </a:prstGeom>
          <a:noFill/>
        </p:spPr>
        <p:txBody>
          <a:bodyPr wrap="square" rtlCol="0">
            <a:spAutoFit/>
          </a:bodyPr>
          <a:lstStyle/>
          <a:p>
            <a:pPr algn="just">
              <a:buFont typeface="Arial" pitchFamily="34" charset="0"/>
              <a:buChar char="•"/>
            </a:pPr>
            <a:r>
              <a:rPr lang="es-CO" sz="2400" dirty="0" smtClean="0"/>
              <a:t> Desarrollar un </a:t>
            </a:r>
            <a:r>
              <a:rPr lang="es-CO" sz="2400" b="1" u="sng" dirty="0" smtClean="0"/>
              <a:t>trabajo en red</a:t>
            </a:r>
            <a:r>
              <a:rPr lang="es-CO" sz="2400" b="1" dirty="0" smtClean="0"/>
              <a:t> </a:t>
            </a:r>
            <a:r>
              <a:rPr lang="es-CO" sz="2400" dirty="0" smtClean="0"/>
              <a:t>que involucre a los actores sociales internos y externos a la comunidad educativa de manera que pueda darse respuesta a los problemas, necesidades y demandas que manifiestan las personas, los grupos, las familias y la comunidad. </a:t>
            </a:r>
          </a:p>
          <a:p>
            <a:pPr algn="just"/>
            <a:endParaRPr lang="es-CO" sz="2400" dirty="0" smtClean="0"/>
          </a:p>
          <a:p>
            <a:pPr algn="just">
              <a:buFont typeface="Arial" pitchFamily="34" charset="0"/>
              <a:buChar char="•"/>
            </a:pPr>
            <a:r>
              <a:rPr lang="es-CO" sz="2400" dirty="0" smtClean="0"/>
              <a:t> </a:t>
            </a:r>
            <a:r>
              <a:rPr lang="es-CO" sz="2400" b="1" u="sng" dirty="0" smtClean="0"/>
              <a:t>Ofrecer herramientas </a:t>
            </a:r>
            <a:r>
              <a:rPr lang="es-CO" sz="2400" dirty="0" smtClean="0"/>
              <a:t>a la población de directivos, administrativos, padres de familia, estudiantes, docentes y líderes comunitarios que propicien la motivación y participación activa en los procesos de prevención y de mitigación. </a:t>
            </a:r>
          </a:p>
          <a:p>
            <a:pPr algn="just"/>
            <a:endParaRPr lang="es-CO" sz="2400" dirty="0" smtClean="0"/>
          </a:p>
          <a:p>
            <a:pPr algn="just">
              <a:buFont typeface="Arial" pitchFamily="34" charset="0"/>
              <a:buChar char="•"/>
            </a:pPr>
            <a:r>
              <a:rPr lang="es-CO" sz="2400" dirty="0" smtClean="0"/>
              <a:t> </a:t>
            </a:r>
            <a:r>
              <a:rPr lang="es-CO" sz="2400" b="1" u="sng" dirty="0" smtClean="0"/>
              <a:t>Incidir en el cambio</a:t>
            </a:r>
            <a:r>
              <a:rPr lang="es-CO" sz="2400" b="1" dirty="0" smtClean="0"/>
              <a:t> </a:t>
            </a:r>
            <a:r>
              <a:rPr lang="es-CO" sz="2400" dirty="0" smtClean="0"/>
              <a:t>de las percepciones, actitudes y comportamientos frente a los trastornos del comportamiento, la violencia, el consumo y a los consumidores SPA para fortalecer los procesos de inclusión y disminución del estigma social. </a:t>
            </a:r>
          </a:p>
          <a:p>
            <a:pPr algn="just"/>
            <a:endParaRPr lang="es-CO" sz="2400" dirty="0" smtClean="0"/>
          </a:p>
          <a:p>
            <a:pPr algn="just">
              <a:buFont typeface="Arial" pitchFamily="34" charset="0"/>
              <a:buChar char="•"/>
            </a:pPr>
            <a:r>
              <a:rPr lang="es-CO" sz="2400" dirty="0" smtClean="0"/>
              <a:t> Adoptar dentro del Proyecto Educativo Institucional (PEI) la estrategia de Zonas de Orientación Escolar.</a:t>
            </a:r>
          </a:p>
          <a:p>
            <a:endParaRPr lang="es-CO" dirty="0" smtClean="0"/>
          </a:p>
          <a:p>
            <a:endParaRPr lang="es-CO"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6632"/>
            <a:ext cx="8640960" cy="6924973"/>
          </a:xfrm>
          <a:prstGeom prst="rect">
            <a:avLst/>
          </a:prstGeom>
          <a:noFill/>
        </p:spPr>
        <p:txBody>
          <a:bodyPr wrap="square" rtlCol="0">
            <a:spAutoFit/>
          </a:bodyPr>
          <a:lstStyle/>
          <a:p>
            <a:r>
              <a:rPr lang="es-CO" sz="2400" b="1" dirty="0" smtClean="0"/>
              <a:t>Sumatoria de Riesgos y Oportunidades </a:t>
            </a:r>
            <a:r>
              <a:rPr lang="es-CO" sz="2000" b="1" dirty="0" smtClean="0"/>
              <a:t>(enfoque sistémico-relacional)</a:t>
            </a:r>
          </a:p>
          <a:p>
            <a:endParaRPr lang="es-CO" dirty="0" smtClean="0"/>
          </a:p>
          <a:p>
            <a:pPr>
              <a:buFont typeface="Wingdings" pitchFamily="2" charset="2"/>
              <a:buChar char="ü"/>
            </a:pPr>
            <a:r>
              <a:rPr lang="es-CO" dirty="0" smtClean="0"/>
              <a:t> </a:t>
            </a:r>
            <a:r>
              <a:rPr lang="es-CO" sz="2000" dirty="0" smtClean="0"/>
              <a:t>Vehículos y conducción temeraria </a:t>
            </a:r>
          </a:p>
          <a:p>
            <a:pPr>
              <a:buFont typeface="Wingdings" pitchFamily="2" charset="2"/>
              <a:buChar char="ü"/>
            </a:pPr>
            <a:endParaRPr lang="es-CO" sz="2000" dirty="0" smtClean="0"/>
          </a:p>
          <a:p>
            <a:pPr>
              <a:buFont typeface="Wingdings" pitchFamily="2" charset="2"/>
              <a:buChar char="ü"/>
            </a:pPr>
            <a:r>
              <a:rPr lang="es-CO" sz="2000" dirty="0" smtClean="0"/>
              <a:t> Identidad y rol de género; inequidad de género</a:t>
            </a:r>
          </a:p>
          <a:p>
            <a:pPr>
              <a:buFont typeface="Wingdings" pitchFamily="2" charset="2"/>
              <a:buChar char="ü"/>
            </a:pPr>
            <a:endParaRPr lang="es-CO" sz="2000" dirty="0" smtClean="0"/>
          </a:p>
          <a:p>
            <a:pPr>
              <a:buFont typeface="Wingdings" pitchFamily="2" charset="2"/>
              <a:buChar char="ü"/>
            </a:pPr>
            <a:r>
              <a:rPr lang="es-CO" sz="2000" dirty="0" smtClean="0"/>
              <a:t> Exploración y ejercicio de la sexualidad</a:t>
            </a:r>
          </a:p>
          <a:p>
            <a:pPr>
              <a:buFont typeface="Wingdings" pitchFamily="2" charset="2"/>
              <a:buChar char="ü"/>
            </a:pPr>
            <a:endParaRPr lang="es-CO" sz="2000" dirty="0" smtClean="0"/>
          </a:p>
          <a:p>
            <a:pPr>
              <a:buFont typeface="Wingdings" pitchFamily="2" charset="2"/>
              <a:buChar char="ü"/>
            </a:pPr>
            <a:r>
              <a:rPr lang="es-CO" sz="2000" dirty="0" smtClean="0"/>
              <a:t> Conocimiento y utilización de la tecnología y redes sociales</a:t>
            </a:r>
          </a:p>
          <a:p>
            <a:pPr>
              <a:buFont typeface="Wingdings" pitchFamily="2" charset="2"/>
              <a:buChar char="ü"/>
            </a:pPr>
            <a:endParaRPr lang="es-CO" sz="2000" dirty="0" smtClean="0"/>
          </a:p>
          <a:p>
            <a:pPr>
              <a:buFont typeface="Wingdings" pitchFamily="2" charset="2"/>
              <a:buChar char="ü"/>
            </a:pPr>
            <a:r>
              <a:rPr lang="es-CO" sz="2000" dirty="0" smtClean="0"/>
              <a:t> Riesgos del consumo, incluido el alcohol y otras sustancias psicoactivas</a:t>
            </a:r>
          </a:p>
          <a:p>
            <a:pPr>
              <a:buFont typeface="Wingdings" pitchFamily="2" charset="2"/>
              <a:buChar char="ü"/>
            </a:pPr>
            <a:endParaRPr lang="es-CO" sz="2000" dirty="0" smtClean="0"/>
          </a:p>
          <a:p>
            <a:pPr>
              <a:buFont typeface="Wingdings" pitchFamily="2" charset="2"/>
              <a:buChar char="ü"/>
            </a:pPr>
            <a:r>
              <a:rPr lang="es-CO" sz="2000" dirty="0" smtClean="0"/>
              <a:t> Identidad, valores y grupos de pares</a:t>
            </a:r>
          </a:p>
          <a:p>
            <a:pPr>
              <a:buFont typeface="Wingdings" pitchFamily="2" charset="2"/>
              <a:buChar char="ü"/>
            </a:pPr>
            <a:endParaRPr lang="es-CO" sz="2000" dirty="0" smtClean="0"/>
          </a:p>
          <a:p>
            <a:pPr>
              <a:buFont typeface="Wingdings" pitchFamily="2" charset="2"/>
              <a:buChar char="ü"/>
            </a:pPr>
            <a:r>
              <a:rPr lang="es-CO" sz="2000" dirty="0" smtClean="0"/>
              <a:t> Patrones culturales y desempeños relacionales individuales, grupales y colectivos</a:t>
            </a:r>
          </a:p>
          <a:p>
            <a:pPr>
              <a:buFont typeface="Wingdings" pitchFamily="2" charset="2"/>
              <a:buChar char="ü"/>
            </a:pPr>
            <a:endParaRPr lang="es-CO" sz="2000" dirty="0" smtClean="0"/>
          </a:p>
          <a:p>
            <a:pPr>
              <a:buFont typeface="Wingdings" pitchFamily="2" charset="2"/>
              <a:buChar char="ü"/>
            </a:pPr>
            <a:r>
              <a:rPr lang="es-CO" sz="2000" dirty="0" smtClean="0"/>
              <a:t> Relaciones con el entorno físico y natural</a:t>
            </a:r>
          </a:p>
          <a:p>
            <a:pPr>
              <a:buFont typeface="Wingdings" pitchFamily="2" charset="2"/>
              <a:buChar char="ü"/>
            </a:pPr>
            <a:endParaRPr lang="es-CO" sz="2000" dirty="0" smtClean="0"/>
          </a:p>
          <a:p>
            <a:pPr>
              <a:buFont typeface="Wingdings" pitchFamily="2" charset="2"/>
              <a:buChar char="ü"/>
            </a:pPr>
            <a:r>
              <a:rPr lang="es-CO" sz="2000" dirty="0" smtClean="0"/>
              <a:t> Cómo se gana y utiliza el dinero (alfabetismo financiero).</a:t>
            </a:r>
          </a:p>
          <a:p>
            <a:pPr algn="r"/>
            <a:r>
              <a:rPr lang="es-CO" sz="1200" b="1" dirty="0" err="1" smtClean="0"/>
              <a:t>Alvaro</a:t>
            </a:r>
            <a:r>
              <a:rPr lang="es-CO" sz="1200" b="1" dirty="0" smtClean="0"/>
              <a:t> Solano </a:t>
            </a:r>
            <a:r>
              <a:rPr lang="es-CO" sz="1200" b="1" dirty="0" err="1" smtClean="0"/>
              <a:t>Berrio</a:t>
            </a:r>
            <a:endParaRPr lang="es-CO" sz="1200" b="1" dirty="0" smtClean="0"/>
          </a:p>
          <a:p>
            <a:pPr algn="r"/>
            <a:r>
              <a:rPr lang="es-CO" sz="1200" dirty="0" smtClean="0"/>
              <a:t>CESEP</a:t>
            </a:r>
          </a:p>
          <a:p>
            <a:endParaRPr lang="es-CO"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837867"/>
            <a:ext cx="8640960" cy="4247317"/>
          </a:xfrm>
          <a:prstGeom prst="rect">
            <a:avLst/>
          </a:prstGeom>
          <a:noFill/>
        </p:spPr>
        <p:txBody>
          <a:bodyPr wrap="square" rtlCol="0">
            <a:spAutoFit/>
          </a:bodyPr>
          <a:lstStyle/>
          <a:p>
            <a:r>
              <a:rPr lang="es-CO" sz="5400" b="1" dirty="0" smtClean="0">
                <a:solidFill>
                  <a:schemeClr val="accent2">
                    <a:lumMod val="75000"/>
                  </a:schemeClr>
                </a:solidFill>
              </a:rPr>
              <a:t>“El cerebro no es un vaso por llenar, sino una lámpara por encender”</a:t>
            </a:r>
          </a:p>
          <a:p>
            <a:pPr algn="r"/>
            <a:r>
              <a:rPr lang="es-CO" b="1" dirty="0" smtClean="0">
                <a:solidFill>
                  <a:schemeClr val="accent2">
                    <a:lumMod val="75000"/>
                  </a:schemeClr>
                </a:solidFill>
              </a:rPr>
              <a:t>Plutarco</a:t>
            </a:r>
          </a:p>
          <a:p>
            <a:pPr algn="r"/>
            <a:r>
              <a:rPr lang="es-CO" dirty="0" smtClean="0">
                <a:solidFill>
                  <a:schemeClr val="accent2">
                    <a:lumMod val="75000"/>
                  </a:schemeClr>
                </a:solidFill>
              </a:rPr>
              <a:t>Citado en:</a:t>
            </a:r>
          </a:p>
          <a:p>
            <a:pPr algn="r"/>
            <a:r>
              <a:rPr lang="es-CO" b="1" i="1" dirty="0" smtClean="0">
                <a:solidFill>
                  <a:schemeClr val="accent2">
                    <a:lumMod val="75000"/>
                  </a:schemeClr>
                </a:solidFill>
              </a:rPr>
              <a:t>Aprendizaje Invisible: hacia una nueva ecología de la educación</a:t>
            </a:r>
          </a:p>
          <a:p>
            <a:pPr algn="r"/>
            <a:r>
              <a:rPr lang="es-CO" b="1" dirty="0" smtClean="0">
                <a:solidFill>
                  <a:schemeClr val="accent2">
                    <a:lumMod val="75000"/>
                  </a:schemeClr>
                </a:solidFill>
              </a:rPr>
              <a:t>Cristóbal Cobo </a:t>
            </a:r>
            <a:r>
              <a:rPr lang="es-CO" dirty="0" smtClean="0">
                <a:solidFill>
                  <a:schemeClr val="accent2">
                    <a:lumMod val="75000"/>
                  </a:schemeClr>
                </a:solidFill>
              </a:rPr>
              <a:t>y </a:t>
            </a:r>
            <a:r>
              <a:rPr lang="es-CO" b="1" dirty="0" smtClean="0">
                <a:solidFill>
                  <a:schemeClr val="accent2">
                    <a:lumMod val="75000"/>
                  </a:schemeClr>
                </a:solidFill>
              </a:rPr>
              <a:t>John </a:t>
            </a:r>
            <a:r>
              <a:rPr lang="es-CO" b="1" dirty="0" err="1" smtClean="0">
                <a:solidFill>
                  <a:schemeClr val="accent2">
                    <a:lumMod val="75000"/>
                  </a:schemeClr>
                </a:solidFill>
              </a:rPr>
              <a:t>Moravec</a:t>
            </a:r>
            <a:r>
              <a:rPr lang="es-CO" dirty="0" smtClean="0">
                <a:solidFill>
                  <a:schemeClr val="accent2">
                    <a:lumMod val="75000"/>
                  </a:schemeClr>
                </a:solidFill>
              </a:rPr>
              <a:t>. 2011.</a:t>
            </a:r>
          </a:p>
          <a:p>
            <a:endParaRPr lang="es-CO" dirty="0" smtClean="0"/>
          </a:p>
          <a:p>
            <a:endParaRPr lang="es-CO"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712968" cy="6740307"/>
          </a:xfrm>
          <a:prstGeom prst="rect">
            <a:avLst/>
          </a:prstGeom>
          <a:noFill/>
        </p:spPr>
        <p:txBody>
          <a:bodyPr wrap="square" rtlCol="0">
            <a:spAutoFit/>
          </a:bodyPr>
          <a:lstStyle/>
          <a:p>
            <a:r>
              <a:rPr lang="es-CO" dirty="0" smtClean="0">
                <a:solidFill>
                  <a:schemeClr val="tx2">
                    <a:lumMod val="75000"/>
                  </a:schemeClr>
                </a:solidFill>
              </a:rPr>
              <a:t>4.2. Los actores de la Zona de Orientación Escolar </a:t>
            </a:r>
          </a:p>
          <a:p>
            <a:endParaRPr lang="es-CO" dirty="0" smtClean="0"/>
          </a:p>
          <a:p>
            <a:pPr algn="just"/>
            <a:r>
              <a:rPr lang="es-CO" dirty="0" smtClean="0"/>
              <a:t>Entendiendo que un actor puede ser un individuo, un representante específico, una red, un grupo, una organización, un colectivo, una institución, cuya característica es que participan de la vida social de una comunidad, en este caso de la comunidad escolar, </a:t>
            </a:r>
            <a:r>
              <a:rPr lang="es-CO" u="sng" dirty="0" smtClean="0"/>
              <a:t>que la afectan y que a su vez son afectados por ella</a:t>
            </a:r>
            <a:r>
              <a:rPr lang="es-CO" dirty="0" smtClean="0"/>
              <a:t>, se han distribuido los actores en </a:t>
            </a:r>
            <a:r>
              <a:rPr lang="es-CO" u="sng" dirty="0" smtClean="0"/>
              <a:t>formales e informales</a:t>
            </a:r>
            <a:r>
              <a:rPr lang="es-CO" dirty="0" smtClean="0"/>
              <a:t>, en relación al rol que asumen a su interior, y en </a:t>
            </a:r>
            <a:r>
              <a:rPr lang="es-CO" u="sng" dirty="0" smtClean="0"/>
              <a:t>internos y externos</a:t>
            </a:r>
            <a:r>
              <a:rPr lang="es-CO" dirty="0" smtClean="0"/>
              <a:t>, en relación a su ubicación con respecto al espacio educativo. </a:t>
            </a:r>
          </a:p>
          <a:p>
            <a:pPr algn="just"/>
            <a:endParaRPr lang="es-CO" dirty="0" smtClean="0"/>
          </a:p>
          <a:p>
            <a:pPr algn="just"/>
            <a:r>
              <a:rPr lang="es-CO" dirty="0" smtClean="0"/>
              <a:t>Los actores requieren ser tenidos en cuenta en el trabajo de la zona de orientación escolar, bien sea porque juegan un papel preponderante en la dinámica cotidiana de la comunidad educativa o porque pueden ser nodos de la red de recursos o porque al estar presentes en el entorno inmediato del centro escolar impactan de alguna manera su realidad y/o son impactados por ella. </a:t>
            </a:r>
          </a:p>
          <a:p>
            <a:pPr algn="just"/>
            <a:endParaRPr lang="es-CO" dirty="0" smtClean="0"/>
          </a:p>
          <a:p>
            <a:pPr algn="just"/>
            <a:r>
              <a:rPr lang="es-CO" dirty="0" smtClean="0"/>
              <a:t>Los actores </a:t>
            </a:r>
            <a:r>
              <a:rPr lang="es-CO" u="sng" dirty="0" smtClean="0"/>
              <a:t>formales</a:t>
            </a:r>
            <a:r>
              <a:rPr lang="es-CO" dirty="0" smtClean="0"/>
              <a:t> a ser tenidos en cuenta en el proceso son: el </a:t>
            </a:r>
            <a:r>
              <a:rPr lang="es-CO" u="sng" dirty="0" smtClean="0"/>
              <a:t>rector, los coordinadores, los orientadores, los jefes de núcleo (cuando no está certificado el municipio), la Secretaría de Educación, los párrocos y los pastores, la Junta de Acción Comunal, la Diócesis, las ONG presentes en el territorio que apoyan acciones complementarias o que prestan servicios especializados; las Universidades, las Redes institucionales existentes que pueden apoyar el proceso y que es necesario identificar, la Policía, el Comité de Convivencia, las instituciones de salud y de servicios generales, el ICBF, entre otros.</a:t>
            </a:r>
          </a:p>
          <a:p>
            <a:endParaRPr lang="es-CO" dirty="0" smtClean="0"/>
          </a:p>
          <a:p>
            <a:endParaRPr lang="es-CO"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548680"/>
            <a:ext cx="8640960" cy="5632311"/>
          </a:xfrm>
          <a:prstGeom prst="rect">
            <a:avLst/>
          </a:prstGeom>
          <a:noFill/>
        </p:spPr>
        <p:txBody>
          <a:bodyPr wrap="square" rtlCol="0">
            <a:spAutoFit/>
          </a:bodyPr>
          <a:lstStyle/>
          <a:p>
            <a:pPr algn="just"/>
            <a:r>
              <a:rPr lang="es-CO" dirty="0" smtClean="0">
                <a:solidFill>
                  <a:schemeClr val="tx2">
                    <a:lumMod val="75000"/>
                  </a:schemeClr>
                </a:solidFill>
              </a:rPr>
              <a:t>El Consejo Directivo representado por el Rector</a:t>
            </a:r>
            <a:r>
              <a:rPr lang="es-CO" dirty="0" smtClean="0"/>
              <a:t>: son los líderes formales que le darían acceso al proceso de construcción de una zona de orientación. Requiere mantenerlos informados y propiciar que comprendan el sentido y el valor de la propuesta al interior del centro escolar. A través de ellos se realiza toda una labor de gestión institucional e interinstitucional que viabiliza posibilidades para el buen funcionamiento de la zona de orientación. </a:t>
            </a:r>
          </a:p>
          <a:p>
            <a:endParaRPr lang="es-CO" dirty="0"/>
          </a:p>
          <a:p>
            <a:pPr algn="just"/>
            <a:r>
              <a:rPr lang="es-CO" dirty="0" smtClean="0">
                <a:solidFill>
                  <a:schemeClr val="tx2">
                    <a:lumMod val="75000"/>
                  </a:schemeClr>
                </a:solidFill>
              </a:rPr>
              <a:t>Los docentes</a:t>
            </a:r>
            <a:r>
              <a:rPr lang="es-CO" dirty="0" smtClean="0"/>
              <a:t>: se requiere que un grupo de docentes, líderes formales e informales, entre ellos aquellos que participan, en lo posible, en los diversos proyectos transversales (proyectos, convivencia, salud, recreación, sexualidad, </a:t>
            </a:r>
            <a:r>
              <a:rPr lang="es-CO" dirty="0" err="1" smtClean="0"/>
              <a:t>etno</a:t>
            </a:r>
            <a:r>
              <a:rPr lang="es-CO" dirty="0" smtClean="0"/>
              <a:t>-educativo</a:t>
            </a:r>
            <a:r>
              <a:rPr lang="es-CO" dirty="0" smtClean="0"/>
              <a:t>, ambiental) se comprometa con todo el desarrollo y sostenimiento de la zona de orientación, que asuma la responsabilidad de la atención en los horarios y espacios establecidos para su funcionamiento y como parte de su asignación académica. </a:t>
            </a:r>
          </a:p>
          <a:p>
            <a:pPr algn="just"/>
            <a:endParaRPr lang="es-CO" dirty="0" smtClean="0"/>
          </a:p>
          <a:p>
            <a:pPr algn="just"/>
            <a:r>
              <a:rPr lang="es-CO" dirty="0" smtClean="0"/>
              <a:t>Asimismo se requiere que aunque no todos estén participando de manera directa en la zona de orientación sí estén sensibilizados y reciban formación relacionada con los procesos de escucha, de inclusión, de mitigación, de canalización a través de la red de recursos, de mediación, entre otros temas. </a:t>
            </a:r>
          </a:p>
          <a:p>
            <a:endParaRPr lang="es-CO" dirty="0" smtClean="0"/>
          </a:p>
          <a:p>
            <a:endParaRPr lang="es-CO"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548680"/>
            <a:ext cx="8640960" cy="6186309"/>
          </a:xfrm>
          <a:prstGeom prst="rect">
            <a:avLst/>
          </a:prstGeom>
          <a:noFill/>
        </p:spPr>
        <p:txBody>
          <a:bodyPr wrap="square" rtlCol="0">
            <a:spAutoFit/>
          </a:bodyPr>
          <a:lstStyle/>
          <a:p>
            <a:pPr algn="just"/>
            <a:r>
              <a:rPr lang="es-CO" dirty="0" smtClean="0">
                <a:solidFill>
                  <a:schemeClr val="tx2">
                    <a:lumMod val="75000"/>
                  </a:schemeClr>
                </a:solidFill>
              </a:rPr>
              <a:t> Los estudiantes</a:t>
            </a:r>
            <a:r>
              <a:rPr lang="es-CO" dirty="0" smtClean="0"/>
              <a:t>: se requiere que un grupo de estudiantes, líderes formales y no formales, entre ellos aquellos que están asumiendo roles al interior del colectivo estudiantil (personero, voceros estudiantiles, entre otros) se vincule de manera directa a las actividades que ofrece la zona de orientación. </a:t>
            </a:r>
          </a:p>
          <a:p>
            <a:pPr algn="just"/>
            <a:endParaRPr lang="es-CO" dirty="0" smtClean="0"/>
          </a:p>
          <a:p>
            <a:pPr algn="just"/>
            <a:r>
              <a:rPr lang="es-CO" dirty="0" smtClean="0"/>
              <a:t>Igualmente se requiere que todos los estudiantes se encuentren informados de la existencia de la zona de orientación, comprendan, a través de diversos medios, el sentido de su presencia y ganen niveles de confianza para buscar sus servicios cuando lo consideren necesario. Se espera que en esa relación puedan irse articulando, aportar y apoyar sus acciones.</a:t>
            </a:r>
          </a:p>
          <a:p>
            <a:pPr algn="just"/>
            <a:endParaRPr lang="es-CO" dirty="0" smtClean="0"/>
          </a:p>
          <a:p>
            <a:pPr algn="just"/>
            <a:r>
              <a:rPr lang="es-CO" dirty="0" smtClean="0">
                <a:solidFill>
                  <a:schemeClr val="tx2">
                    <a:lumMod val="75000"/>
                  </a:schemeClr>
                </a:solidFill>
              </a:rPr>
              <a:t> La Asociación de padres y madres de familia y representantes por grado</a:t>
            </a:r>
            <a:r>
              <a:rPr lang="es-CO" dirty="0" smtClean="0"/>
              <a:t>: se requiere que se les informe y sensibilice para que reconozcan a la zona de orientación como un espacio de apoyo, de escucha, de atención, de canalización de situaciones y necesidades de la comunidad escolar. Se buscará que un grupo de ellos se integre a las acciones desarrolladas desde la zona de orientación. </a:t>
            </a:r>
          </a:p>
          <a:p>
            <a:pPr algn="just"/>
            <a:endParaRPr lang="es-CO" dirty="0" smtClean="0"/>
          </a:p>
          <a:p>
            <a:pPr algn="just"/>
            <a:r>
              <a:rPr lang="es-CO" dirty="0" smtClean="0"/>
              <a:t>Asimismo ir incluyendo, a través de procesos de sensibilización y de formación, a los padres y madres de familia en general que se motiven y asuman roles al interior de la zona de orientación.</a:t>
            </a:r>
          </a:p>
          <a:p>
            <a:endParaRPr lang="es-CO" dirty="0" smtClean="0"/>
          </a:p>
          <a:p>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540568" y="223355"/>
            <a:ext cx="10098723" cy="2472525"/>
          </a:xfrm>
          <a:prstGeom prst="rect">
            <a:avLst/>
          </a:prstGeom>
        </p:spPr>
        <p:txBody>
          <a:bodyPr lIns="114803" tIns="57401" rIns="114803" bIns="57401"/>
          <a:lstStyle/>
          <a:p>
            <a:pPr algn="ctr">
              <a:spcBef>
                <a:spcPct val="0"/>
              </a:spcBef>
              <a:defRPr/>
            </a:pPr>
            <a:r>
              <a:rPr lang="es-CO" sz="4000" b="1" dirty="0" smtClean="0">
                <a:latin typeface="+mj-lt"/>
                <a:ea typeface="+mj-ea"/>
                <a:cs typeface="+mj-cs"/>
              </a:rPr>
              <a:t>Desarrollo Infantil Temprano y</a:t>
            </a:r>
            <a:br>
              <a:rPr lang="es-CO" sz="4000" b="1" dirty="0" smtClean="0">
                <a:latin typeface="+mj-lt"/>
                <a:ea typeface="+mj-ea"/>
                <a:cs typeface="+mj-cs"/>
              </a:rPr>
            </a:br>
            <a:r>
              <a:rPr lang="es-CO" sz="4000" b="1" dirty="0" smtClean="0">
                <a:latin typeface="+mj-lt"/>
                <a:ea typeface="+mj-ea"/>
                <a:cs typeface="+mj-cs"/>
              </a:rPr>
              <a:t>Vulnerabilidad Infantojuvenil </a:t>
            </a:r>
          </a:p>
          <a:p>
            <a:pPr algn="ctr">
              <a:spcBef>
                <a:spcPct val="0"/>
              </a:spcBef>
              <a:defRPr/>
            </a:pPr>
            <a:r>
              <a:rPr lang="es-CO" sz="4000" b="1" dirty="0" smtClean="0">
                <a:latin typeface="+mj-lt"/>
                <a:ea typeface="+mj-ea"/>
                <a:cs typeface="+mj-cs"/>
              </a:rPr>
              <a:t>La Salud Mental como Recurso</a:t>
            </a:r>
            <a:endParaRPr lang="es-CO" sz="4000" b="1" dirty="0">
              <a:latin typeface="+mj-lt"/>
              <a:ea typeface="+mj-ea"/>
              <a:cs typeface="+mj-cs"/>
            </a:endParaRPr>
          </a:p>
        </p:txBody>
      </p:sp>
      <p:sp>
        <p:nvSpPr>
          <p:cNvPr id="6" name="2 Subtítulo"/>
          <p:cNvSpPr txBox="1">
            <a:spLocks/>
          </p:cNvSpPr>
          <p:nvPr/>
        </p:nvSpPr>
        <p:spPr>
          <a:xfrm>
            <a:off x="251521" y="2060848"/>
            <a:ext cx="8712968" cy="2075127"/>
          </a:xfrm>
          <a:prstGeom prst="rect">
            <a:avLst/>
          </a:prstGeom>
        </p:spPr>
        <p:txBody>
          <a:bodyPr lIns="114803" tIns="57401" rIns="114803" bIns="57401">
            <a:normAutofit/>
          </a:bodyPr>
          <a:lstStyle/>
          <a:p>
            <a:pPr marL="430511" indent="-430511" algn="ctr">
              <a:spcBef>
                <a:spcPct val="20000"/>
              </a:spcBef>
              <a:defRPr/>
            </a:pPr>
            <a:r>
              <a:rPr lang="es-CO" sz="4000" dirty="0" smtClean="0"/>
              <a:t>	</a:t>
            </a:r>
          </a:p>
          <a:p>
            <a:pPr marL="430511" indent="-430511" algn="ctr">
              <a:spcBef>
                <a:spcPct val="20000"/>
              </a:spcBef>
              <a:defRPr/>
            </a:pPr>
            <a:r>
              <a:rPr lang="es-CO" sz="2800" i="1" dirty="0" smtClean="0"/>
              <a:t>Un Modelo de Evaluación e Intervención en SM</a:t>
            </a:r>
          </a:p>
          <a:p>
            <a:pPr marL="430511" indent="-430511" algn="ctr">
              <a:spcBef>
                <a:spcPct val="20000"/>
              </a:spcBef>
              <a:defRPr/>
            </a:pPr>
            <a:r>
              <a:rPr lang="es-CO" sz="2800" i="1" dirty="0" smtClean="0"/>
              <a:t>El Reto de Ampliación con Enfoque Poblacional</a:t>
            </a:r>
          </a:p>
          <a:p>
            <a:pPr marL="430511" indent="-430511" algn="ctr">
              <a:spcBef>
                <a:spcPct val="20000"/>
              </a:spcBef>
              <a:defRPr/>
            </a:pPr>
            <a:endParaRPr lang="es-CO" sz="4000" i="1" dirty="0" smtClean="0"/>
          </a:p>
        </p:txBody>
      </p:sp>
      <p:sp>
        <p:nvSpPr>
          <p:cNvPr id="7" name="6 CuadroTexto"/>
          <p:cNvSpPr txBox="1"/>
          <p:nvPr/>
        </p:nvSpPr>
        <p:spPr>
          <a:xfrm>
            <a:off x="1043608" y="4941168"/>
            <a:ext cx="7056784" cy="1193141"/>
          </a:xfrm>
          <a:prstGeom prst="rect">
            <a:avLst/>
          </a:prstGeom>
          <a:noFill/>
        </p:spPr>
        <p:txBody>
          <a:bodyPr wrap="square" lIns="114803" tIns="57401" rIns="114803" bIns="57401" rtlCol="0">
            <a:spAutoFit/>
          </a:bodyPr>
          <a:lstStyle/>
          <a:p>
            <a:pPr algn="ctr"/>
            <a:r>
              <a:rPr lang="es-CO" sz="1400" dirty="0" smtClean="0">
                <a:solidFill>
                  <a:srgbClr val="C00000"/>
                </a:solidFill>
              </a:rPr>
              <a:t>Alvaro E. Solano Berrío</a:t>
            </a:r>
          </a:p>
          <a:p>
            <a:pPr algn="ctr"/>
            <a:endParaRPr lang="es-CO" sz="1400" dirty="0" smtClean="0">
              <a:solidFill>
                <a:srgbClr val="C00000"/>
              </a:solidFill>
            </a:endParaRPr>
          </a:p>
          <a:p>
            <a:pPr algn="ctr"/>
            <a:r>
              <a:rPr lang="es-CO" sz="1400" i="1" dirty="0" smtClean="0"/>
              <a:t>Médico Psiquiatra y Especialista en Seguridad Social</a:t>
            </a:r>
          </a:p>
          <a:p>
            <a:pPr algn="ctr"/>
            <a:r>
              <a:rPr lang="es-CO" sz="1400" i="1" dirty="0" smtClean="0"/>
              <a:t>Director Científico CESEP</a:t>
            </a:r>
          </a:p>
          <a:p>
            <a:pPr algn="ctr"/>
            <a:r>
              <a:rPr lang="es-CO" sz="1400" dirty="0" smtClean="0"/>
              <a:t>Centro de Estudios y Servicios Psicopedagógicos</a:t>
            </a:r>
            <a:endParaRPr lang="es-CO" sz="1400" dirty="0"/>
          </a:p>
        </p:txBody>
      </p:sp>
      <p:sp>
        <p:nvSpPr>
          <p:cNvPr id="8" name="7 CuadroTexto"/>
          <p:cNvSpPr txBox="1"/>
          <p:nvPr/>
        </p:nvSpPr>
        <p:spPr>
          <a:xfrm>
            <a:off x="323528" y="4221088"/>
            <a:ext cx="8460432" cy="392922"/>
          </a:xfrm>
          <a:prstGeom prst="rect">
            <a:avLst/>
          </a:prstGeom>
          <a:noFill/>
        </p:spPr>
        <p:txBody>
          <a:bodyPr wrap="square" lIns="114803" tIns="57401" rIns="114803" bIns="57401" rtlCol="0">
            <a:spAutoFit/>
          </a:bodyPr>
          <a:lstStyle/>
          <a:p>
            <a:pPr algn="ctr"/>
            <a:r>
              <a:rPr lang="es-CO" b="1" i="1" dirty="0" smtClean="0"/>
              <a:t>Modelo de Atención en Salud Mental Infanto-Juvenil en Córdoba. Nov. 2014</a:t>
            </a:r>
            <a:endParaRPr lang="es-CO" b="1" i="1" dirty="0"/>
          </a:p>
        </p:txBody>
      </p:sp>
      <p:pic>
        <p:nvPicPr>
          <p:cNvPr id="9" name="8 Imagen" descr="logo - cesep"/>
          <p:cNvPicPr/>
          <p:nvPr/>
        </p:nvPicPr>
        <p:blipFill>
          <a:blip r:embed="rId2" cstate="print"/>
          <a:srcRect/>
          <a:stretch>
            <a:fillRect/>
          </a:stretch>
        </p:blipFill>
        <p:spPr bwMode="auto">
          <a:xfrm>
            <a:off x="6627688" y="6049218"/>
            <a:ext cx="2336800" cy="69215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712968" cy="6463308"/>
          </a:xfrm>
          <a:prstGeom prst="rect">
            <a:avLst/>
          </a:prstGeom>
          <a:noFill/>
        </p:spPr>
        <p:txBody>
          <a:bodyPr wrap="square" rtlCol="0">
            <a:spAutoFit/>
          </a:bodyPr>
          <a:lstStyle/>
          <a:p>
            <a:pPr algn="just"/>
            <a:r>
              <a:rPr lang="es-CO" b="1" dirty="0" smtClean="0">
                <a:solidFill>
                  <a:schemeClr val="tx2">
                    <a:lumMod val="75000"/>
                  </a:schemeClr>
                </a:solidFill>
              </a:rPr>
              <a:t>4.2.5. El personal administrativo y de servicios</a:t>
            </a:r>
            <a:r>
              <a:rPr lang="es-CO" dirty="0" smtClean="0"/>
              <a:t>: se constituyen en un puntal muy importante para la zona de orientación, pues ellos se relacionan con los estudiantes en ámbitos de mayor informalidad como la portería, el espacio de recreo, la tienda escolar, la secretaría, entre otros. </a:t>
            </a:r>
          </a:p>
          <a:p>
            <a:pPr algn="just"/>
            <a:endParaRPr lang="es-CO" dirty="0" smtClean="0"/>
          </a:p>
          <a:p>
            <a:pPr algn="just"/>
            <a:r>
              <a:rPr lang="es-CO" dirty="0" smtClean="0"/>
              <a:t>Por ello es importante que transformen lenguajes, maneras de relacionamiento, actitudes, comportamientos y expresiones frente a las problemáticas que viven los jóvenes en el contexto escolar y frente a los mismos jóvenes. Si algunas de estas personas se interesa en vincularse a las actividades de la zona de orientación será muy importante para el proceso. Inicialmente es necesario lograr que no se constituyan en barreras de acceso al interior de la comunidad educativa. </a:t>
            </a:r>
          </a:p>
          <a:p>
            <a:pPr algn="just"/>
            <a:endParaRPr lang="es-CO" dirty="0" smtClean="0"/>
          </a:p>
          <a:p>
            <a:pPr algn="just"/>
            <a:r>
              <a:rPr lang="es-CO" dirty="0" smtClean="0">
                <a:solidFill>
                  <a:schemeClr val="tx2">
                    <a:lumMod val="75000"/>
                  </a:schemeClr>
                </a:solidFill>
              </a:rPr>
              <a:t>4.2.6. </a:t>
            </a:r>
            <a:r>
              <a:rPr lang="es-CO" b="1" dirty="0" smtClean="0">
                <a:solidFill>
                  <a:schemeClr val="tx2">
                    <a:lumMod val="75000"/>
                  </a:schemeClr>
                </a:solidFill>
              </a:rPr>
              <a:t>La comunidad del entorno</a:t>
            </a:r>
            <a:r>
              <a:rPr lang="es-CO" dirty="0" smtClean="0"/>
              <a:t>: partiendo de la importancia que tiene actualmente la relación con el entorno comunitario para los centros escolares, es importante además resaltar que la zona de orientación requiere esta conexión, pues se afectan mutuamente. Y, de la misma manera, ambas cuentan con recursos y fortalezas que favorecen el mejoramiento social y humano de la población impactada por las problemáticas de diversa índole, entre ellas el consumo de sustancias psicoactivas. </a:t>
            </a:r>
          </a:p>
          <a:p>
            <a:pPr algn="just"/>
            <a:endParaRPr lang="es-CO" dirty="0" smtClean="0"/>
          </a:p>
          <a:p>
            <a:pPr algn="just"/>
            <a:r>
              <a:rPr lang="es-CO" dirty="0" smtClean="0"/>
              <a:t>La referencia hace alusión a los vecinos del centro escolar, los vendedores ambulantes, los expendedores de sustancias psicoactivas, legales e ilegales, entre otros actores.</a:t>
            </a:r>
          </a:p>
          <a:p>
            <a:endParaRPr lang="es-CO" dirty="0" smtClean="0"/>
          </a:p>
          <a:p>
            <a:endParaRPr lang="es-CO"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548680"/>
            <a:ext cx="8640960" cy="6186309"/>
          </a:xfrm>
          <a:prstGeom prst="rect">
            <a:avLst/>
          </a:prstGeom>
          <a:noFill/>
        </p:spPr>
        <p:txBody>
          <a:bodyPr wrap="square" rtlCol="0">
            <a:spAutoFit/>
          </a:bodyPr>
          <a:lstStyle/>
          <a:p>
            <a:pPr algn="just"/>
            <a:r>
              <a:rPr lang="es-CO" dirty="0" smtClean="0">
                <a:solidFill>
                  <a:schemeClr val="tx2">
                    <a:lumMod val="75000"/>
                  </a:schemeClr>
                </a:solidFill>
              </a:rPr>
              <a:t> </a:t>
            </a:r>
            <a:r>
              <a:rPr lang="es-CO" sz="2400" b="1" dirty="0" smtClean="0">
                <a:solidFill>
                  <a:schemeClr val="tx2">
                    <a:lumMod val="75000"/>
                  </a:schemeClr>
                </a:solidFill>
              </a:rPr>
              <a:t>La red de servicios</a:t>
            </a:r>
            <a:r>
              <a:rPr lang="es-CO" sz="2400" dirty="0" smtClean="0"/>
              <a:t>: es una </a:t>
            </a:r>
            <a:r>
              <a:rPr lang="es-CO" sz="2400" u="sng" dirty="0" smtClean="0"/>
              <a:t>red que va construyendo y consolidando el trabajo desde la zona de orientación</a:t>
            </a:r>
            <a:r>
              <a:rPr lang="es-CO" sz="2400" dirty="0" smtClean="0"/>
              <a:t> de manera que pueda obtenerse a través de ella respuestas a las necesidades, problemas y situaciones específicas de las personas que lo requieran. Algunos actores posibles a incluir en esta red de servicios son: las organizaciones comunitarias, las iglesias, los centros de salud, otros centros escolares, la policía. Posteriormente se desarrollará de manera más detallada en qué consiste el proceso de construcción y de fortalecimiento de la red de servicios</a:t>
            </a:r>
            <a:r>
              <a:rPr lang="es-CO" sz="2400" dirty="0" smtClean="0"/>
              <a:t>.</a:t>
            </a:r>
          </a:p>
          <a:p>
            <a:pPr algn="just"/>
            <a:endParaRPr lang="es-ES" sz="2400" dirty="0" smtClean="0"/>
          </a:p>
          <a:p>
            <a:pPr algn="just"/>
            <a:r>
              <a:rPr lang="es-ES" sz="2400" u="sng" dirty="0" smtClean="0"/>
              <a:t>La estructuración, documentación y atención de la demanda inducida</a:t>
            </a:r>
            <a:r>
              <a:rPr lang="es-ES" sz="2400" dirty="0" smtClean="0"/>
              <a:t> (remisión a aseguradores y prestadores). Es uno de los mejores mecanismos de control en la oportunidad y resultados de la atención desde la comunidad. El apoyo a entes de control es determinante. </a:t>
            </a:r>
            <a:endParaRPr lang="es-CO" sz="2400" dirty="0" smtClean="0"/>
          </a:p>
          <a:p>
            <a:endParaRPr lang="es-CO" dirty="0" smtClean="0"/>
          </a:p>
          <a:p>
            <a:endParaRPr lang="es-CO"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568952" cy="6924973"/>
          </a:xfrm>
          <a:prstGeom prst="rect">
            <a:avLst/>
          </a:prstGeom>
          <a:noFill/>
        </p:spPr>
        <p:txBody>
          <a:bodyPr wrap="square" rtlCol="0">
            <a:spAutoFit/>
          </a:bodyPr>
          <a:lstStyle/>
          <a:p>
            <a:r>
              <a:rPr lang="es-CO" sz="2000" b="1" dirty="0" smtClean="0">
                <a:solidFill>
                  <a:schemeClr val="tx2">
                    <a:lumMod val="50000"/>
                  </a:schemeClr>
                </a:solidFill>
              </a:rPr>
              <a:t>Fase 5: Implementación de la Zona de Orientación Escolar </a:t>
            </a:r>
          </a:p>
          <a:p>
            <a:endParaRPr lang="es-CO" dirty="0" smtClean="0"/>
          </a:p>
          <a:p>
            <a:r>
              <a:rPr lang="es-CO" b="1" dirty="0" smtClean="0"/>
              <a:t> Estructura Organizativa</a:t>
            </a:r>
            <a:r>
              <a:rPr lang="es-CO" dirty="0" smtClean="0"/>
              <a:t>: </a:t>
            </a:r>
          </a:p>
          <a:p>
            <a:endParaRPr lang="es-CO" dirty="0" smtClean="0"/>
          </a:p>
          <a:p>
            <a:pPr algn="just"/>
            <a:r>
              <a:rPr lang="es-CO" dirty="0" smtClean="0"/>
              <a:t>La Zona de Orientación es una estructura que se espera que funcione de manera permanente, que se constituya en un espacio que existe en medio de las relaciones entre las personas, es decir, en la cotidianidad de cada actor involucrado. Sin embargo se requiere contar con determinados espacios de atención específicos y en determinados horarios, de manera que toda la comunidad educativa sepa dónde y cuándo acudir. </a:t>
            </a:r>
          </a:p>
          <a:p>
            <a:pPr algn="just"/>
            <a:endParaRPr lang="es-CO" dirty="0" smtClean="0"/>
          </a:p>
          <a:p>
            <a:pPr algn="just"/>
            <a:r>
              <a:rPr lang="es-CO" b="1" dirty="0" smtClean="0">
                <a:solidFill>
                  <a:schemeClr val="tx2">
                    <a:lumMod val="50000"/>
                  </a:schemeClr>
                </a:solidFill>
              </a:rPr>
              <a:t>Horarios</a:t>
            </a:r>
            <a:r>
              <a:rPr lang="es-CO" dirty="0" smtClean="0"/>
              <a:t>: La zona de orientación requiere unos tiempos definidos previamente y que deben ser conocidos por toda la comunidad educativa, de manera que sepa los momentos en los que puede acudir a solicitar apoyo o a aportar sus servicios, en caso de que le interese articularse. Asimismo, cualquier programación de actividades especiales debe informarse con suficiente anticipación para que todos los actores estén informados y puedan beneficiarse de sus otros servicios integrados. A su vez se contará con horarios del equipo para el desarrollo de procesos de planeación, </a:t>
            </a:r>
            <a:r>
              <a:rPr lang="es-CO" dirty="0" smtClean="0"/>
              <a:t>capacitación, seguimiento </a:t>
            </a:r>
            <a:r>
              <a:rPr lang="es-CO" dirty="0" smtClean="0"/>
              <a:t>y evaluación de sus actividades y procesos.</a:t>
            </a:r>
          </a:p>
          <a:p>
            <a:pPr algn="just"/>
            <a:endParaRPr lang="es-CO" dirty="0" smtClean="0"/>
          </a:p>
          <a:p>
            <a:pPr algn="just"/>
            <a:r>
              <a:rPr lang="es-CO" sz="1600" dirty="0" smtClean="0"/>
              <a:t>Existen, además de estos tiempos definidos, otros tiempos más espontáneos que se generan en los descansos, en los pasillos del colegio, en los momentos de informalidad, que es necesario igualmente hacerlos conocer, de manera que en casos que lo ameriten las personas puedan acudir a buscar apoyo de alguno de los miembros de la zona de orientación.</a:t>
            </a:r>
          </a:p>
          <a:p>
            <a:endParaRPr lang="es-CO" dirty="0" smtClean="0"/>
          </a:p>
          <a:p>
            <a:endParaRPr lang="es-CO"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332656"/>
            <a:ext cx="8640960" cy="6494085"/>
          </a:xfrm>
          <a:prstGeom prst="rect">
            <a:avLst/>
          </a:prstGeom>
          <a:noFill/>
        </p:spPr>
        <p:txBody>
          <a:bodyPr wrap="square" rtlCol="0">
            <a:spAutoFit/>
          </a:bodyPr>
          <a:lstStyle/>
          <a:p>
            <a:pPr algn="just"/>
            <a:r>
              <a:rPr lang="es-CO" sz="2000" b="1" dirty="0" smtClean="0">
                <a:solidFill>
                  <a:schemeClr val="tx2">
                    <a:lumMod val="75000"/>
                  </a:schemeClr>
                </a:solidFill>
              </a:rPr>
              <a:t>Espacios y Lugares</a:t>
            </a:r>
            <a:r>
              <a:rPr lang="es-CO" sz="2000" dirty="0" smtClean="0"/>
              <a:t>: Teniendo en cuenta lo anterior, se espera que la zona de orientación tenga un sitio asignado al interior del colegio que sea un espacio de confidencialidad y de seguridad para las personas que acuden a buscar apoyo. Sin embargo no debe limitarse a ese espacio únicamente la labor de la zona de orientación, sino que debe integrarse a todos los espacios de la cotidianidad de la vida escolar, especialmente los espacios recreativos y deportivos, las aulas, los corredores, la biblioteca, entre otros. </a:t>
            </a:r>
          </a:p>
          <a:p>
            <a:pPr algn="just"/>
            <a:endParaRPr lang="es-CO" sz="2000" dirty="0" smtClean="0"/>
          </a:p>
          <a:p>
            <a:pPr algn="just"/>
            <a:r>
              <a:rPr lang="es-CO" sz="2000" dirty="0" smtClean="0"/>
              <a:t>Además, de existir otros espacios de atención especial ofrecidos desde otros proyectos de atención a la población escolar, es importante que quienes los atienden se vayan formando en capacidad de escucha y de acogida y se articulen a la propuesta en su conjunto. </a:t>
            </a:r>
          </a:p>
          <a:p>
            <a:pPr algn="just"/>
            <a:endParaRPr lang="es-CO" sz="2000" dirty="0" smtClean="0"/>
          </a:p>
          <a:p>
            <a:pPr algn="just"/>
            <a:r>
              <a:rPr lang="es-CO" sz="2000" dirty="0" smtClean="0"/>
              <a:t>Por otra parte, y siendo que la zona de orientación ofrece otros servicios, es importante considerar otros contextos de trabajo, entre ellos el ámbito de la comunidad del entorno, usando los sitios de encuentro comunitarios que permitan tejer vínculos y relaciones de trabajo entre el colegio y los líderes del sector y con la red institucional que se constituye en la red de recursos sociales y comunitarios.</a:t>
            </a:r>
          </a:p>
          <a:p>
            <a:endParaRPr lang="es-CO" dirty="0" smtClean="0"/>
          </a:p>
          <a:p>
            <a:endParaRPr lang="es-CO"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76672"/>
            <a:ext cx="8640960" cy="6140142"/>
          </a:xfrm>
          <a:prstGeom prst="rect">
            <a:avLst/>
          </a:prstGeom>
          <a:noFill/>
        </p:spPr>
        <p:txBody>
          <a:bodyPr wrap="square" rtlCol="0">
            <a:spAutoFit/>
          </a:bodyPr>
          <a:lstStyle/>
          <a:p>
            <a:pPr algn="just"/>
            <a:r>
              <a:rPr lang="es-CO" b="1" dirty="0" smtClean="0">
                <a:solidFill>
                  <a:schemeClr val="tx2">
                    <a:lumMod val="75000"/>
                  </a:schemeClr>
                </a:solidFill>
              </a:rPr>
              <a:t>Recursos</a:t>
            </a:r>
            <a:r>
              <a:rPr lang="es-CO" dirty="0" smtClean="0"/>
              <a:t>: Se requieren unos recursos básicos para el funcionamiento de la zona de orientación. Entre ellos destacamos los recursos humanos, los recursos estructurales y los recursos logísticos. </a:t>
            </a:r>
          </a:p>
          <a:p>
            <a:pPr algn="just"/>
            <a:endParaRPr lang="es-CO" dirty="0" smtClean="0"/>
          </a:p>
          <a:p>
            <a:pPr algn="just"/>
            <a:r>
              <a:rPr lang="es-CO" dirty="0" smtClean="0"/>
              <a:t>En recursos humanos se requiere contar con un equipo de personas, que funcionen como minoría activa al interior de la comunidad educativa; que se formen y comprendan la propuesta y que la difundan y promuevan; que realicen el trabajo de escucha y de orientación. El propósito es contar con un equipo que lidere un proceso transversal. Se espera que el número de personas, entre docentes, estudiantes y otros actores, comprometidos esté en relación con la cobertura que atiende la comunidad educativa, aproximadamente entre un 2 ó 3%. Donde se cuenta con psicólogo o con alguna persona que orienta psicosocialmente a los estudiantes, que se integre al equipo; cuando no se cuenta con este recurso humano es importante acudir a la red de recursos cuando la persona atendida lo amerita. Es importante contar con docentes de diversas disciplinas lo que permite una fortaleza y una oportunidad frente al proceso. Se espera que a medida que avanza el proceso y contando con el apoyo directivo, muchos otros docentes y estudiantes se impliquen, así como otros actores de la comunidad educativa. </a:t>
            </a:r>
          </a:p>
          <a:p>
            <a:pPr algn="just"/>
            <a:endParaRPr lang="es-CO" dirty="0" smtClean="0"/>
          </a:p>
          <a:p>
            <a:pPr algn="just"/>
            <a:r>
              <a:rPr lang="es-CO" sz="1100" dirty="0" smtClean="0"/>
              <a:t>Como recursos estructurales el colegio requiere disponer de un espacio o salón específico para la zona de orientación, en la que el equipo se reúna y en la que se establezcan unos horarios de atención conocidos por toda la comunidad educativa. Espacio que requiere ser dotado, en la medida de lo posible, por un equipo de computador, papelería y algunos muebles para su funcionamiento.</a:t>
            </a:r>
          </a:p>
          <a:p>
            <a:endParaRPr lang="es-CO" dirty="0" smtClean="0"/>
          </a:p>
          <a:p>
            <a:endParaRPr lang="es-CO"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76672"/>
            <a:ext cx="8640960" cy="5816977"/>
          </a:xfrm>
          <a:prstGeom prst="rect">
            <a:avLst/>
          </a:prstGeom>
          <a:noFill/>
        </p:spPr>
        <p:txBody>
          <a:bodyPr wrap="square" rtlCol="0">
            <a:spAutoFit/>
          </a:bodyPr>
          <a:lstStyle/>
          <a:p>
            <a:pPr algn="just"/>
            <a:r>
              <a:rPr lang="es-CO" sz="2400" dirty="0" smtClean="0">
                <a:solidFill>
                  <a:schemeClr val="tx2">
                    <a:lumMod val="75000"/>
                  </a:schemeClr>
                </a:solidFill>
              </a:rPr>
              <a:t>Estrategias Informales: </a:t>
            </a:r>
          </a:p>
          <a:p>
            <a:pPr algn="just"/>
            <a:endParaRPr lang="es-CO" sz="2400" dirty="0" smtClean="0">
              <a:solidFill>
                <a:schemeClr val="tx2">
                  <a:lumMod val="75000"/>
                </a:schemeClr>
              </a:solidFill>
            </a:endParaRPr>
          </a:p>
          <a:p>
            <a:pPr algn="just">
              <a:buFont typeface="Arial" pitchFamily="34" charset="0"/>
              <a:buChar char="•"/>
            </a:pPr>
            <a:r>
              <a:rPr lang="es-CO" sz="2400" dirty="0" smtClean="0"/>
              <a:t> Participación en grupos espontáneos de discusión </a:t>
            </a:r>
          </a:p>
          <a:p>
            <a:pPr algn="just">
              <a:buFont typeface="Arial" pitchFamily="34" charset="0"/>
              <a:buChar char="•"/>
            </a:pPr>
            <a:r>
              <a:rPr lang="es-CO" sz="2400" dirty="0" smtClean="0"/>
              <a:t> Reflexiones espontáneas en grupos </a:t>
            </a:r>
          </a:p>
          <a:p>
            <a:pPr algn="just">
              <a:buFont typeface="Arial" pitchFamily="34" charset="0"/>
              <a:buChar char="•"/>
            </a:pPr>
            <a:r>
              <a:rPr lang="es-CO" sz="2400" dirty="0" smtClean="0"/>
              <a:t> Cine foro </a:t>
            </a:r>
          </a:p>
          <a:p>
            <a:pPr algn="just">
              <a:buFont typeface="Arial" pitchFamily="34" charset="0"/>
              <a:buChar char="•"/>
            </a:pPr>
            <a:r>
              <a:rPr lang="es-CO" sz="2400" dirty="0" smtClean="0"/>
              <a:t> Vídeos </a:t>
            </a:r>
          </a:p>
          <a:p>
            <a:pPr algn="just">
              <a:buFont typeface="Arial" pitchFamily="34" charset="0"/>
              <a:buChar char="•"/>
            </a:pPr>
            <a:r>
              <a:rPr lang="es-CO" sz="2400" dirty="0" smtClean="0"/>
              <a:t> Toma del barrio por parte de la comunidad educativa </a:t>
            </a:r>
          </a:p>
          <a:p>
            <a:pPr algn="just">
              <a:buFont typeface="Arial" pitchFamily="34" charset="0"/>
              <a:buChar char="•"/>
            </a:pPr>
            <a:r>
              <a:rPr lang="es-CO" sz="2400" dirty="0" smtClean="0"/>
              <a:t> Salidas de campo y salidas pedagógicas </a:t>
            </a:r>
          </a:p>
          <a:p>
            <a:pPr algn="just">
              <a:buFont typeface="Arial" pitchFamily="34" charset="0"/>
              <a:buChar char="•"/>
            </a:pPr>
            <a:r>
              <a:rPr lang="es-CO" sz="2400" dirty="0" smtClean="0"/>
              <a:t> Pequeñas investigaciones informales a través de preguntas a las personas y los grupos </a:t>
            </a:r>
          </a:p>
          <a:p>
            <a:pPr algn="just">
              <a:buFont typeface="Arial" pitchFamily="34" charset="0"/>
              <a:buChar char="•"/>
            </a:pPr>
            <a:r>
              <a:rPr lang="es-CO" sz="2400" dirty="0" smtClean="0"/>
              <a:t> Murales para que las personas escriban el sentido y el significado  de la zona de orientación o de temas que se quiera profundizar </a:t>
            </a:r>
          </a:p>
          <a:p>
            <a:pPr algn="just">
              <a:buFont typeface="Arial" pitchFamily="34" charset="0"/>
              <a:buChar char="•"/>
            </a:pPr>
            <a:r>
              <a:rPr lang="es-CO" sz="2400" dirty="0" smtClean="0"/>
              <a:t> Mensajes relacionados con los temas específicos </a:t>
            </a:r>
          </a:p>
          <a:p>
            <a:pPr algn="just">
              <a:buFont typeface="Arial" pitchFamily="34" charset="0"/>
              <a:buChar char="•"/>
            </a:pPr>
            <a:r>
              <a:rPr lang="es-CO" sz="2400" dirty="0" smtClean="0"/>
              <a:t> Conversaciones de persona a persona </a:t>
            </a:r>
          </a:p>
          <a:p>
            <a:endParaRPr lang="es-CO" dirty="0" smtClean="0"/>
          </a:p>
          <a:p>
            <a:endParaRPr lang="es-CO"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88640"/>
            <a:ext cx="8568952" cy="7048083"/>
          </a:xfrm>
          <a:prstGeom prst="rect">
            <a:avLst/>
          </a:prstGeom>
          <a:noFill/>
        </p:spPr>
        <p:txBody>
          <a:bodyPr wrap="square" rtlCol="0">
            <a:spAutoFit/>
          </a:bodyPr>
          <a:lstStyle/>
          <a:p>
            <a:pPr algn="just"/>
            <a:r>
              <a:rPr lang="es-CO" sz="2000" b="1" dirty="0" smtClean="0">
                <a:solidFill>
                  <a:schemeClr val="tx2">
                    <a:lumMod val="75000"/>
                  </a:schemeClr>
                </a:solidFill>
              </a:rPr>
              <a:t>Fase 6: Sistematización de la experiencia y manejo de instrumentos de monitoreo y seguimiento</a:t>
            </a:r>
            <a:r>
              <a:rPr lang="es-CO" sz="2400" b="1" dirty="0" smtClean="0">
                <a:solidFill>
                  <a:schemeClr val="tx2">
                    <a:lumMod val="75000"/>
                  </a:schemeClr>
                </a:solidFill>
              </a:rPr>
              <a:t>. </a:t>
            </a:r>
          </a:p>
          <a:p>
            <a:endParaRPr lang="es-CO" dirty="0" smtClean="0"/>
          </a:p>
          <a:p>
            <a:pPr algn="just"/>
            <a:r>
              <a:rPr lang="es-CO" sz="1600" b="1" dirty="0" smtClean="0">
                <a:solidFill>
                  <a:schemeClr val="tx2">
                    <a:lumMod val="75000"/>
                  </a:schemeClr>
                </a:solidFill>
              </a:rPr>
              <a:t>Seguimiento y sistematización</a:t>
            </a:r>
            <a:r>
              <a:rPr lang="es-CO" sz="1600" dirty="0" smtClean="0"/>
              <a:t>: El equipo de la zona de orientación requiere desde el inicio trabajar en un proceso de monitoreo, seguimiento y sistematización de la información. Para ello se contará con instrumentos consolidados que se producirán previamente y a partir de reflexiones y de revisión de instrumentos existentes desde las experiencias que se desarrollan en el país. El propósito es poder comprender la realidad de cada contexto, sus problemáticas y el desenvolvimiento de los servicios y resultados obtenidos por la zona de orientación. </a:t>
            </a:r>
          </a:p>
          <a:p>
            <a:endParaRPr lang="es-CO" dirty="0" smtClean="0"/>
          </a:p>
          <a:p>
            <a:r>
              <a:rPr lang="es-CO" sz="1600" dirty="0" smtClean="0"/>
              <a:t>Es importante llevar: </a:t>
            </a:r>
          </a:p>
          <a:p>
            <a:pPr>
              <a:buFont typeface="Arial" pitchFamily="34" charset="0"/>
              <a:buChar char="•"/>
            </a:pPr>
            <a:r>
              <a:rPr lang="es-CO" sz="1600" dirty="0" smtClean="0"/>
              <a:t> Actas de las reuniones </a:t>
            </a:r>
          </a:p>
          <a:p>
            <a:pPr>
              <a:buFont typeface="Arial" pitchFamily="34" charset="0"/>
              <a:buChar char="•"/>
            </a:pPr>
            <a:r>
              <a:rPr lang="es-CO" sz="1600" dirty="0" smtClean="0"/>
              <a:t> Actas y memorias de los diversos encuentros realizados </a:t>
            </a:r>
          </a:p>
          <a:p>
            <a:pPr>
              <a:buFont typeface="Arial" pitchFamily="34" charset="0"/>
              <a:buChar char="•"/>
            </a:pPr>
            <a:r>
              <a:rPr lang="es-CO" sz="1600" dirty="0" smtClean="0"/>
              <a:t> Diarios de Campo </a:t>
            </a:r>
          </a:p>
          <a:p>
            <a:pPr>
              <a:buFont typeface="Arial" pitchFamily="34" charset="0"/>
              <a:buChar char="•"/>
            </a:pPr>
            <a:r>
              <a:rPr lang="es-CO" sz="1600" dirty="0" smtClean="0"/>
              <a:t> Listados de asistencia </a:t>
            </a:r>
          </a:p>
          <a:p>
            <a:pPr>
              <a:buFont typeface="Arial" pitchFamily="34" charset="0"/>
              <a:buChar char="•"/>
            </a:pPr>
            <a:r>
              <a:rPr lang="es-CO" sz="1600" dirty="0" smtClean="0"/>
              <a:t> Hojas de primer contacto de las personas atendidas </a:t>
            </a:r>
          </a:p>
          <a:p>
            <a:pPr>
              <a:buFont typeface="Arial" pitchFamily="34" charset="0"/>
              <a:buChar char="•"/>
            </a:pPr>
            <a:r>
              <a:rPr lang="es-CO" sz="1600" dirty="0" smtClean="0"/>
              <a:t> Seguimiento individual a procesos en comunidad local </a:t>
            </a:r>
          </a:p>
          <a:p>
            <a:pPr>
              <a:buFont typeface="Arial" pitchFamily="34" charset="0"/>
              <a:buChar char="•"/>
            </a:pPr>
            <a:r>
              <a:rPr lang="es-CO" sz="1600" dirty="0" smtClean="0"/>
              <a:t> Seguimiento de casos </a:t>
            </a:r>
          </a:p>
          <a:p>
            <a:pPr>
              <a:buFont typeface="Arial" pitchFamily="34" charset="0"/>
              <a:buChar char="•"/>
            </a:pPr>
            <a:r>
              <a:rPr lang="es-CO" sz="1600" dirty="0" smtClean="0"/>
              <a:t> Canalizaciones a la red de recursos </a:t>
            </a:r>
          </a:p>
          <a:p>
            <a:pPr>
              <a:buFont typeface="Arial" pitchFamily="34" charset="0"/>
              <a:buChar char="•"/>
            </a:pPr>
            <a:r>
              <a:rPr lang="es-CO" sz="1600" dirty="0" smtClean="0"/>
              <a:t> Acuerdos de convivencia </a:t>
            </a:r>
          </a:p>
          <a:p>
            <a:pPr>
              <a:buFont typeface="Arial" pitchFamily="34" charset="0"/>
              <a:buChar char="•"/>
            </a:pPr>
            <a:r>
              <a:rPr lang="es-CO" sz="1600" dirty="0" smtClean="0"/>
              <a:t> Memoria del proceso de trabajo de la red </a:t>
            </a:r>
          </a:p>
          <a:p>
            <a:pPr>
              <a:buFont typeface="Arial" pitchFamily="34" charset="0"/>
              <a:buChar char="•"/>
            </a:pPr>
            <a:r>
              <a:rPr lang="es-CO" sz="1600" dirty="0" smtClean="0"/>
              <a:t> Planes de trabajo y reportes de actividades. </a:t>
            </a:r>
          </a:p>
          <a:p>
            <a:pPr>
              <a:buFont typeface="Arial" pitchFamily="34" charset="0"/>
              <a:buChar char="•"/>
            </a:pPr>
            <a:r>
              <a:rPr lang="es-CO" sz="1600" dirty="0" smtClean="0"/>
              <a:t> Proyectos de vida. </a:t>
            </a:r>
          </a:p>
          <a:p>
            <a:pPr>
              <a:buFont typeface="Arial" pitchFamily="34" charset="0"/>
              <a:buChar char="•"/>
            </a:pPr>
            <a:r>
              <a:rPr lang="es-CO" sz="1600" dirty="0" smtClean="0"/>
              <a:t> Convenios con otras organizaciones </a:t>
            </a:r>
          </a:p>
          <a:p>
            <a:pPr>
              <a:buFont typeface="Arial" pitchFamily="34" charset="0"/>
              <a:buChar char="•"/>
            </a:pPr>
            <a:r>
              <a:rPr lang="es-CO" sz="1600" dirty="0" smtClean="0"/>
              <a:t> Medios virtuales </a:t>
            </a:r>
          </a:p>
          <a:p>
            <a:endParaRPr lang="es-CO" dirty="0" smtClean="0"/>
          </a:p>
          <a:p>
            <a:endParaRPr lang="es-CO"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88640"/>
            <a:ext cx="8784976" cy="6555641"/>
          </a:xfrm>
          <a:prstGeom prst="rect">
            <a:avLst/>
          </a:prstGeom>
          <a:noFill/>
        </p:spPr>
        <p:txBody>
          <a:bodyPr wrap="square" rtlCol="0">
            <a:spAutoFit/>
          </a:bodyPr>
          <a:lstStyle/>
          <a:p>
            <a:r>
              <a:rPr lang="es-CO" sz="2400" b="1" dirty="0" smtClean="0">
                <a:solidFill>
                  <a:schemeClr val="tx2">
                    <a:lumMod val="75000"/>
                  </a:schemeClr>
                </a:solidFill>
              </a:rPr>
              <a:t>5. Sostenibilidad de la Zona de Orientación Escolar </a:t>
            </a:r>
          </a:p>
          <a:p>
            <a:endParaRPr lang="es-CO" dirty="0" smtClean="0"/>
          </a:p>
          <a:p>
            <a:pPr algn="just"/>
            <a:r>
              <a:rPr lang="es-CO" dirty="0" smtClean="0"/>
              <a:t>Las experiencias de intervención social en el contexto escolar, regularmente inician por un recurso externo o una iniciativa particular. Su permanencia en un tiempo determinado y los pocos recursos parecen ser características que las definen y determinan sus posibles resultados y logros. En este contexto, la ZOE </a:t>
            </a:r>
            <a:r>
              <a:rPr lang="es-CO" u="sng" dirty="0" smtClean="0"/>
              <a:t>pueden aparecer como una intervención más con igual suerte que otras</a:t>
            </a:r>
            <a:r>
              <a:rPr lang="es-CO" dirty="0" smtClean="0"/>
              <a:t>. Por ello, el planteamiento de la sostenibilidad cobra importancia desde su puesta en funcionamiento. Los recursos, los actores y los propósitos de la acción se visibilizan y gestan de la dinámica cotidiana, posibilitando que la estrategia de redes sea un modo de hacer y una condición para que el cambio sea una posibilidad y una realidad. </a:t>
            </a:r>
          </a:p>
          <a:p>
            <a:pPr algn="just"/>
            <a:endParaRPr lang="es-CO" dirty="0" smtClean="0"/>
          </a:p>
          <a:p>
            <a:pPr algn="just"/>
            <a:r>
              <a:rPr lang="es-CO" dirty="0" smtClean="0"/>
              <a:t>Esto pone de presente los retos que tienen las ZOE, como estrategia de redes que requiere de un tipo de organización en su funcionamiento para avanzar hacia el logro de sus objetivos y su permanencia en el tiempo. Pedido necesario para las intervenciones, que </a:t>
            </a:r>
            <a:r>
              <a:rPr lang="es-CO" u="sng" dirty="0" smtClean="0"/>
              <a:t>en opinión de los docentes suelen ser fragmentadas, dispersas y con pocos apoyos</a:t>
            </a:r>
            <a:r>
              <a:rPr lang="es-CO" dirty="0" smtClean="0"/>
              <a:t>. Percepción a la cual acuden porque </a:t>
            </a:r>
            <a:r>
              <a:rPr lang="es-CO" u="sng" dirty="0" smtClean="0"/>
              <a:t>“nada resulta suficiente</a:t>
            </a:r>
            <a:r>
              <a:rPr lang="es-CO" dirty="0" smtClean="0"/>
              <a:t>” en un contexto que, por su complejidad, deja abierta la puerta hacia la desesperanza. Estas características del contexto nos obligan a situar las posibilidades mínimas con las que consideramos que la comunidad escolar, a través de la ZOE puede contribuir a ser un escenario protector de los derechos de las personas, especialmente aquellas que pueden llegar a ser excluidas por </a:t>
            </a:r>
            <a:r>
              <a:rPr lang="es-CO" dirty="0" smtClean="0"/>
              <a:t>diversos determinantes y sus </a:t>
            </a:r>
            <a:r>
              <a:rPr lang="es-CO" dirty="0" smtClean="0"/>
              <a:t>prácticas de consumo </a:t>
            </a:r>
            <a:r>
              <a:rPr lang="es-CO" dirty="0" smtClean="0"/>
              <a:t>(incluidas las drogas). </a:t>
            </a:r>
            <a:endParaRPr lang="es-CO" dirty="0" smtClean="0"/>
          </a:p>
          <a:p>
            <a:endParaRPr lang="es-CO" dirty="0" smtClean="0"/>
          </a:p>
          <a:p>
            <a:endParaRPr lang="es-CO"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640960" cy="4339650"/>
          </a:xfrm>
          <a:prstGeom prst="rect">
            <a:avLst/>
          </a:prstGeom>
          <a:noFill/>
        </p:spPr>
        <p:txBody>
          <a:bodyPr wrap="square" rtlCol="0">
            <a:spAutoFit/>
          </a:bodyPr>
          <a:lstStyle/>
          <a:p>
            <a:pPr algn="just"/>
            <a:r>
              <a:rPr lang="es-CO" sz="2000" dirty="0" smtClean="0"/>
              <a:t>La sostenibilidad se plantea en dos perspectivas: una interna y otra externa. La </a:t>
            </a:r>
            <a:r>
              <a:rPr lang="es-CO" sz="2000" u="sng" dirty="0" smtClean="0"/>
              <a:t>primera, como apuesta y compromiso de la </a:t>
            </a:r>
            <a:r>
              <a:rPr lang="es-CO" sz="2000" b="1" u="sng" dirty="0" smtClean="0"/>
              <a:t>red operativa</a:t>
            </a:r>
            <a:r>
              <a:rPr lang="es-CO" sz="2000" dirty="0" smtClean="0"/>
              <a:t>, es decir de las articulaciones que hacen posible el cambio de las situaciones de estigmatización o exclusión en la escuela y del proceso de organización que favorece la definición de procedimientos para alcanzar los objetivos que se proponen. La sostenibilidad </a:t>
            </a:r>
            <a:r>
              <a:rPr lang="es-CO" sz="2000" u="sng" dirty="0" smtClean="0"/>
              <a:t>externa se plantea con la existencia y potencia de la </a:t>
            </a:r>
            <a:r>
              <a:rPr lang="es-CO" sz="2000" b="1" u="sng" dirty="0" smtClean="0"/>
              <a:t>red de recursos comunitarios </a:t>
            </a:r>
            <a:r>
              <a:rPr lang="es-CO" sz="2000" dirty="0" smtClean="0"/>
              <a:t>que en su conexión con la comunidad propicia la </a:t>
            </a:r>
            <a:r>
              <a:rPr lang="es-CO" sz="2000" u="sng" dirty="0" smtClean="0"/>
              <a:t>gestión de recursos</a:t>
            </a:r>
            <a:r>
              <a:rPr lang="es-CO" sz="2000" dirty="0" smtClean="0"/>
              <a:t> y la visibilidad de oportunidades para la </a:t>
            </a:r>
            <a:r>
              <a:rPr lang="es-CO" sz="2000" dirty="0" smtClean="0"/>
              <a:t>ZOE (CRCBA). </a:t>
            </a:r>
            <a:endParaRPr lang="es-CO" sz="2000" dirty="0" smtClean="0"/>
          </a:p>
          <a:p>
            <a:pPr algn="just"/>
            <a:endParaRPr lang="es-CO" sz="2000" dirty="0" smtClean="0"/>
          </a:p>
          <a:p>
            <a:pPr algn="just"/>
            <a:r>
              <a:rPr lang="es-CO" sz="2000" dirty="0" smtClean="0"/>
              <a:t>En esa perspectiva, </a:t>
            </a:r>
            <a:r>
              <a:rPr lang="es-CO" sz="2000" dirty="0" smtClean="0"/>
              <a:t>estos </a:t>
            </a:r>
            <a:r>
              <a:rPr lang="es-CO" sz="2000" dirty="0" smtClean="0"/>
              <a:t>aspectos son los que mínimamente se requieren para que la experiencia </a:t>
            </a:r>
            <a:r>
              <a:rPr lang="es-CO" sz="2000" dirty="0" smtClean="0"/>
              <a:t>ZOE (CRCBA) </a:t>
            </a:r>
            <a:r>
              <a:rPr lang="es-CO" sz="2000" dirty="0" smtClean="0"/>
              <a:t>tenga lugar y se pueda visualizar una posibilidad de continuidad en el </a:t>
            </a:r>
            <a:r>
              <a:rPr lang="es-CO" sz="2000" dirty="0" smtClean="0"/>
              <a:t>tiempo</a:t>
            </a:r>
            <a:r>
              <a:rPr lang="es-CO" sz="2000" dirty="0" smtClean="0"/>
              <a:t>.</a:t>
            </a:r>
            <a:endParaRPr lang="es-CO" sz="2000" dirty="0" smtClean="0"/>
          </a:p>
          <a:p>
            <a:endParaRPr lang="es-CO" dirty="0" smtClean="0"/>
          </a:p>
          <a:p>
            <a:endParaRPr lang="es-CO"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260648"/>
            <a:ext cx="7200800" cy="369332"/>
          </a:xfrm>
          <a:prstGeom prst="rect">
            <a:avLst/>
          </a:prstGeom>
          <a:noFill/>
        </p:spPr>
        <p:txBody>
          <a:bodyPr wrap="square" rtlCol="0">
            <a:spAutoFit/>
          </a:bodyPr>
          <a:lstStyle/>
          <a:p>
            <a:pPr algn="ctr"/>
            <a:r>
              <a:rPr lang="es-ES" dirty="0" smtClean="0"/>
              <a:t>Diseño Funcional</a:t>
            </a:r>
            <a:endParaRPr lang="es-CO" dirty="0"/>
          </a:p>
        </p:txBody>
      </p:sp>
      <p:sp>
        <p:nvSpPr>
          <p:cNvPr id="3" name="2 Rectángulo redondeado"/>
          <p:cNvSpPr/>
          <p:nvPr/>
        </p:nvSpPr>
        <p:spPr>
          <a:xfrm>
            <a:off x="251520" y="3429000"/>
            <a:ext cx="13681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3 Rectángulo redondeado"/>
          <p:cNvSpPr/>
          <p:nvPr/>
        </p:nvSpPr>
        <p:spPr>
          <a:xfrm>
            <a:off x="1763688" y="3429000"/>
            <a:ext cx="129614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Rectángulo redondeado"/>
          <p:cNvSpPr/>
          <p:nvPr/>
        </p:nvSpPr>
        <p:spPr>
          <a:xfrm>
            <a:off x="6012160" y="3429000"/>
            <a:ext cx="129614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5 Rectángulo redondeado"/>
          <p:cNvSpPr/>
          <p:nvPr/>
        </p:nvSpPr>
        <p:spPr>
          <a:xfrm>
            <a:off x="7452320" y="3429000"/>
            <a:ext cx="129614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6 Elipse"/>
          <p:cNvSpPr/>
          <p:nvPr/>
        </p:nvSpPr>
        <p:spPr>
          <a:xfrm>
            <a:off x="3851920" y="1268760"/>
            <a:ext cx="144016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7 CuadroTexto"/>
          <p:cNvSpPr txBox="1"/>
          <p:nvPr/>
        </p:nvSpPr>
        <p:spPr>
          <a:xfrm>
            <a:off x="4067944" y="1484784"/>
            <a:ext cx="1008112" cy="646331"/>
          </a:xfrm>
          <a:prstGeom prst="rect">
            <a:avLst/>
          </a:prstGeom>
          <a:noFill/>
        </p:spPr>
        <p:txBody>
          <a:bodyPr wrap="square" rtlCol="0">
            <a:spAutoFit/>
          </a:bodyPr>
          <a:lstStyle/>
          <a:p>
            <a:pPr algn="ctr"/>
            <a:r>
              <a:rPr lang="es-ES" dirty="0" smtClean="0"/>
              <a:t>Equipo Técnico</a:t>
            </a:r>
            <a:endParaRPr lang="es-CO" dirty="0"/>
          </a:p>
        </p:txBody>
      </p:sp>
      <p:sp>
        <p:nvSpPr>
          <p:cNvPr id="9" name="8 CuadroTexto"/>
          <p:cNvSpPr txBox="1"/>
          <p:nvPr/>
        </p:nvSpPr>
        <p:spPr>
          <a:xfrm>
            <a:off x="323528" y="3429000"/>
            <a:ext cx="1152128" cy="369332"/>
          </a:xfrm>
          <a:prstGeom prst="rect">
            <a:avLst/>
          </a:prstGeom>
          <a:noFill/>
        </p:spPr>
        <p:txBody>
          <a:bodyPr wrap="square" rtlCol="0">
            <a:spAutoFit/>
          </a:bodyPr>
          <a:lstStyle/>
          <a:p>
            <a:pPr algn="ctr"/>
            <a:r>
              <a:rPr lang="es-ES" dirty="0" smtClean="0"/>
              <a:t>CRCBA 1</a:t>
            </a:r>
            <a:endParaRPr lang="es-CO" dirty="0"/>
          </a:p>
        </p:txBody>
      </p:sp>
      <p:sp>
        <p:nvSpPr>
          <p:cNvPr id="10" name="9 CuadroTexto"/>
          <p:cNvSpPr txBox="1"/>
          <p:nvPr/>
        </p:nvSpPr>
        <p:spPr>
          <a:xfrm>
            <a:off x="1835696" y="3429000"/>
            <a:ext cx="1152128" cy="369332"/>
          </a:xfrm>
          <a:prstGeom prst="rect">
            <a:avLst/>
          </a:prstGeom>
          <a:noFill/>
        </p:spPr>
        <p:txBody>
          <a:bodyPr wrap="square" rtlCol="0">
            <a:spAutoFit/>
          </a:bodyPr>
          <a:lstStyle/>
          <a:p>
            <a:pPr algn="ctr"/>
            <a:r>
              <a:rPr lang="es-ES" dirty="0" smtClean="0"/>
              <a:t>CRCBA 2</a:t>
            </a:r>
            <a:endParaRPr lang="es-CO" dirty="0"/>
          </a:p>
        </p:txBody>
      </p:sp>
      <p:sp>
        <p:nvSpPr>
          <p:cNvPr id="12" name="11 CuadroTexto"/>
          <p:cNvSpPr txBox="1"/>
          <p:nvPr/>
        </p:nvSpPr>
        <p:spPr>
          <a:xfrm>
            <a:off x="7596336" y="3419708"/>
            <a:ext cx="1152128" cy="369332"/>
          </a:xfrm>
          <a:prstGeom prst="rect">
            <a:avLst/>
          </a:prstGeom>
          <a:noFill/>
        </p:spPr>
        <p:txBody>
          <a:bodyPr wrap="square" rtlCol="0">
            <a:spAutoFit/>
          </a:bodyPr>
          <a:lstStyle/>
          <a:p>
            <a:pPr algn="ctr"/>
            <a:r>
              <a:rPr lang="es-ES" dirty="0" smtClean="0"/>
              <a:t>CRCBA </a:t>
            </a:r>
            <a:r>
              <a:rPr lang="es-ES" dirty="0" smtClean="0"/>
              <a:t>6</a:t>
            </a:r>
            <a:endParaRPr lang="es-CO" dirty="0"/>
          </a:p>
        </p:txBody>
      </p:sp>
      <p:cxnSp>
        <p:nvCxnSpPr>
          <p:cNvPr id="14" name="13 Conector recto de flecha"/>
          <p:cNvCxnSpPr>
            <a:stCxn id="7" idx="2"/>
            <a:endCxn id="9" idx="0"/>
          </p:cNvCxnSpPr>
          <p:nvPr/>
        </p:nvCxnSpPr>
        <p:spPr>
          <a:xfrm flipH="1">
            <a:off x="899592" y="1880828"/>
            <a:ext cx="2952328" cy="15481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a:stCxn id="7" idx="6"/>
            <a:endCxn id="12" idx="0"/>
          </p:cNvCxnSpPr>
          <p:nvPr/>
        </p:nvCxnSpPr>
        <p:spPr>
          <a:xfrm>
            <a:off x="5292080" y="1880828"/>
            <a:ext cx="2880320" cy="15388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a:stCxn id="7" idx="3"/>
            <a:endCxn id="10" idx="0"/>
          </p:cNvCxnSpPr>
          <p:nvPr/>
        </p:nvCxnSpPr>
        <p:spPr>
          <a:xfrm flipH="1">
            <a:off x="2411760" y="2313626"/>
            <a:ext cx="1651067" cy="11153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stCxn id="7" idx="5"/>
            <a:endCxn id="23" idx="0"/>
          </p:cNvCxnSpPr>
          <p:nvPr/>
        </p:nvCxnSpPr>
        <p:spPr>
          <a:xfrm>
            <a:off x="5081173" y="2313626"/>
            <a:ext cx="1615063" cy="11153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16 Rectángulo redondeado"/>
          <p:cNvSpPr/>
          <p:nvPr/>
        </p:nvSpPr>
        <p:spPr>
          <a:xfrm>
            <a:off x="4572000" y="3429000"/>
            <a:ext cx="129614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18 Rectángulo redondeado"/>
          <p:cNvSpPr/>
          <p:nvPr/>
        </p:nvSpPr>
        <p:spPr>
          <a:xfrm>
            <a:off x="3203848" y="3429000"/>
            <a:ext cx="122413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20 CuadroTexto"/>
          <p:cNvSpPr txBox="1"/>
          <p:nvPr/>
        </p:nvSpPr>
        <p:spPr>
          <a:xfrm>
            <a:off x="3275856" y="3429000"/>
            <a:ext cx="1080120" cy="369332"/>
          </a:xfrm>
          <a:prstGeom prst="rect">
            <a:avLst/>
          </a:prstGeom>
          <a:noFill/>
        </p:spPr>
        <p:txBody>
          <a:bodyPr wrap="square" rtlCol="0">
            <a:spAutoFit/>
          </a:bodyPr>
          <a:lstStyle/>
          <a:p>
            <a:pPr algn="ctr"/>
            <a:r>
              <a:rPr lang="es-ES" dirty="0" smtClean="0"/>
              <a:t>CRCBA 3</a:t>
            </a:r>
            <a:endParaRPr lang="es-CO" dirty="0"/>
          </a:p>
        </p:txBody>
      </p:sp>
      <p:sp>
        <p:nvSpPr>
          <p:cNvPr id="22" name="21 CuadroTexto"/>
          <p:cNvSpPr txBox="1"/>
          <p:nvPr/>
        </p:nvSpPr>
        <p:spPr>
          <a:xfrm>
            <a:off x="4644008" y="3429000"/>
            <a:ext cx="1152128" cy="369332"/>
          </a:xfrm>
          <a:prstGeom prst="rect">
            <a:avLst/>
          </a:prstGeom>
          <a:noFill/>
        </p:spPr>
        <p:txBody>
          <a:bodyPr wrap="square" rtlCol="0">
            <a:spAutoFit/>
          </a:bodyPr>
          <a:lstStyle/>
          <a:p>
            <a:pPr algn="ctr"/>
            <a:r>
              <a:rPr lang="es-ES" dirty="0" smtClean="0"/>
              <a:t>CRCBA 4</a:t>
            </a:r>
            <a:endParaRPr lang="es-CO" dirty="0"/>
          </a:p>
        </p:txBody>
      </p:sp>
      <p:sp>
        <p:nvSpPr>
          <p:cNvPr id="23" name="22 CuadroTexto"/>
          <p:cNvSpPr txBox="1"/>
          <p:nvPr/>
        </p:nvSpPr>
        <p:spPr>
          <a:xfrm>
            <a:off x="6156176" y="3429000"/>
            <a:ext cx="1080120" cy="369332"/>
          </a:xfrm>
          <a:prstGeom prst="rect">
            <a:avLst/>
          </a:prstGeom>
          <a:noFill/>
        </p:spPr>
        <p:txBody>
          <a:bodyPr wrap="square" rtlCol="0">
            <a:spAutoFit/>
          </a:bodyPr>
          <a:lstStyle/>
          <a:p>
            <a:r>
              <a:rPr lang="es-ES" dirty="0" smtClean="0"/>
              <a:t>CRCBA 5</a:t>
            </a:r>
            <a:endParaRPr lang="es-CO" dirty="0"/>
          </a:p>
        </p:txBody>
      </p:sp>
      <p:cxnSp>
        <p:nvCxnSpPr>
          <p:cNvPr id="26" name="25 Conector recto de flecha"/>
          <p:cNvCxnSpPr>
            <a:endCxn id="21" idx="0"/>
          </p:cNvCxnSpPr>
          <p:nvPr/>
        </p:nvCxnSpPr>
        <p:spPr>
          <a:xfrm flipH="1">
            <a:off x="3815916" y="2492896"/>
            <a:ext cx="54006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endCxn id="22" idx="0"/>
          </p:cNvCxnSpPr>
          <p:nvPr/>
        </p:nvCxnSpPr>
        <p:spPr>
          <a:xfrm>
            <a:off x="4860032" y="2492896"/>
            <a:ext cx="36004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29 Rectángulo redondeado"/>
          <p:cNvSpPr/>
          <p:nvPr/>
        </p:nvSpPr>
        <p:spPr>
          <a:xfrm>
            <a:off x="251520" y="4941168"/>
            <a:ext cx="8568952"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30 CuadroTexto"/>
          <p:cNvSpPr txBox="1"/>
          <p:nvPr/>
        </p:nvSpPr>
        <p:spPr>
          <a:xfrm>
            <a:off x="2555776" y="5013176"/>
            <a:ext cx="4464496" cy="461665"/>
          </a:xfrm>
          <a:prstGeom prst="rect">
            <a:avLst/>
          </a:prstGeom>
          <a:noFill/>
        </p:spPr>
        <p:txBody>
          <a:bodyPr wrap="square" rtlCol="0">
            <a:spAutoFit/>
          </a:bodyPr>
          <a:lstStyle/>
          <a:p>
            <a:pPr algn="ctr"/>
            <a:r>
              <a:rPr lang="es-ES" sz="2400" b="1" dirty="0" smtClean="0"/>
              <a:t>COMUNIDAD EDUCATIVA</a:t>
            </a:r>
            <a:endParaRPr lang="es-CO"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2123728" y="908720"/>
            <a:ext cx="4896544" cy="4464496"/>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CuadroTexto"/>
          <p:cNvSpPr txBox="1"/>
          <p:nvPr/>
        </p:nvSpPr>
        <p:spPr>
          <a:xfrm>
            <a:off x="2843808" y="1383159"/>
            <a:ext cx="1296144" cy="461665"/>
          </a:xfrm>
          <a:prstGeom prst="rect">
            <a:avLst/>
          </a:prstGeom>
          <a:noFill/>
        </p:spPr>
        <p:txBody>
          <a:bodyPr wrap="square" rtlCol="0">
            <a:spAutoFit/>
          </a:bodyPr>
          <a:lstStyle/>
          <a:p>
            <a:pPr algn="ctr"/>
            <a:r>
              <a:rPr lang="es-CO" sz="1200" b="1" dirty="0" smtClean="0"/>
              <a:t>Estrés, ansiedad y preocupaciones</a:t>
            </a:r>
            <a:endParaRPr lang="es-CO" sz="1200" b="1" dirty="0"/>
          </a:p>
        </p:txBody>
      </p:sp>
      <p:sp>
        <p:nvSpPr>
          <p:cNvPr id="4" name="3 CuadroTexto"/>
          <p:cNvSpPr txBox="1"/>
          <p:nvPr/>
        </p:nvSpPr>
        <p:spPr>
          <a:xfrm>
            <a:off x="3707904" y="951111"/>
            <a:ext cx="1656184" cy="461665"/>
          </a:xfrm>
          <a:prstGeom prst="rect">
            <a:avLst/>
          </a:prstGeom>
          <a:noFill/>
        </p:spPr>
        <p:txBody>
          <a:bodyPr wrap="square" rtlCol="0">
            <a:spAutoFit/>
          </a:bodyPr>
          <a:lstStyle/>
          <a:p>
            <a:pPr algn="ctr"/>
            <a:r>
              <a:rPr lang="es-CO" sz="1200" b="1" dirty="0" smtClean="0"/>
              <a:t>Sentido de Propósito Motivación</a:t>
            </a:r>
            <a:endParaRPr lang="es-CO" sz="1200" b="1" dirty="0"/>
          </a:p>
        </p:txBody>
      </p:sp>
      <p:sp>
        <p:nvSpPr>
          <p:cNvPr id="5" name="4 CuadroTexto"/>
          <p:cNvSpPr txBox="1"/>
          <p:nvPr/>
        </p:nvSpPr>
        <p:spPr>
          <a:xfrm>
            <a:off x="4932040" y="1340768"/>
            <a:ext cx="1440160" cy="461665"/>
          </a:xfrm>
          <a:prstGeom prst="rect">
            <a:avLst/>
          </a:prstGeom>
          <a:noFill/>
        </p:spPr>
        <p:txBody>
          <a:bodyPr wrap="square" rtlCol="0">
            <a:spAutoFit/>
          </a:bodyPr>
          <a:lstStyle/>
          <a:p>
            <a:pPr algn="ctr"/>
            <a:r>
              <a:rPr lang="es-CO" sz="1200" b="1" dirty="0" smtClean="0"/>
              <a:t>Organización y toma de decisiones</a:t>
            </a:r>
            <a:endParaRPr lang="es-CO" sz="1200" b="1" dirty="0"/>
          </a:p>
        </p:txBody>
      </p:sp>
      <p:sp>
        <p:nvSpPr>
          <p:cNvPr id="6" name="5 CuadroTexto"/>
          <p:cNvSpPr txBox="1"/>
          <p:nvPr/>
        </p:nvSpPr>
        <p:spPr>
          <a:xfrm>
            <a:off x="2339752" y="1916832"/>
            <a:ext cx="1296144" cy="461665"/>
          </a:xfrm>
          <a:prstGeom prst="rect">
            <a:avLst/>
          </a:prstGeom>
          <a:noFill/>
        </p:spPr>
        <p:txBody>
          <a:bodyPr wrap="square" rtlCol="0">
            <a:spAutoFit/>
          </a:bodyPr>
          <a:lstStyle/>
          <a:p>
            <a:pPr algn="ctr"/>
            <a:r>
              <a:rPr lang="es-CO" sz="1200" b="1" dirty="0" smtClean="0"/>
              <a:t>Regulación del comportamiento</a:t>
            </a:r>
            <a:endParaRPr lang="es-CO" sz="1200" b="1" dirty="0"/>
          </a:p>
        </p:txBody>
      </p:sp>
      <p:sp>
        <p:nvSpPr>
          <p:cNvPr id="7" name="6 CuadroTexto"/>
          <p:cNvSpPr txBox="1"/>
          <p:nvPr/>
        </p:nvSpPr>
        <p:spPr>
          <a:xfrm>
            <a:off x="5508104" y="1887215"/>
            <a:ext cx="1224136" cy="461665"/>
          </a:xfrm>
          <a:prstGeom prst="rect">
            <a:avLst/>
          </a:prstGeom>
          <a:noFill/>
        </p:spPr>
        <p:txBody>
          <a:bodyPr wrap="square" rtlCol="0">
            <a:spAutoFit/>
          </a:bodyPr>
          <a:lstStyle/>
          <a:p>
            <a:pPr algn="ctr"/>
            <a:r>
              <a:rPr lang="es-CO" sz="1200" b="1" dirty="0" smtClean="0"/>
              <a:t>Expectativas de futuro</a:t>
            </a:r>
            <a:endParaRPr lang="es-CO" sz="1200" b="1" dirty="0"/>
          </a:p>
        </p:txBody>
      </p:sp>
      <p:sp>
        <p:nvSpPr>
          <p:cNvPr id="8" name="7 CuadroTexto"/>
          <p:cNvSpPr txBox="1"/>
          <p:nvPr/>
        </p:nvSpPr>
        <p:spPr>
          <a:xfrm>
            <a:off x="1979712" y="2420888"/>
            <a:ext cx="1296144" cy="461665"/>
          </a:xfrm>
          <a:prstGeom prst="rect">
            <a:avLst/>
          </a:prstGeom>
          <a:noFill/>
        </p:spPr>
        <p:txBody>
          <a:bodyPr wrap="square" rtlCol="0">
            <a:spAutoFit/>
          </a:bodyPr>
          <a:lstStyle/>
          <a:p>
            <a:pPr algn="ctr"/>
            <a:r>
              <a:rPr lang="es-CO" sz="1200" b="1" dirty="0" smtClean="0"/>
              <a:t>Regulación Emocional</a:t>
            </a:r>
            <a:endParaRPr lang="es-CO" sz="1200" b="1" dirty="0"/>
          </a:p>
        </p:txBody>
      </p:sp>
      <p:sp>
        <p:nvSpPr>
          <p:cNvPr id="9" name="8 CuadroTexto"/>
          <p:cNvSpPr txBox="1"/>
          <p:nvPr/>
        </p:nvSpPr>
        <p:spPr>
          <a:xfrm>
            <a:off x="5940152" y="2492896"/>
            <a:ext cx="1008112" cy="276999"/>
          </a:xfrm>
          <a:prstGeom prst="rect">
            <a:avLst/>
          </a:prstGeom>
          <a:noFill/>
        </p:spPr>
        <p:txBody>
          <a:bodyPr wrap="square" rtlCol="0">
            <a:spAutoFit/>
          </a:bodyPr>
          <a:lstStyle/>
          <a:p>
            <a:r>
              <a:rPr lang="es-CO" sz="1200" b="1" dirty="0" smtClean="0"/>
              <a:t>Auto eficacia</a:t>
            </a:r>
            <a:endParaRPr lang="es-CO" sz="1200" b="1" dirty="0"/>
          </a:p>
        </p:txBody>
      </p:sp>
      <p:sp>
        <p:nvSpPr>
          <p:cNvPr id="10" name="9 CuadroTexto"/>
          <p:cNvSpPr txBox="1"/>
          <p:nvPr/>
        </p:nvSpPr>
        <p:spPr>
          <a:xfrm>
            <a:off x="2051720" y="2924944"/>
            <a:ext cx="1296144" cy="276999"/>
          </a:xfrm>
          <a:prstGeom prst="rect">
            <a:avLst/>
          </a:prstGeom>
          <a:noFill/>
        </p:spPr>
        <p:txBody>
          <a:bodyPr wrap="square" rtlCol="0">
            <a:spAutoFit/>
          </a:bodyPr>
          <a:lstStyle/>
          <a:p>
            <a:r>
              <a:rPr lang="es-CO" sz="1200" b="1" dirty="0" smtClean="0"/>
              <a:t>Empoderamiento</a:t>
            </a:r>
            <a:endParaRPr lang="es-CO" sz="1200" b="1" dirty="0"/>
          </a:p>
        </p:txBody>
      </p:sp>
      <p:sp>
        <p:nvSpPr>
          <p:cNvPr id="11" name="10 CuadroTexto"/>
          <p:cNvSpPr txBox="1"/>
          <p:nvPr/>
        </p:nvSpPr>
        <p:spPr>
          <a:xfrm>
            <a:off x="5868144" y="2852936"/>
            <a:ext cx="1224136" cy="461665"/>
          </a:xfrm>
          <a:prstGeom prst="rect">
            <a:avLst/>
          </a:prstGeom>
          <a:noFill/>
        </p:spPr>
        <p:txBody>
          <a:bodyPr wrap="square" rtlCol="0">
            <a:spAutoFit/>
          </a:bodyPr>
          <a:lstStyle/>
          <a:p>
            <a:pPr algn="ctr"/>
            <a:r>
              <a:rPr lang="es-CO" sz="1200" b="1" dirty="0" smtClean="0"/>
              <a:t>Honestidad, responsabilidad</a:t>
            </a:r>
            <a:endParaRPr lang="es-CO" sz="1200" b="1" dirty="0"/>
          </a:p>
        </p:txBody>
      </p:sp>
      <p:sp>
        <p:nvSpPr>
          <p:cNvPr id="12" name="11 CuadroTexto"/>
          <p:cNvSpPr txBox="1"/>
          <p:nvPr/>
        </p:nvSpPr>
        <p:spPr>
          <a:xfrm>
            <a:off x="2123728" y="3429000"/>
            <a:ext cx="1008112" cy="461665"/>
          </a:xfrm>
          <a:prstGeom prst="rect">
            <a:avLst/>
          </a:prstGeom>
          <a:noFill/>
        </p:spPr>
        <p:txBody>
          <a:bodyPr wrap="square" rtlCol="0">
            <a:spAutoFit/>
          </a:bodyPr>
          <a:lstStyle/>
          <a:p>
            <a:pPr algn="ctr"/>
            <a:r>
              <a:rPr lang="es-CO" sz="1200" b="1" dirty="0" smtClean="0"/>
              <a:t>Autoestima, confianza</a:t>
            </a:r>
            <a:endParaRPr lang="es-CO" sz="1200" b="1" dirty="0"/>
          </a:p>
        </p:txBody>
      </p:sp>
      <p:sp>
        <p:nvSpPr>
          <p:cNvPr id="13" name="12 CuadroTexto"/>
          <p:cNvSpPr txBox="1"/>
          <p:nvPr/>
        </p:nvSpPr>
        <p:spPr>
          <a:xfrm>
            <a:off x="5508104" y="3429000"/>
            <a:ext cx="1512168" cy="461665"/>
          </a:xfrm>
          <a:prstGeom prst="rect">
            <a:avLst/>
          </a:prstGeom>
          <a:noFill/>
        </p:spPr>
        <p:txBody>
          <a:bodyPr wrap="square" rtlCol="0">
            <a:spAutoFit/>
          </a:bodyPr>
          <a:lstStyle/>
          <a:p>
            <a:pPr algn="ctr"/>
            <a:r>
              <a:rPr lang="es-CO" sz="1200" b="1" dirty="0" smtClean="0"/>
              <a:t>Compromiso con el aprendizaje</a:t>
            </a:r>
            <a:endParaRPr lang="es-CO" sz="1200" b="1" dirty="0"/>
          </a:p>
        </p:txBody>
      </p:sp>
      <p:sp>
        <p:nvSpPr>
          <p:cNvPr id="14" name="13 CuadroTexto"/>
          <p:cNvSpPr txBox="1"/>
          <p:nvPr/>
        </p:nvSpPr>
        <p:spPr>
          <a:xfrm>
            <a:off x="2411760" y="3933056"/>
            <a:ext cx="1440160" cy="646331"/>
          </a:xfrm>
          <a:prstGeom prst="rect">
            <a:avLst/>
          </a:prstGeom>
          <a:noFill/>
        </p:spPr>
        <p:txBody>
          <a:bodyPr wrap="square" rtlCol="0">
            <a:spAutoFit/>
          </a:bodyPr>
          <a:lstStyle/>
          <a:p>
            <a:pPr algn="ctr"/>
            <a:r>
              <a:rPr lang="es-CO" sz="1200" b="1" dirty="0" err="1" smtClean="0"/>
              <a:t>Resiliencia</a:t>
            </a:r>
            <a:r>
              <a:rPr lang="es-CO" sz="1200" b="1" dirty="0" smtClean="0"/>
              <a:t> y habilidades de enfrentamiento</a:t>
            </a:r>
            <a:endParaRPr lang="es-CO" sz="1200" b="1" dirty="0"/>
          </a:p>
        </p:txBody>
      </p:sp>
      <p:sp>
        <p:nvSpPr>
          <p:cNvPr id="15" name="14 CuadroTexto"/>
          <p:cNvSpPr txBox="1"/>
          <p:nvPr/>
        </p:nvSpPr>
        <p:spPr>
          <a:xfrm>
            <a:off x="5436096" y="3933056"/>
            <a:ext cx="1512168" cy="461665"/>
          </a:xfrm>
          <a:prstGeom prst="rect">
            <a:avLst/>
          </a:prstGeom>
          <a:noFill/>
        </p:spPr>
        <p:txBody>
          <a:bodyPr wrap="square" rtlCol="0">
            <a:spAutoFit/>
          </a:bodyPr>
          <a:lstStyle/>
          <a:p>
            <a:pPr algn="ctr"/>
            <a:r>
              <a:rPr lang="es-CO" sz="1200" b="1" dirty="0" smtClean="0"/>
              <a:t>Sentido de pertenencia</a:t>
            </a:r>
            <a:endParaRPr lang="es-CO" sz="1200" b="1" dirty="0"/>
          </a:p>
        </p:txBody>
      </p:sp>
      <p:sp>
        <p:nvSpPr>
          <p:cNvPr id="16" name="15 CuadroTexto"/>
          <p:cNvSpPr txBox="1"/>
          <p:nvPr/>
        </p:nvSpPr>
        <p:spPr>
          <a:xfrm>
            <a:off x="3203848" y="4725144"/>
            <a:ext cx="1080120" cy="276999"/>
          </a:xfrm>
          <a:prstGeom prst="rect">
            <a:avLst/>
          </a:prstGeom>
          <a:noFill/>
        </p:spPr>
        <p:txBody>
          <a:bodyPr wrap="square" rtlCol="0">
            <a:spAutoFit/>
          </a:bodyPr>
          <a:lstStyle/>
          <a:p>
            <a:r>
              <a:rPr lang="es-CO" sz="1200" b="1" dirty="0" err="1" smtClean="0"/>
              <a:t>Autoconcepto</a:t>
            </a:r>
            <a:endParaRPr lang="es-CO" sz="1200" b="1" dirty="0"/>
          </a:p>
        </p:txBody>
      </p:sp>
      <p:sp>
        <p:nvSpPr>
          <p:cNvPr id="17" name="16 CuadroTexto"/>
          <p:cNvSpPr txBox="1"/>
          <p:nvPr/>
        </p:nvSpPr>
        <p:spPr>
          <a:xfrm>
            <a:off x="5076056" y="4653136"/>
            <a:ext cx="1512168" cy="276999"/>
          </a:xfrm>
          <a:prstGeom prst="rect">
            <a:avLst/>
          </a:prstGeom>
          <a:noFill/>
        </p:spPr>
        <p:txBody>
          <a:bodyPr wrap="square" rtlCol="0">
            <a:spAutoFit/>
          </a:bodyPr>
          <a:lstStyle/>
          <a:p>
            <a:r>
              <a:rPr lang="es-CO" sz="1200" b="1" dirty="0" smtClean="0"/>
              <a:t>Persistencia</a:t>
            </a:r>
            <a:endParaRPr lang="es-CO" sz="1200" b="1" dirty="0"/>
          </a:p>
        </p:txBody>
      </p:sp>
      <p:sp>
        <p:nvSpPr>
          <p:cNvPr id="18" name="17 CuadroTexto"/>
          <p:cNvSpPr txBox="1"/>
          <p:nvPr/>
        </p:nvSpPr>
        <p:spPr>
          <a:xfrm>
            <a:off x="3851920" y="3018438"/>
            <a:ext cx="1440160" cy="338554"/>
          </a:xfrm>
          <a:prstGeom prst="rect">
            <a:avLst/>
          </a:prstGeom>
          <a:noFill/>
        </p:spPr>
        <p:txBody>
          <a:bodyPr wrap="square" rtlCol="0">
            <a:spAutoFit/>
          </a:bodyPr>
          <a:lstStyle/>
          <a:p>
            <a:pPr algn="ctr"/>
            <a:r>
              <a:rPr lang="es-CO" sz="1600" b="1" dirty="0" smtClean="0"/>
              <a:t> INTERNOS</a:t>
            </a:r>
            <a:endParaRPr lang="es-CO" sz="1600" b="1" dirty="0"/>
          </a:p>
        </p:txBody>
      </p:sp>
      <p:sp>
        <p:nvSpPr>
          <p:cNvPr id="19" name="18 Elipse"/>
          <p:cNvSpPr/>
          <p:nvPr/>
        </p:nvSpPr>
        <p:spPr>
          <a:xfrm>
            <a:off x="1115616" y="116632"/>
            <a:ext cx="6912768" cy="61206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19 CuadroTexto"/>
          <p:cNvSpPr txBox="1"/>
          <p:nvPr/>
        </p:nvSpPr>
        <p:spPr>
          <a:xfrm>
            <a:off x="3779912" y="467380"/>
            <a:ext cx="1656184" cy="338554"/>
          </a:xfrm>
          <a:prstGeom prst="rect">
            <a:avLst/>
          </a:prstGeom>
          <a:noFill/>
        </p:spPr>
        <p:txBody>
          <a:bodyPr wrap="square" rtlCol="0">
            <a:spAutoFit/>
          </a:bodyPr>
          <a:lstStyle/>
          <a:p>
            <a:pPr algn="ctr"/>
            <a:r>
              <a:rPr lang="es-CO" sz="1600" b="1" dirty="0" smtClean="0"/>
              <a:t>RELACIONALES</a:t>
            </a:r>
            <a:endParaRPr lang="es-CO" sz="1600" b="1" dirty="0"/>
          </a:p>
        </p:txBody>
      </p:sp>
      <p:sp>
        <p:nvSpPr>
          <p:cNvPr id="21" name="20 CuadroTexto"/>
          <p:cNvSpPr txBox="1"/>
          <p:nvPr/>
        </p:nvSpPr>
        <p:spPr>
          <a:xfrm>
            <a:off x="2771800" y="548680"/>
            <a:ext cx="1008112" cy="276999"/>
          </a:xfrm>
          <a:prstGeom prst="rect">
            <a:avLst/>
          </a:prstGeom>
          <a:noFill/>
        </p:spPr>
        <p:txBody>
          <a:bodyPr wrap="square" rtlCol="0">
            <a:spAutoFit/>
          </a:bodyPr>
          <a:lstStyle/>
          <a:p>
            <a:r>
              <a:rPr lang="es-CO" sz="1200" b="1" dirty="0" smtClean="0"/>
              <a:t>Empatía</a:t>
            </a:r>
            <a:endParaRPr lang="es-CO" sz="1200" b="1" dirty="0"/>
          </a:p>
        </p:txBody>
      </p:sp>
      <p:sp>
        <p:nvSpPr>
          <p:cNvPr id="22" name="21 CuadroTexto"/>
          <p:cNvSpPr txBox="1"/>
          <p:nvPr/>
        </p:nvSpPr>
        <p:spPr>
          <a:xfrm>
            <a:off x="5364088" y="620688"/>
            <a:ext cx="1296144" cy="461665"/>
          </a:xfrm>
          <a:prstGeom prst="rect">
            <a:avLst/>
          </a:prstGeom>
          <a:noFill/>
        </p:spPr>
        <p:txBody>
          <a:bodyPr wrap="square" rtlCol="0">
            <a:spAutoFit/>
          </a:bodyPr>
          <a:lstStyle/>
          <a:p>
            <a:pPr algn="ctr"/>
            <a:r>
              <a:rPr lang="es-CO" sz="1200" b="1" dirty="0" smtClean="0"/>
              <a:t>Interés en ayudar a otros</a:t>
            </a:r>
            <a:endParaRPr lang="es-CO" sz="1200" b="1" dirty="0"/>
          </a:p>
        </p:txBody>
      </p:sp>
      <p:sp>
        <p:nvSpPr>
          <p:cNvPr id="23" name="22 CuadroTexto"/>
          <p:cNvSpPr txBox="1"/>
          <p:nvPr/>
        </p:nvSpPr>
        <p:spPr>
          <a:xfrm>
            <a:off x="1835696" y="1052736"/>
            <a:ext cx="1368152" cy="461665"/>
          </a:xfrm>
          <a:prstGeom prst="rect">
            <a:avLst/>
          </a:prstGeom>
          <a:noFill/>
        </p:spPr>
        <p:txBody>
          <a:bodyPr wrap="square" rtlCol="0">
            <a:spAutoFit/>
          </a:bodyPr>
          <a:lstStyle/>
          <a:p>
            <a:pPr algn="ctr"/>
            <a:r>
              <a:rPr lang="es-CO" sz="1200" b="1" dirty="0" smtClean="0"/>
              <a:t>Resolución de Conflictos</a:t>
            </a:r>
            <a:endParaRPr lang="es-CO" sz="1200" b="1" dirty="0"/>
          </a:p>
        </p:txBody>
      </p:sp>
      <p:sp>
        <p:nvSpPr>
          <p:cNvPr id="24" name="23 CuadroTexto"/>
          <p:cNvSpPr txBox="1"/>
          <p:nvPr/>
        </p:nvSpPr>
        <p:spPr>
          <a:xfrm>
            <a:off x="6228184" y="1196752"/>
            <a:ext cx="1080120" cy="276999"/>
          </a:xfrm>
          <a:prstGeom prst="rect">
            <a:avLst/>
          </a:prstGeom>
          <a:noFill/>
        </p:spPr>
        <p:txBody>
          <a:bodyPr wrap="square" rtlCol="0">
            <a:spAutoFit/>
          </a:bodyPr>
          <a:lstStyle/>
          <a:p>
            <a:pPr algn="ctr"/>
            <a:r>
              <a:rPr lang="es-CO" sz="1200" b="1" dirty="0" smtClean="0"/>
              <a:t>Apegos</a:t>
            </a:r>
            <a:endParaRPr lang="es-CO" sz="1200" b="1" dirty="0"/>
          </a:p>
        </p:txBody>
      </p:sp>
      <p:sp>
        <p:nvSpPr>
          <p:cNvPr id="25" name="24 CuadroTexto"/>
          <p:cNvSpPr txBox="1"/>
          <p:nvPr/>
        </p:nvSpPr>
        <p:spPr>
          <a:xfrm>
            <a:off x="1403648" y="1844824"/>
            <a:ext cx="1080120" cy="276999"/>
          </a:xfrm>
          <a:prstGeom prst="rect">
            <a:avLst/>
          </a:prstGeom>
          <a:noFill/>
        </p:spPr>
        <p:txBody>
          <a:bodyPr wrap="square" rtlCol="0">
            <a:spAutoFit/>
          </a:bodyPr>
          <a:lstStyle/>
          <a:p>
            <a:pPr algn="ctr"/>
            <a:r>
              <a:rPr lang="es-CO" sz="1200" b="1" dirty="0" smtClean="0"/>
              <a:t>Cuidados</a:t>
            </a:r>
            <a:endParaRPr lang="es-CO" sz="1200" b="1" dirty="0"/>
          </a:p>
        </p:txBody>
      </p:sp>
      <p:sp>
        <p:nvSpPr>
          <p:cNvPr id="26" name="25 CuadroTexto"/>
          <p:cNvSpPr txBox="1"/>
          <p:nvPr/>
        </p:nvSpPr>
        <p:spPr>
          <a:xfrm>
            <a:off x="6804248" y="1916832"/>
            <a:ext cx="1008112" cy="830997"/>
          </a:xfrm>
          <a:prstGeom prst="rect">
            <a:avLst/>
          </a:prstGeom>
          <a:noFill/>
        </p:spPr>
        <p:txBody>
          <a:bodyPr wrap="square" rtlCol="0">
            <a:spAutoFit/>
          </a:bodyPr>
          <a:lstStyle/>
          <a:p>
            <a:pPr algn="ctr"/>
            <a:r>
              <a:rPr lang="es-CO" sz="1200" b="1" dirty="0" smtClean="0"/>
              <a:t>Capacidad de formar y mantener relaciones</a:t>
            </a:r>
            <a:endParaRPr lang="es-CO" sz="1200" b="1" dirty="0"/>
          </a:p>
        </p:txBody>
      </p:sp>
      <p:sp>
        <p:nvSpPr>
          <p:cNvPr id="27" name="26 CuadroTexto"/>
          <p:cNvSpPr txBox="1"/>
          <p:nvPr/>
        </p:nvSpPr>
        <p:spPr>
          <a:xfrm>
            <a:off x="1115616" y="2926685"/>
            <a:ext cx="1008112" cy="646331"/>
          </a:xfrm>
          <a:prstGeom prst="rect">
            <a:avLst/>
          </a:prstGeom>
          <a:noFill/>
        </p:spPr>
        <p:txBody>
          <a:bodyPr wrap="square" rtlCol="0">
            <a:spAutoFit/>
          </a:bodyPr>
          <a:lstStyle/>
          <a:p>
            <a:pPr algn="ctr"/>
            <a:r>
              <a:rPr lang="es-CO" sz="1200" b="1" dirty="0" smtClean="0"/>
              <a:t>Conciencia y sensibilidad cultural</a:t>
            </a:r>
            <a:endParaRPr lang="es-CO" sz="1200" b="1" dirty="0"/>
          </a:p>
        </p:txBody>
      </p:sp>
      <p:sp>
        <p:nvSpPr>
          <p:cNvPr id="28" name="27 CuadroTexto"/>
          <p:cNvSpPr txBox="1"/>
          <p:nvPr/>
        </p:nvSpPr>
        <p:spPr>
          <a:xfrm>
            <a:off x="6948264" y="3429000"/>
            <a:ext cx="1080120" cy="830997"/>
          </a:xfrm>
          <a:prstGeom prst="rect">
            <a:avLst/>
          </a:prstGeom>
          <a:noFill/>
        </p:spPr>
        <p:txBody>
          <a:bodyPr wrap="square" rtlCol="0">
            <a:spAutoFit/>
          </a:bodyPr>
          <a:lstStyle/>
          <a:p>
            <a:pPr algn="ctr"/>
            <a:r>
              <a:rPr lang="es-CO" sz="1200" b="1" dirty="0" smtClean="0"/>
              <a:t>Identificación de las emociones de otros</a:t>
            </a:r>
            <a:endParaRPr lang="es-CO" sz="1200" b="1" dirty="0"/>
          </a:p>
        </p:txBody>
      </p:sp>
      <p:sp>
        <p:nvSpPr>
          <p:cNvPr id="29" name="28 CuadroTexto"/>
          <p:cNvSpPr txBox="1"/>
          <p:nvPr/>
        </p:nvSpPr>
        <p:spPr>
          <a:xfrm>
            <a:off x="1403648" y="4437112"/>
            <a:ext cx="1368152" cy="276999"/>
          </a:xfrm>
          <a:prstGeom prst="rect">
            <a:avLst/>
          </a:prstGeom>
          <a:noFill/>
        </p:spPr>
        <p:txBody>
          <a:bodyPr wrap="square" rtlCol="0">
            <a:spAutoFit/>
          </a:bodyPr>
          <a:lstStyle/>
          <a:p>
            <a:pPr algn="ctr"/>
            <a:r>
              <a:rPr lang="es-CO" sz="1200" b="1" dirty="0" smtClean="0"/>
              <a:t>Sociabilidad</a:t>
            </a:r>
            <a:endParaRPr lang="es-CO" sz="1200" b="1" dirty="0"/>
          </a:p>
        </p:txBody>
      </p:sp>
      <p:sp>
        <p:nvSpPr>
          <p:cNvPr id="30" name="29 CuadroTexto"/>
          <p:cNvSpPr txBox="1"/>
          <p:nvPr/>
        </p:nvSpPr>
        <p:spPr>
          <a:xfrm>
            <a:off x="6084168" y="5013176"/>
            <a:ext cx="2016224" cy="276999"/>
          </a:xfrm>
          <a:prstGeom prst="rect">
            <a:avLst/>
          </a:prstGeom>
          <a:noFill/>
        </p:spPr>
        <p:txBody>
          <a:bodyPr wrap="square" rtlCol="0">
            <a:spAutoFit/>
          </a:bodyPr>
          <a:lstStyle/>
          <a:p>
            <a:r>
              <a:rPr lang="es-CO" sz="1200" b="1" dirty="0" smtClean="0"/>
              <a:t>Cooperación</a:t>
            </a:r>
            <a:endParaRPr lang="es-CO" sz="1200" b="1" dirty="0"/>
          </a:p>
        </p:txBody>
      </p:sp>
      <p:sp>
        <p:nvSpPr>
          <p:cNvPr id="31" name="30 CuadroTexto"/>
          <p:cNvSpPr txBox="1"/>
          <p:nvPr/>
        </p:nvSpPr>
        <p:spPr>
          <a:xfrm>
            <a:off x="2699792" y="5301208"/>
            <a:ext cx="1584176" cy="646331"/>
          </a:xfrm>
          <a:prstGeom prst="rect">
            <a:avLst/>
          </a:prstGeom>
          <a:noFill/>
        </p:spPr>
        <p:txBody>
          <a:bodyPr wrap="square" rtlCol="0">
            <a:spAutoFit/>
          </a:bodyPr>
          <a:lstStyle/>
          <a:p>
            <a:pPr algn="ctr"/>
            <a:r>
              <a:rPr lang="es-CO" sz="1200" b="1" dirty="0" smtClean="0"/>
              <a:t>Habilidades interpersonales y sociales</a:t>
            </a:r>
            <a:endParaRPr lang="es-CO" sz="1200" b="1" dirty="0"/>
          </a:p>
        </p:txBody>
      </p:sp>
      <p:sp>
        <p:nvSpPr>
          <p:cNvPr id="32" name="31 CuadroTexto"/>
          <p:cNvSpPr txBox="1"/>
          <p:nvPr/>
        </p:nvSpPr>
        <p:spPr>
          <a:xfrm>
            <a:off x="5364088" y="5589240"/>
            <a:ext cx="1872208" cy="276999"/>
          </a:xfrm>
          <a:prstGeom prst="rect">
            <a:avLst/>
          </a:prstGeom>
          <a:noFill/>
        </p:spPr>
        <p:txBody>
          <a:bodyPr wrap="square" rtlCol="0">
            <a:spAutoFit/>
          </a:bodyPr>
          <a:lstStyle/>
          <a:p>
            <a:r>
              <a:rPr lang="es-CO" sz="1200" b="1" dirty="0" smtClean="0"/>
              <a:t>Confianza</a:t>
            </a:r>
            <a:endParaRPr lang="es-CO" sz="1200" b="1" dirty="0"/>
          </a:p>
        </p:txBody>
      </p:sp>
      <p:sp>
        <p:nvSpPr>
          <p:cNvPr id="33" name="32 CuadroTexto"/>
          <p:cNvSpPr txBox="1"/>
          <p:nvPr/>
        </p:nvSpPr>
        <p:spPr>
          <a:xfrm rot="16200000">
            <a:off x="6551213" y="3063888"/>
            <a:ext cx="3979331" cy="677108"/>
          </a:xfrm>
          <a:prstGeom prst="rect">
            <a:avLst/>
          </a:prstGeom>
          <a:noFill/>
        </p:spPr>
        <p:txBody>
          <a:bodyPr wrap="square" rtlCol="0">
            <a:spAutoFit/>
          </a:bodyPr>
          <a:lstStyle/>
          <a:p>
            <a:pPr algn="ctr"/>
            <a:r>
              <a:rPr lang="es-CO" sz="2000" b="1" dirty="0" smtClean="0"/>
              <a:t>Escuela</a:t>
            </a:r>
          </a:p>
          <a:p>
            <a:pPr algn="ctr"/>
            <a:r>
              <a:rPr lang="es-CO" b="1" dirty="0" smtClean="0"/>
              <a:t>Sistemas de Protección Infantil</a:t>
            </a:r>
            <a:endParaRPr lang="es-CO" b="1" dirty="0"/>
          </a:p>
        </p:txBody>
      </p:sp>
      <p:sp>
        <p:nvSpPr>
          <p:cNvPr id="34" name="33 CuadroTexto"/>
          <p:cNvSpPr txBox="1"/>
          <p:nvPr/>
        </p:nvSpPr>
        <p:spPr>
          <a:xfrm>
            <a:off x="3995936" y="44624"/>
            <a:ext cx="1368152" cy="461665"/>
          </a:xfrm>
          <a:prstGeom prst="rect">
            <a:avLst/>
          </a:prstGeom>
          <a:noFill/>
        </p:spPr>
        <p:txBody>
          <a:bodyPr wrap="square" rtlCol="0">
            <a:spAutoFit/>
          </a:bodyPr>
          <a:lstStyle/>
          <a:p>
            <a:pPr algn="ctr"/>
            <a:r>
              <a:rPr lang="es-CO" sz="2400" b="1" dirty="0" smtClean="0"/>
              <a:t>Niño</a:t>
            </a:r>
            <a:endParaRPr lang="es-CO" sz="2400" b="1" dirty="0"/>
          </a:p>
        </p:txBody>
      </p:sp>
      <p:sp>
        <p:nvSpPr>
          <p:cNvPr id="35" name="34 Arco"/>
          <p:cNvSpPr/>
          <p:nvPr/>
        </p:nvSpPr>
        <p:spPr>
          <a:xfrm>
            <a:off x="395536" y="332656"/>
            <a:ext cx="648072" cy="5400600"/>
          </a:xfrm>
          <a:prstGeom prst="arc">
            <a:avLst>
              <a:gd name="adj1" fmla="val 16200000"/>
              <a:gd name="adj2" fmla="val 543698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6" name="35 Arco"/>
          <p:cNvSpPr/>
          <p:nvPr/>
        </p:nvSpPr>
        <p:spPr>
          <a:xfrm rot="10800000">
            <a:off x="8100392" y="332656"/>
            <a:ext cx="648072" cy="5400600"/>
          </a:xfrm>
          <a:prstGeom prst="arc">
            <a:avLst>
              <a:gd name="adj1" fmla="val 16200000"/>
              <a:gd name="adj2" fmla="val 543698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7" name="36 CuadroTexto"/>
          <p:cNvSpPr txBox="1"/>
          <p:nvPr/>
        </p:nvSpPr>
        <p:spPr>
          <a:xfrm>
            <a:off x="-36512" y="3070701"/>
            <a:ext cx="1080120" cy="707886"/>
          </a:xfrm>
          <a:prstGeom prst="rect">
            <a:avLst/>
          </a:prstGeom>
          <a:noFill/>
        </p:spPr>
        <p:txBody>
          <a:bodyPr wrap="square" rtlCol="0">
            <a:spAutoFit/>
          </a:bodyPr>
          <a:lstStyle/>
          <a:p>
            <a:pPr algn="ctr"/>
            <a:r>
              <a:rPr lang="es-CO" sz="2000" b="1" dirty="0" smtClean="0"/>
              <a:t>Familia Hogar</a:t>
            </a:r>
            <a:endParaRPr lang="es-CO" sz="2000" b="1" dirty="0"/>
          </a:p>
        </p:txBody>
      </p:sp>
      <p:sp>
        <p:nvSpPr>
          <p:cNvPr id="38" name="37 CuadroTexto"/>
          <p:cNvSpPr txBox="1"/>
          <p:nvPr/>
        </p:nvSpPr>
        <p:spPr>
          <a:xfrm>
            <a:off x="251520" y="6237312"/>
            <a:ext cx="8640960" cy="523220"/>
          </a:xfrm>
          <a:prstGeom prst="rect">
            <a:avLst/>
          </a:prstGeom>
          <a:noFill/>
        </p:spPr>
        <p:txBody>
          <a:bodyPr wrap="square" rtlCol="0">
            <a:spAutoFit/>
          </a:bodyPr>
          <a:lstStyle/>
          <a:p>
            <a:pPr algn="ctr"/>
            <a:r>
              <a:rPr lang="es-CO" sz="1400" b="1" dirty="0" smtClean="0"/>
              <a:t>Principales Tareas en el Desarrollo Infantil y Juvenil  e Interface con Sistemas de Atención Preventiva, Restauradora en Salud y de Protección Infantil</a:t>
            </a:r>
            <a:endParaRPr lang="es-CO" sz="1400" b="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76672"/>
            <a:ext cx="8640960" cy="4678204"/>
          </a:xfrm>
          <a:prstGeom prst="rect">
            <a:avLst/>
          </a:prstGeom>
          <a:noFill/>
        </p:spPr>
        <p:txBody>
          <a:bodyPr wrap="square" rtlCol="0">
            <a:spAutoFit/>
          </a:bodyPr>
          <a:lstStyle/>
          <a:p>
            <a:pPr algn="just"/>
            <a:r>
              <a:rPr lang="es-CO" sz="2000" dirty="0" smtClean="0"/>
              <a:t>A lo anterior debe sumarse la posibilidad de entrar en relación con los </a:t>
            </a:r>
            <a:r>
              <a:rPr lang="es-CO" sz="2000" u="sng" dirty="0" smtClean="0"/>
              <a:t>espacios de discusión pública del tema</a:t>
            </a:r>
            <a:r>
              <a:rPr lang="es-CO" sz="2000" dirty="0" smtClean="0"/>
              <a:t>, como los comités municipales o departamentales de prevención y mitigación del consumo de SPA (en algunos municipios es prevención y control), a través de los cuales se pueden poner de </a:t>
            </a:r>
            <a:r>
              <a:rPr lang="es-CO" sz="2000" u="sng" dirty="0" smtClean="0"/>
              <a:t>acuerdo los diversos sectores</a:t>
            </a:r>
            <a:r>
              <a:rPr lang="es-CO" sz="2000" dirty="0" smtClean="0"/>
              <a:t> sobre el enfoque que debe acogerse así como los criterios técnicos con los cuales se deben realizar las intervenciones. </a:t>
            </a:r>
          </a:p>
          <a:p>
            <a:endParaRPr lang="es-CO" sz="2000" dirty="0" smtClean="0"/>
          </a:p>
          <a:p>
            <a:r>
              <a:rPr lang="es-CO" sz="2000" dirty="0" smtClean="0"/>
              <a:t>Como apuestas desde la red de recursos que pueden garantizar la sostenibilidad de la ZOE se plantean: </a:t>
            </a:r>
          </a:p>
          <a:p>
            <a:endParaRPr lang="es-CO" sz="2000" dirty="0" smtClean="0"/>
          </a:p>
          <a:p>
            <a:pPr>
              <a:buFont typeface="Arial" pitchFamily="34" charset="0"/>
              <a:buChar char="•"/>
            </a:pPr>
            <a:r>
              <a:rPr lang="es-CO" sz="2000" dirty="0" smtClean="0"/>
              <a:t> Visibilidad de la ZOE </a:t>
            </a:r>
          </a:p>
          <a:p>
            <a:pPr>
              <a:buFont typeface="Arial" pitchFamily="34" charset="0"/>
              <a:buChar char="•"/>
            </a:pPr>
            <a:r>
              <a:rPr lang="es-CO" sz="2000" dirty="0" smtClean="0"/>
              <a:t> Gestión de recursos </a:t>
            </a:r>
          </a:p>
          <a:p>
            <a:pPr>
              <a:buFont typeface="Arial" pitchFamily="34" charset="0"/>
              <a:buChar char="•"/>
            </a:pPr>
            <a:r>
              <a:rPr lang="es-CO" sz="2000" dirty="0" smtClean="0"/>
              <a:t> Conexión con el territorio</a:t>
            </a:r>
          </a:p>
          <a:p>
            <a:endParaRPr lang="es-CO" sz="2000" dirty="0" smtClean="0"/>
          </a:p>
          <a:p>
            <a:endParaRPr lang="es-CO"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548680"/>
            <a:ext cx="8640960" cy="2031325"/>
          </a:xfrm>
          <a:prstGeom prst="rect">
            <a:avLst/>
          </a:prstGeom>
          <a:noFill/>
        </p:spPr>
        <p:txBody>
          <a:bodyPr wrap="square" rtlCol="0">
            <a:spAutoFit/>
          </a:bodyPr>
          <a:lstStyle/>
          <a:p>
            <a:r>
              <a:rPr lang="es-ES" b="1" dirty="0" smtClean="0"/>
              <a:t>Aproximaciones para Solicitud de Recursos Financieros (informado a la fecha)</a:t>
            </a:r>
          </a:p>
          <a:p>
            <a:endParaRPr lang="es-ES" dirty="0" smtClean="0"/>
          </a:p>
          <a:p>
            <a:r>
              <a:rPr lang="es-ES" dirty="0" smtClean="0"/>
              <a:t>Recursos de Regalías para estructura física de impacto regional</a:t>
            </a:r>
          </a:p>
          <a:p>
            <a:endParaRPr lang="es-ES" dirty="0" smtClean="0"/>
          </a:p>
          <a:p>
            <a:r>
              <a:rPr lang="es-ES" dirty="0" smtClean="0"/>
              <a:t>Recursos de Calidad Educativa acorde con autoridades locales</a:t>
            </a:r>
          </a:p>
          <a:p>
            <a:endParaRPr lang="es-ES" dirty="0" smtClean="0"/>
          </a:p>
          <a:p>
            <a:r>
              <a:rPr lang="es-ES" dirty="0" smtClean="0"/>
              <a:t>Recursos propios del Departamento para apoyos en equipamiento y </a:t>
            </a:r>
            <a:r>
              <a:rPr lang="es-ES" dirty="0" err="1" smtClean="0"/>
              <a:t>Staff</a:t>
            </a:r>
            <a:r>
              <a:rPr lang="es-ES" dirty="0" smtClean="0"/>
              <a:t> </a:t>
            </a:r>
            <a:r>
              <a:rPr lang="es-ES" dirty="0" err="1" smtClean="0"/>
              <a:t>Tècnico</a:t>
            </a:r>
            <a:r>
              <a:rPr lang="es-ES" dirty="0" smtClean="0"/>
              <a:t>.</a:t>
            </a:r>
            <a:endParaRPr lang="es-CO"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1520" y="188640"/>
            <a:ext cx="8640960" cy="6494085"/>
          </a:xfrm>
          <a:prstGeom prst="rect">
            <a:avLst/>
          </a:prstGeom>
          <a:noFill/>
        </p:spPr>
        <p:txBody>
          <a:bodyPr wrap="square" rtlCol="0">
            <a:spAutoFit/>
          </a:bodyPr>
          <a:lstStyle/>
          <a:p>
            <a:endParaRPr lang="es-CO" dirty="0" smtClean="0"/>
          </a:p>
          <a:p>
            <a:pPr algn="ctr"/>
            <a:r>
              <a:rPr lang="es-CO" sz="2000" b="1" dirty="0" smtClean="0"/>
              <a:t>Experiencias y Abordajes en CESEP</a:t>
            </a:r>
          </a:p>
          <a:p>
            <a:pPr algn="ctr"/>
            <a:endParaRPr lang="es-CO" dirty="0" smtClean="0"/>
          </a:p>
          <a:p>
            <a:pPr algn="ctr"/>
            <a:endParaRPr lang="es-CO" dirty="0" smtClean="0"/>
          </a:p>
          <a:p>
            <a:pPr>
              <a:buFont typeface="Wingdings" pitchFamily="2" charset="2"/>
              <a:buChar char="ü"/>
            </a:pPr>
            <a:r>
              <a:rPr lang="es-CO" dirty="0" smtClean="0"/>
              <a:t>Enfoque ecológico social</a:t>
            </a:r>
          </a:p>
          <a:p>
            <a:pPr>
              <a:buFont typeface="Wingdings" pitchFamily="2" charset="2"/>
              <a:buChar char="ü"/>
            </a:pPr>
            <a:r>
              <a:rPr lang="es-CO" dirty="0" smtClean="0"/>
              <a:t>Enfoque sistémico relacional</a:t>
            </a:r>
          </a:p>
          <a:p>
            <a:pPr>
              <a:buFont typeface="Wingdings" pitchFamily="2" charset="2"/>
              <a:buChar char="ü"/>
            </a:pPr>
            <a:r>
              <a:rPr lang="es-CO" dirty="0" smtClean="0"/>
              <a:t>Pedagogía efectiva</a:t>
            </a:r>
          </a:p>
          <a:p>
            <a:pPr>
              <a:buFont typeface="Wingdings" pitchFamily="2" charset="2"/>
              <a:buChar char="ü"/>
            </a:pPr>
            <a:r>
              <a:rPr lang="es-CO" dirty="0" err="1" smtClean="0"/>
              <a:t>Resiliencia</a:t>
            </a:r>
            <a:endParaRPr lang="es-CO" dirty="0" smtClean="0"/>
          </a:p>
          <a:p>
            <a:pPr>
              <a:buFont typeface="Wingdings" pitchFamily="2" charset="2"/>
              <a:buChar char="ü"/>
            </a:pPr>
            <a:r>
              <a:rPr lang="es-ES" dirty="0" smtClean="0"/>
              <a:t>Ciclo vital</a:t>
            </a:r>
          </a:p>
          <a:p>
            <a:pPr>
              <a:buFont typeface="Wingdings" pitchFamily="2" charset="2"/>
              <a:buChar char="ü"/>
            </a:pPr>
            <a:r>
              <a:rPr lang="es-ES" dirty="0" smtClean="0"/>
              <a:t>Salud pública </a:t>
            </a:r>
            <a:endParaRPr lang="es-CO" dirty="0" smtClean="0"/>
          </a:p>
          <a:p>
            <a:endParaRPr lang="es-CO" dirty="0" smtClean="0"/>
          </a:p>
          <a:p>
            <a:r>
              <a:rPr lang="es-CO" dirty="0" smtClean="0"/>
              <a:t>Pilares que sustentan las intervenciones</a:t>
            </a:r>
          </a:p>
          <a:p>
            <a:endParaRPr lang="es-CO" dirty="0" smtClean="0"/>
          </a:p>
          <a:p>
            <a:pPr>
              <a:buFont typeface="Arial" pitchFamily="34" charset="0"/>
              <a:buChar char="•"/>
            </a:pPr>
            <a:r>
              <a:rPr lang="es-CO" dirty="0" smtClean="0"/>
              <a:t>Lo Biomédico y Neurociencias</a:t>
            </a:r>
          </a:p>
          <a:p>
            <a:pPr>
              <a:buFont typeface="Arial" pitchFamily="34" charset="0"/>
              <a:buChar char="•"/>
            </a:pPr>
            <a:r>
              <a:rPr lang="es-CO" dirty="0" smtClean="0"/>
              <a:t>Lo social y psicológico </a:t>
            </a:r>
          </a:p>
          <a:p>
            <a:pPr>
              <a:buFont typeface="Arial" pitchFamily="34" charset="0"/>
              <a:buChar char="•"/>
            </a:pPr>
            <a:r>
              <a:rPr lang="es-CO" dirty="0" smtClean="0"/>
              <a:t>Lo pedagógico</a:t>
            </a:r>
          </a:p>
          <a:p>
            <a:endParaRPr lang="es-CO" dirty="0" smtClean="0"/>
          </a:p>
          <a:p>
            <a:r>
              <a:rPr lang="es-CO" dirty="0" smtClean="0"/>
              <a:t>Estructura  de la Intervención Psicopedagógica</a:t>
            </a:r>
          </a:p>
          <a:p>
            <a:endParaRPr lang="es-CO" dirty="0" smtClean="0"/>
          </a:p>
          <a:p>
            <a:r>
              <a:rPr lang="es-CO" dirty="0" smtClean="0"/>
              <a:t>-Relaciones consigo</a:t>
            </a:r>
          </a:p>
          <a:p>
            <a:r>
              <a:rPr lang="es-CO" dirty="0" smtClean="0"/>
              <a:t>-Relaciones con otros</a:t>
            </a:r>
          </a:p>
          <a:p>
            <a:r>
              <a:rPr lang="es-CO" dirty="0" smtClean="0"/>
              <a:t>-Relaciones con el entorno y los legados</a:t>
            </a:r>
          </a:p>
          <a:p>
            <a:endParaRPr lang="es-CO"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067246"/>
            <a:ext cx="8424936" cy="5386090"/>
          </a:xfrm>
          <a:prstGeom prst="rect">
            <a:avLst/>
          </a:prstGeom>
          <a:noFill/>
        </p:spPr>
        <p:txBody>
          <a:bodyPr wrap="square" rtlCol="0">
            <a:spAutoFit/>
          </a:bodyPr>
          <a:lstStyle/>
          <a:p>
            <a:pPr algn="just"/>
            <a:r>
              <a:rPr lang="es-CO" sz="6000" b="1" dirty="0" smtClean="0"/>
              <a:t>“Lo que se hace a los niños, los niños harán a la sociedad”.</a:t>
            </a:r>
          </a:p>
          <a:p>
            <a:endParaRPr lang="es-CO" sz="5400" dirty="0" smtClean="0"/>
          </a:p>
          <a:p>
            <a:endParaRPr lang="es-CO" sz="5400" dirty="0" smtClean="0"/>
          </a:p>
          <a:p>
            <a:pPr algn="r"/>
            <a:r>
              <a:rPr lang="es-CO" sz="2000" dirty="0" smtClean="0"/>
              <a:t>Karl </a:t>
            </a:r>
            <a:r>
              <a:rPr lang="es-CO" sz="2000" dirty="0" err="1" smtClean="0"/>
              <a:t>Mannheim</a:t>
            </a:r>
            <a:endParaRPr lang="es-CO" sz="2000" dirty="0" smtClean="0"/>
          </a:p>
          <a:p>
            <a:endParaRPr lang="es-CO" dirty="0" smtClean="0"/>
          </a:p>
          <a:p>
            <a:endParaRPr lang="es-CO"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033566"/>
            <a:ext cx="8640960" cy="4955203"/>
          </a:xfrm>
          <a:prstGeom prst="rect">
            <a:avLst/>
          </a:prstGeom>
          <a:noFill/>
        </p:spPr>
        <p:txBody>
          <a:bodyPr wrap="square" rtlCol="0">
            <a:spAutoFit/>
          </a:bodyPr>
          <a:lstStyle/>
          <a:p>
            <a:pPr algn="ctr"/>
            <a:r>
              <a:rPr lang="es-CO" sz="4000" b="1" dirty="0" smtClean="0"/>
              <a:t>¿Tenemos la motivación y el interés frente a las condiciones del Departamento y/o cada municipalidad en estructurar y mantener los CRCBA </a:t>
            </a:r>
          </a:p>
          <a:p>
            <a:pPr algn="ctr"/>
            <a:r>
              <a:rPr lang="es-CO" sz="4000" b="1" dirty="0" smtClean="0"/>
              <a:t>( ZOE) con los apoyos y asesoría técnicas que demanda esta estrategia y sus grupos?</a:t>
            </a:r>
          </a:p>
          <a:p>
            <a:endParaRPr lang="es-CO" dirty="0" smtClean="0"/>
          </a:p>
          <a:p>
            <a:endParaRPr lang="es-CO"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685800" y="734839"/>
            <a:ext cx="7772400" cy="2046089"/>
          </a:xfrm>
          <a:prstGeom prst="rect">
            <a:avLst/>
          </a:prstGeom>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4000" b="0" i="0" u="none" strike="noStrike" kern="1200" cap="none" spc="0" normalizeH="0" baseline="0" noProof="0" smtClean="0">
                <a:ln>
                  <a:noFill/>
                </a:ln>
                <a:solidFill>
                  <a:schemeClr val="tx1"/>
                </a:solidFill>
                <a:effectLst/>
                <a:uLnTx/>
                <a:uFillTx/>
                <a:latin typeface="+mj-lt"/>
                <a:ea typeface="+mj-ea"/>
                <a:cs typeface="+mj-cs"/>
              </a:rPr>
              <a:t>Centros de Respuestas a Comportamientos de Búsqueda de Ayuda en Ámbitos Escolares y Comunitarios</a:t>
            </a:r>
            <a:br>
              <a:rPr kumimoji="0" lang="es-CO" sz="4000" b="0" i="0" u="none" strike="noStrike" kern="1200" cap="none" spc="0" normalizeH="0" baseline="0" noProof="0" smtClean="0">
                <a:ln>
                  <a:noFill/>
                </a:ln>
                <a:solidFill>
                  <a:schemeClr val="tx1"/>
                </a:solidFill>
                <a:effectLst/>
                <a:uLnTx/>
                <a:uFillTx/>
                <a:latin typeface="+mj-lt"/>
                <a:ea typeface="+mj-ea"/>
                <a:cs typeface="+mj-cs"/>
              </a:rPr>
            </a:br>
            <a:r>
              <a:rPr kumimoji="0" lang="es-CO" sz="4400" b="0" i="0" u="none" strike="noStrike" kern="1200" cap="none" spc="0" normalizeH="0" baseline="0" noProof="0" smtClean="0">
                <a:ln>
                  <a:noFill/>
                </a:ln>
                <a:solidFill>
                  <a:schemeClr val="tx1"/>
                </a:solidFill>
                <a:effectLst/>
                <a:uLnTx/>
                <a:uFillTx/>
                <a:latin typeface="+mj-lt"/>
                <a:ea typeface="+mj-ea"/>
                <a:cs typeface="+mj-cs"/>
              </a:rPr>
              <a:t/>
            </a:r>
            <a:br>
              <a:rPr kumimoji="0" lang="es-CO" sz="4400" b="0" i="0" u="none" strike="noStrike" kern="1200" cap="none" spc="0" normalizeH="0" baseline="0" noProof="0" smtClean="0">
                <a:ln>
                  <a:noFill/>
                </a:ln>
                <a:solidFill>
                  <a:schemeClr val="tx1"/>
                </a:solidFill>
                <a:effectLst/>
                <a:uLnTx/>
                <a:uFillTx/>
                <a:latin typeface="+mj-lt"/>
                <a:ea typeface="+mj-ea"/>
                <a:cs typeface="+mj-cs"/>
              </a:rPr>
            </a:br>
            <a:r>
              <a:rPr kumimoji="0" lang="es-CO" sz="3100" b="0" i="0" u="none" strike="noStrike" kern="1200" cap="none" spc="0" normalizeH="0" baseline="0" noProof="0" smtClean="0">
                <a:ln>
                  <a:noFill/>
                </a:ln>
                <a:solidFill>
                  <a:schemeClr val="tx1"/>
                </a:solidFill>
                <a:effectLst/>
                <a:uLnTx/>
                <a:uFillTx/>
                <a:latin typeface="+mj-lt"/>
                <a:ea typeface="+mj-ea"/>
                <a:cs typeface="+mj-cs"/>
              </a:rPr>
              <a:t>Un Modelo para el Departamento de Córdoba</a:t>
            </a:r>
            <a:endParaRPr kumimoji="0" lang="es-CO" sz="31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2 Subtítulo"/>
          <p:cNvSpPr txBox="1">
            <a:spLocks/>
          </p:cNvSpPr>
          <p:nvPr/>
        </p:nvSpPr>
        <p:spPr>
          <a:xfrm>
            <a:off x="1371600" y="3212976"/>
            <a:ext cx="6400800" cy="1752600"/>
          </a:xfrm>
          <a:prstGeom prst="rect">
            <a:avLst/>
          </a:prstGeom>
        </p:spPr>
        <p:txBody>
          <a:bodyPr>
            <a:normAutofit fontScale="40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Enfoques: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Derechos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Ecológico Social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Vulnerabilidades Tempranas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err="1" smtClean="0">
                <a:ln>
                  <a:noFill/>
                </a:ln>
                <a:solidFill>
                  <a:schemeClr val="tx1"/>
                </a:solidFill>
                <a:effectLst/>
                <a:uLnTx/>
                <a:uFillTx/>
                <a:latin typeface="+mn-lt"/>
                <a:ea typeface="+mn-ea"/>
                <a:cs typeface="+mn-cs"/>
              </a:rPr>
              <a:t>Resiliencia</a:t>
            </a:r>
            <a:endParaRPr kumimoji="0" lang="es-CO"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Habilidades para la Vida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Retos e Intervenciones Biomédicas, Psicosociales y Pedagógicas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O" sz="3200" b="0" i="0" u="none" strike="noStrike" kern="1200" cap="none" spc="0" normalizeH="0" baseline="0" noProof="0" dirty="0" smtClean="0">
                <a:ln>
                  <a:noFill/>
                </a:ln>
                <a:solidFill>
                  <a:schemeClr val="tx1"/>
                </a:solidFill>
                <a:effectLst/>
                <a:uLnTx/>
                <a:uFillTx/>
                <a:latin typeface="+mn-lt"/>
                <a:ea typeface="+mn-ea"/>
                <a:cs typeface="+mn-cs"/>
              </a:rPr>
              <a:t>Salud Mental: recurso integral</a:t>
            </a:r>
            <a:endParaRPr kumimoji="0" lang="es-CO"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4 CuadroTexto"/>
          <p:cNvSpPr txBox="1"/>
          <p:nvPr/>
        </p:nvSpPr>
        <p:spPr>
          <a:xfrm>
            <a:off x="323528" y="5517232"/>
            <a:ext cx="8640960" cy="954107"/>
          </a:xfrm>
          <a:prstGeom prst="rect">
            <a:avLst/>
          </a:prstGeom>
          <a:noFill/>
        </p:spPr>
        <p:txBody>
          <a:bodyPr wrap="square" rtlCol="0">
            <a:spAutoFit/>
          </a:bodyPr>
          <a:lstStyle/>
          <a:p>
            <a:pPr algn="ctr"/>
            <a:r>
              <a:rPr lang="es-CO" sz="1400" b="1" dirty="0" err="1" smtClean="0"/>
              <a:t>Alvaro</a:t>
            </a:r>
            <a:r>
              <a:rPr lang="es-CO" sz="1400" b="1" dirty="0" smtClean="0"/>
              <a:t> E. Solano </a:t>
            </a:r>
            <a:r>
              <a:rPr lang="es-CO" sz="1400" b="1" dirty="0" err="1" smtClean="0"/>
              <a:t>Berrio</a:t>
            </a:r>
            <a:endParaRPr lang="es-CO" sz="1400" b="1" dirty="0" smtClean="0"/>
          </a:p>
          <a:p>
            <a:pPr algn="ctr"/>
            <a:r>
              <a:rPr lang="es-CO" sz="1400" i="1" dirty="0" smtClean="0"/>
              <a:t>Médico Psiquiatra</a:t>
            </a:r>
          </a:p>
          <a:p>
            <a:pPr algn="ctr"/>
            <a:r>
              <a:rPr lang="es-CO" sz="1400" i="1" dirty="0" smtClean="0"/>
              <a:t>Especialista en Seguridad y Protección Social</a:t>
            </a:r>
          </a:p>
          <a:p>
            <a:pPr algn="ctr"/>
            <a:r>
              <a:rPr lang="es-CO" sz="1400" i="1" dirty="0" smtClean="0"/>
              <a:t>2014</a:t>
            </a:r>
            <a:endParaRPr lang="es-CO" sz="1400" i="1" dirty="0"/>
          </a:p>
        </p:txBody>
      </p:sp>
      <p:sp>
        <p:nvSpPr>
          <p:cNvPr id="6" name="5 CuadroTexto"/>
          <p:cNvSpPr txBox="1"/>
          <p:nvPr/>
        </p:nvSpPr>
        <p:spPr>
          <a:xfrm>
            <a:off x="7452320" y="6309320"/>
            <a:ext cx="1440160" cy="369332"/>
          </a:xfrm>
          <a:prstGeom prst="rect">
            <a:avLst/>
          </a:prstGeom>
          <a:noFill/>
        </p:spPr>
        <p:txBody>
          <a:bodyPr wrap="square" rtlCol="0">
            <a:spAutoFit/>
          </a:bodyPr>
          <a:lstStyle/>
          <a:p>
            <a:pPr algn="r"/>
            <a:r>
              <a:rPr lang="es-CO" dirty="0" smtClean="0"/>
              <a:t>CESEP</a:t>
            </a:r>
            <a:endParaRPr lang="es-CO"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191504"/>
            <a:ext cx="8640960" cy="2677656"/>
          </a:xfrm>
          <a:prstGeom prst="rect">
            <a:avLst/>
          </a:prstGeom>
          <a:noFill/>
        </p:spPr>
        <p:txBody>
          <a:bodyPr wrap="square" rtlCol="0">
            <a:spAutoFit/>
          </a:bodyPr>
          <a:lstStyle/>
          <a:p>
            <a:r>
              <a:rPr lang="es-CO" sz="4400" b="1" dirty="0" smtClean="0"/>
              <a:t>“Los niños nunca han sido buenos para escuchar a sus padres, pero nunca fallan en imitarlos”.</a:t>
            </a:r>
          </a:p>
          <a:p>
            <a:endParaRPr lang="es-CO" dirty="0" smtClean="0"/>
          </a:p>
          <a:p>
            <a:pPr algn="r"/>
            <a:r>
              <a:rPr lang="es-CO" dirty="0" smtClean="0"/>
              <a:t>James Baldwin</a:t>
            </a:r>
            <a:endParaRPr lang="es-CO"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343651"/>
            <a:ext cx="8568952" cy="1877437"/>
          </a:xfrm>
          <a:prstGeom prst="rect">
            <a:avLst/>
          </a:prstGeom>
          <a:noFill/>
        </p:spPr>
        <p:txBody>
          <a:bodyPr wrap="square" rtlCol="0">
            <a:spAutoFit/>
          </a:bodyPr>
          <a:lstStyle/>
          <a:p>
            <a:pPr algn="ctr"/>
            <a:r>
              <a:rPr lang="es-CO" sz="8000" b="1" dirty="0" smtClean="0"/>
              <a:t>¡Muchas Gracias!</a:t>
            </a:r>
          </a:p>
          <a:p>
            <a:endParaRPr lang="es-CO" dirty="0" smtClean="0"/>
          </a:p>
          <a:p>
            <a:endParaRPr lang="es-C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640960" cy="6201698"/>
          </a:xfrm>
          <a:prstGeom prst="rect">
            <a:avLst/>
          </a:prstGeom>
          <a:noFill/>
        </p:spPr>
        <p:txBody>
          <a:bodyPr wrap="square" rtlCol="0">
            <a:spAutoFit/>
          </a:bodyPr>
          <a:lstStyle/>
          <a:p>
            <a:pPr algn="just"/>
            <a:r>
              <a:rPr lang="es-CO" sz="1600" b="1" dirty="0" smtClean="0"/>
              <a:t>Determinantes y Situaciones Contextuales y de Vulnerabilidad en Niños, Niñas y Adolescentes (NNA)</a:t>
            </a:r>
          </a:p>
          <a:p>
            <a:endParaRPr lang="es-CO" dirty="0" smtClean="0"/>
          </a:p>
          <a:p>
            <a:pPr marL="342900" indent="-342900" algn="just"/>
            <a:r>
              <a:rPr lang="es-CO" sz="1400" b="1" i="1" dirty="0" smtClean="0"/>
              <a:t>1</a:t>
            </a:r>
            <a:r>
              <a:rPr lang="es-CO" sz="1200" b="1" i="1" dirty="0" smtClean="0"/>
              <a:t>. Los problemas de relación y responsabilidad entre los servicios especializados y las redes asistenciales ordinarias</a:t>
            </a:r>
          </a:p>
          <a:p>
            <a:pPr marL="342900" indent="-342900" algn="just">
              <a:buAutoNum type="arabicPeriod"/>
            </a:pPr>
            <a:endParaRPr lang="es-CO" sz="1200" b="1" i="1" dirty="0" smtClean="0"/>
          </a:p>
          <a:p>
            <a:pPr algn="just"/>
            <a:r>
              <a:rPr lang="es-CO" sz="1200" b="1" i="1" dirty="0" smtClean="0"/>
              <a:t>2. Los problemas de coordinación entre servicios e instituciones que pertenecen a diferentes administraciones y/o sectores</a:t>
            </a:r>
          </a:p>
          <a:p>
            <a:pPr algn="just"/>
            <a:endParaRPr lang="es-CO" sz="1200" b="1" i="1" dirty="0" smtClean="0"/>
          </a:p>
          <a:p>
            <a:pPr algn="just"/>
            <a:r>
              <a:rPr lang="es-CO" sz="1200" b="1" i="1" dirty="0" smtClean="0"/>
              <a:t>3. La ausencia o insuficiencia de marcos normativos </a:t>
            </a:r>
            <a:r>
              <a:rPr lang="es-CO" sz="1200" b="1" i="1" dirty="0" smtClean="0"/>
              <a:t>y protocolos que </a:t>
            </a:r>
            <a:r>
              <a:rPr lang="es-CO" sz="1200" b="1" i="1" dirty="0" smtClean="0"/>
              <a:t>delimiten con claridad las responsabilidades de todos los elementos intervinientes y establezcan los procedimientos o los requisitos que deben reunir los recursos</a:t>
            </a:r>
          </a:p>
          <a:p>
            <a:pPr algn="just"/>
            <a:endParaRPr lang="es-CO" sz="1200" b="1" i="1" dirty="0" smtClean="0"/>
          </a:p>
          <a:p>
            <a:pPr algn="just"/>
            <a:r>
              <a:rPr lang="es-CO" sz="1200" b="1" i="1" dirty="0" smtClean="0"/>
              <a:t>4. La falta de planificación y, sobre todo, la falta de evaluaciones públicas integrales e integradas que permitan valorar la eficiencia de las intervenciones en el mediano y largo plazo.</a:t>
            </a:r>
          </a:p>
          <a:p>
            <a:pPr algn="just"/>
            <a:endParaRPr lang="es-CO" sz="1200" b="1" i="1" dirty="0" smtClean="0"/>
          </a:p>
          <a:p>
            <a:pPr algn="just"/>
            <a:r>
              <a:rPr lang="es-CO" sz="1200" b="1" i="1" dirty="0" smtClean="0"/>
              <a:t>5. Las dificultades para dar respuestas adecuadas a necesidades emergentes o que crecen rápidamente (morbilidad, mortalidad, discapacidad y trastornos psicosociales)</a:t>
            </a:r>
          </a:p>
          <a:p>
            <a:pPr algn="just"/>
            <a:endParaRPr lang="es-CO" sz="1200" b="1" i="1" dirty="0" smtClean="0"/>
          </a:p>
          <a:p>
            <a:pPr algn="just"/>
            <a:r>
              <a:rPr lang="es-CO" sz="1200" b="1" i="1" dirty="0" smtClean="0"/>
              <a:t>6. Las resistencias a tomar medidas tanto compensatorias (que busquen la equidad) como preventivas (que eviten la aparición o consolidación de conductas no </a:t>
            </a:r>
            <a:r>
              <a:rPr lang="es-CO" sz="1200" b="1" i="1" dirty="0" err="1" smtClean="0"/>
              <a:t>prosociales</a:t>
            </a:r>
            <a:r>
              <a:rPr lang="es-CO" sz="1200" b="1" i="1" dirty="0" smtClean="0"/>
              <a:t>, bandas o guetos y/o el “sufrimiento psíquico”, en general)</a:t>
            </a:r>
          </a:p>
          <a:p>
            <a:pPr algn="just"/>
            <a:endParaRPr lang="es-CO" sz="1200" b="1" i="1" dirty="0" smtClean="0"/>
          </a:p>
          <a:p>
            <a:pPr algn="just"/>
            <a:r>
              <a:rPr lang="es-CO" sz="1200" b="1" i="1" dirty="0" smtClean="0"/>
              <a:t>7. Los problemas de detección y de atención temprana</a:t>
            </a:r>
          </a:p>
          <a:p>
            <a:pPr algn="just"/>
            <a:endParaRPr lang="es-CO" sz="1200" b="1" i="1" dirty="0" smtClean="0"/>
          </a:p>
          <a:p>
            <a:pPr algn="just"/>
            <a:r>
              <a:rPr lang="es-CO" sz="1200" b="1" i="1" dirty="0" smtClean="0"/>
              <a:t>8. La debilidad de los programas de salida y emancipación o </a:t>
            </a:r>
            <a:r>
              <a:rPr lang="es-CO" sz="1200" b="1" i="1" dirty="0" err="1" smtClean="0"/>
              <a:t>autonomización</a:t>
            </a:r>
            <a:endParaRPr lang="es-CO" sz="1200" b="1" i="1" dirty="0" smtClean="0"/>
          </a:p>
          <a:p>
            <a:pPr algn="just"/>
            <a:endParaRPr lang="es-CO" sz="1200" b="1" i="1" dirty="0" smtClean="0"/>
          </a:p>
          <a:p>
            <a:pPr algn="just"/>
            <a:r>
              <a:rPr lang="es-CO" sz="1200" b="1" i="1" dirty="0" smtClean="0"/>
              <a:t>9. La ausencia de criterios claros o de mecanismos que garanticen la confidencialidad en el tratamiento de la información</a:t>
            </a:r>
          </a:p>
          <a:p>
            <a:pPr algn="just"/>
            <a:endParaRPr lang="es-CO" sz="1200" b="1" i="1" dirty="0" smtClean="0"/>
          </a:p>
          <a:p>
            <a:pPr algn="just"/>
            <a:r>
              <a:rPr lang="es-CO" sz="1200" b="1" i="1" dirty="0" smtClean="0"/>
              <a:t>10. La ausencia de una cultura de los derechos de la infancia, que se extienda a toda la población</a:t>
            </a:r>
          </a:p>
          <a:p>
            <a:pPr algn="just"/>
            <a:endParaRPr lang="es-CO" sz="1200" b="1" i="1" dirty="0" smtClean="0"/>
          </a:p>
          <a:p>
            <a:pPr algn="just"/>
            <a:r>
              <a:rPr lang="es-CO" sz="1200" b="1" i="1" dirty="0" smtClean="0"/>
              <a:t>11. Las limitaciones de los actuales instrumentos de defensa y garantía de los derechos de las personas menores</a:t>
            </a:r>
            <a:r>
              <a:rPr lang="es-CO" sz="1400" b="1" i="1" dirty="0" smtClean="0"/>
              <a:t>.</a:t>
            </a:r>
          </a:p>
          <a:p>
            <a:pPr algn="r"/>
            <a:r>
              <a:rPr lang="es-ES" sz="1050" b="1" i="1" dirty="0" smtClean="0"/>
              <a:t>Infancias Vulnerables </a:t>
            </a:r>
            <a:r>
              <a:rPr lang="es-ES" sz="1050" b="1" i="1" dirty="0" smtClean="0"/>
              <a:t>ARARTEKO</a:t>
            </a:r>
          </a:p>
          <a:p>
            <a:pPr algn="r"/>
            <a:endParaRPr lang="es-CO" sz="1050" b="1" i="1" dirty="0" smtClean="0"/>
          </a:p>
          <a:p>
            <a:pPr algn="just"/>
            <a:r>
              <a:rPr lang="es-ES" sz="1200" b="1" i="1" dirty="0" smtClean="0"/>
              <a:t>12. La falta  de una disponibilidad locativa para la promoción y prevención que esté de forma permanente en medio de los mayores grupos nucleados y permita concentrar todas las acciones intersectoriales y pluridisciplinarias (¿Cuál mejor que la escuela?)</a:t>
            </a:r>
            <a:endParaRPr lang="es-CO" sz="1200" b="1" i="1" dirty="0" smtClean="0"/>
          </a:p>
          <a:p>
            <a:pPr algn="just"/>
            <a:endParaRPr lang="es-CO" sz="1400" dirty="0"/>
          </a:p>
        </p:txBody>
      </p:sp>
      <p:sp>
        <p:nvSpPr>
          <p:cNvPr id="3" name="2 CuadroTexto"/>
          <p:cNvSpPr txBox="1"/>
          <p:nvPr/>
        </p:nvSpPr>
        <p:spPr>
          <a:xfrm>
            <a:off x="6948264" y="6453336"/>
            <a:ext cx="2160240" cy="246221"/>
          </a:xfrm>
          <a:prstGeom prst="rect">
            <a:avLst/>
          </a:prstGeom>
          <a:noFill/>
        </p:spPr>
        <p:txBody>
          <a:bodyPr wrap="square" rtlCol="0">
            <a:spAutoFit/>
          </a:bodyPr>
          <a:lstStyle/>
          <a:p>
            <a:pPr algn="r"/>
            <a:r>
              <a:rPr lang="es-CO" sz="1000" b="1" i="1" dirty="0" smtClean="0"/>
              <a:t>Agregado nuestro A.E.S.B.</a:t>
            </a:r>
            <a:endParaRPr lang="es-CO" sz="1000" b="1"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6632"/>
            <a:ext cx="8640960" cy="6247864"/>
          </a:xfrm>
          <a:prstGeom prst="rect">
            <a:avLst/>
          </a:prstGeom>
          <a:noFill/>
        </p:spPr>
        <p:txBody>
          <a:bodyPr wrap="square" rtlCol="0">
            <a:spAutoFit/>
          </a:bodyPr>
          <a:lstStyle/>
          <a:p>
            <a:r>
              <a:rPr lang="es-CO" b="1" i="1" dirty="0" smtClean="0"/>
              <a:t>Algunas de las Grandes Situaciones de Riesgo:</a:t>
            </a:r>
          </a:p>
          <a:p>
            <a:endParaRPr lang="es-CO" b="1" i="1" dirty="0" smtClean="0"/>
          </a:p>
          <a:p>
            <a:pPr>
              <a:buFont typeface="Wingdings" pitchFamily="2" charset="2"/>
              <a:buChar char="§"/>
            </a:pPr>
            <a:r>
              <a:rPr lang="es-ES" sz="1400" dirty="0" smtClean="0"/>
              <a:t> Los grandes problemas de convivencia y relaciones interpersonales (</a:t>
            </a:r>
            <a:r>
              <a:rPr lang="es-ES" sz="1400" dirty="0" err="1" smtClean="0"/>
              <a:t>intra</a:t>
            </a:r>
            <a:r>
              <a:rPr lang="es-ES" sz="1400" dirty="0" smtClean="0"/>
              <a:t>  e </a:t>
            </a:r>
            <a:r>
              <a:rPr lang="es-ES" sz="1400" dirty="0" err="1" smtClean="0"/>
              <a:t>intergrupos</a:t>
            </a:r>
            <a:r>
              <a:rPr lang="es-ES" sz="1400" dirty="0" smtClean="0"/>
              <a:t>)</a:t>
            </a:r>
          </a:p>
          <a:p>
            <a:pPr>
              <a:buFont typeface="Wingdings" pitchFamily="2" charset="2"/>
              <a:buChar char="§"/>
            </a:pPr>
            <a:endParaRPr lang="es-CO" sz="1400" dirty="0" smtClean="0"/>
          </a:p>
          <a:p>
            <a:pPr algn="just">
              <a:buFont typeface="Wingdings" pitchFamily="2" charset="2"/>
              <a:buChar char="§"/>
            </a:pPr>
            <a:r>
              <a:rPr lang="es-CO" sz="1400" dirty="0" smtClean="0"/>
              <a:t> Niños, niñas y adolescentes acogidos o tutelados por las instituciones de protección.</a:t>
            </a:r>
          </a:p>
          <a:p>
            <a:pPr algn="just">
              <a:buFont typeface="Wingdings" pitchFamily="2" charset="2"/>
              <a:buChar char="§"/>
            </a:pPr>
            <a:endParaRPr lang="es-CO" sz="1400" dirty="0" smtClean="0"/>
          </a:p>
          <a:p>
            <a:pPr algn="just">
              <a:buFont typeface="Wingdings" pitchFamily="2" charset="2"/>
              <a:buChar char="§"/>
            </a:pPr>
            <a:r>
              <a:rPr lang="es-CO" sz="1400" dirty="0" smtClean="0"/>
              <a:t> Menores de otras zonas o países que han migrado hasta aquí sin ó con sus familias.</a:t>
            </a:r>
          </a:p>
          <a:p>
            <a:pPr algn="just">
              <a:buFont typeface="Wingdings" pitchFamily="2" charset="2"/>
              <a:buChar char="§"/>
            </a:pPr>
            <a:endParaRPr lang="es-CO" sz="1400" dirty="0" smtClean="0"/>
          </a:p>
          <a:p>
            <a:pPr algn="just">
              <a:buFont typeface="Wingdings" pitchFamily="2" charset="2"/>
              <a:buChar char="§"/>
            </a:pPr>
            <a:r>
              <a:rPr lang="es-CO" sz="1400" dirty="0" smtClean="0"/>
              <a:t> Adolescentes infractores, que han cometido delitos y son objeto de medidas judiciales.</a:t>
            </a:r>
          </a:p>
          <a:p>
            <a:pPr algn="just">
              <a:buFont typeface="Wingdings" pitchFamily="2" charset="2"/>
              <a:buChar char="§"/>
            </a:pPr>
            <a:endParaRPr lang="es-CO" sz="1400" dirty="0" smtClean="0"/>
          </a:p>
          <a:p>
            <a:pPr algn="just">
              <a:buFont typeface="Wingdings" pitchFamily="2" charset="2"/>
              <a:buChar char="§"/>
            </a:pPr>
            <a:r>
              <a:rPr lang="es-CO" sz="1400" dirty="0" smtClean="0"/>
              <a:t> Hijos e hijas de familias de trabajadores temporales que se desplazan de unos lugares a otros para realizar tareas de cualquier tipo.</a:t>
            </a:r>
          </a:p>
          <a:p>
            <a:pPr algn="just">
              <a:buFont typeface="Wingdings" pitchFamily="2" charset="2"/>
              <a:buChar char="§"/>
            </a:pPr>
            <a:endParaRPr lang="es-CO" sz="1400" dirty="0" smtClean="0"/>
          </a:p>
          <a:p>
            <a:pPr algn="just">
              <a:buFont typeface="Wingdings" pitchFamily="2" charset="2"/>
              <a:buChar char="§"/>
            </a:pPr>
            <a:r>
              <a:rPr lang="es-CO" sz="1400" dirty="0" smtClean="0"/>
              <a:t> Niños, niñas y adolescentes con “dificultades” en su orientación y/o manifestaciones de su identidad psicosexual</a:t>
            </a:r>
          </a:p>
          <a:p>
            <a:pPr algn="just">
              <a:buFont typeface="Wingdings" pitchFamily="2" charset="2"/>
              <a:buChar char="§"/>
            </a:pPr>
            <a:endParaRPr lang="es-CO" sz="1400" dirty="0" smtClean="0"/>
          </a:p>
          <a:p>
            <a:pPr algn="just">
              <a:buFont typeface="Wingdings" pitchFamily="2" charset="2"/>
              <a:buChar char="§"/>
            </a:pPr>
            <a:r>
              <a:rPr lang="es-CO" sz="1400" dirty="0" smtClean="0"/>
              <a:t> Niños, niñas y adolescentes con graves enfermedades mentales.</a:t>
            </a:r>
          </a:p>
          <a:p>
            <a:pPr algn="just">
              <a:buFont typeface="Wingdings" pitchFamily="2" charset="2"/>
              <a:buChar char="§"/>
            </a:pPr>
            <a:endParaRPr lang="es-CO" sz="1400" dirty="0" smtClean="0"/>
          </a:p>
          <a:p>
            <a:pPr algn="just">
              <a:buFont typeface="Wingdings" pitchFamily="2" charset="2"/>
              <a:buChar char="§"/>
            </a:pPr>
            <a:r>
              <a:rPr lang="es-CO" sz="1400" dirty="0" smtClean="0"/>
              <a:t> Alumnos y alumnas con necesidades educativas especiales o específicas derivadas de su discapacidad, de su origen o de su pertenencia a un medio social desfavorecido.</a:t>
            </a:r>
          </a:p>
          <a:p>
            <a:pPr algn="just">
              <a:buFont typeface="Wingdings" pitchFamily="2" charset="2"/>
              <a:buChar char="§"/>
            </a:pPr>
            <a:endParaRPr lang="es-CO" sz="1400" dirty="0" smtClean="0"/>
          </a:p>
          <a:p>
            <a:pPr algn="just">
              <a:buFont typeface="Wingdings" pitchFamily="2" charset="2"/>
              <a:buChar char="§"/>
            </a:pPr>
            <a:r>
              <a:rPr lang="es-CO" sz="1400" dirty="0" smtClean="0"/>
              <a:t> Menores que son sujetos activos o pasivos de maltrato o violencia en toda sus formas (comportamientos </a:t>
            </a:r>
            <a:r>
              <a:rPr lang="es-CO" sz="1400" dirty="0" err="1" smtClean="0"/>
              <a:t>internalizantes</a:t>
            </a:r>
            <a:r>
              <a:rPr lang="es-CO" sz="1400" dirty="0" smtClean="0"/>
              <a:t> y </a:t>
            </a:r>
            <a:r>
              <a:rPr lang="es-CO" sz="1400" dirty="0" err="1" smtClean="0"/>
              <a:t>externalizantes</a:t>
            </a:r>
            <a:r>
              <a:rPr lang="es-CO" sz="1400" dirty="0" smtClean="0"/>
              <a:t>).</a:t>
            </a:r>
          </a:p>
          <a:p>
            <a:pPr algn="just">
              <a:buFont typeface="Wingdings" pitchFamily="2" charset="2"/>
              <a:buChar char="§"/>
            </a:pPr>
            <a:endParaRPr lang="es-CO" sz="1400" dirty="0" smtClean="0"/>
          </a:p>
          <a:p>
            <a:pPr algn="just">
              <a:buFont typeface="Wingdings" pitchFamily="2" charset="2"/>
              <a:buChar char="§"/>
            </a:pPr>
            <a:r>
              <a:rPr lang="es-CO" sz="1400" dirty="0" smtClean="0"/>
              <a:t> Adolescentes con consumos problemáticos de drogas</a:t>
            </a:r>
          </a:p>
          <a:p>
            <a:pPr algn="just">
              <a:buFont typeface="Wingdings" pitchFamily="2" charset="2"/>
              <a:buChar char="§"/>
            </a:pPr>
            <a:endParaRPr lang="es-CO" sz="1400" dirty="0" smtClean="0"/>
          </a:p>
          <a:p>
            <a:pPr algn="just">
              <a:buFont typeface="Wingdings" pitchFamily="2" charset="2"/>
              <a:buChar char="§"/>
            </a:pPr>
            <a:r>
              <a:rPr lang="es-CO" sz="1400" dirty="0" smtClean="0"/>
              <a:t> Adolescentes con otro tipo de conductas adictivas y consumismo.</a:t>
            </a:r>
          </a:p>
          <a:p>
            <a:pPr algn="just">
              <a:buFont typeface="Wingdings" pitchFamily="2" charset="2"/>
              <a:buChar char="§"/>
            </a:pPr>
            <a:endParaRPr lang="es-CO" sz="1400" dirty="0" smtClean="0"/>
          </a:p>
          <a:p>
            <a:pPr algn="just">
              <a:buFont typeface="Wingdings" pitchFamily="2" charset="2"/>
              <a:buChar char="§"/>
            </a:pPr>
            <a:r>
              <a:rPr lang="es-ES" sz="1400" dirty="0" smtClean="0"/>
              <a:t> Abuso o mala utilización de tecnologías y redes sociales</a:t>
            </a:r>
            <a:endParaRPr lang="es-CO"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4624"/>
            <a:ext cx="8640960" cy="7048083"/>
          </a:xfrm>
          <a:prstGeom prst="rect">
            <a:avLst/>
          </a:prstGeom>
          <a:noFill/>
        </p:spPr>
        <p:txBody>
          <a:bodyPr wrap="square" rtlCol="0">
            <a:spAutoFit/>
          </a:bodyPr>
          <a:lstStyle/>
          <a:p>
            <a:r>
              <a:rPr lang="es-CO" sz="2000" b="1" dirty="0" smtClean="0"/>
              <a:t>Hechos</a:t>
            </a:r>
          </a:p>
          <a:p>
            <a:endParaRPr lang="es-CO" sz="900" b="1" dirty="0" smtClean="0"/>
          </a:p>
          <a:p>
            <a:endParaRPr lang="es-CO" sz="900" b="1" dirty="0" smtClean="0"/>
          </a:p>
          <a:p>
            <a:pPr algn="just"/>
            <a:r>
              <a:rPr lang="es-CO" dirty="0" smtClean="0"/>
              <a:t>“El vínculo entre experiencias infantiles adversas y su salud psicosocial está científica y vivencialmente demostrado.</a:t>
            </a:r>
          </a:p>
          <a:p>
            <a:pPr algn="just"/>
            <a:endParaRPr lang="es-CO" dirty="0" smtClean="0"/>
          </a:p>
          <a:p>
            <a:pPr algn="just"/>
            <a:r>
              <a:rPr lang="es-CO" dirty="0" smtClean="0"/>
              <a:t>La confluencia de factores determinantes más que un solo riesgo, puede conducir a disfunción por rebasamiento de las capacidades adaptativas de sujetos individuales y colectivos.</a:t>
            </a:r>
          </a:p>
          <a:p>
            <a:pPr algn="just"/>
            <a:endParaRPr lang="es-CO" dirty="0" smtClean="0"/>
          </a:p>
          <a:p>
            <a:pPr algn="just"/>
            <a:r>
              <a:rPr lang="es-CO" dirty="0" smtClean="0"/>
              <a:t>El conocimiento público de problemas emocionales y del comportamiento en la primera infancia es creciente y alarmante, así como los informes de profesores de preescolar y primaria quienes también reconocen crecientes conductas disruptivas en sus aulas, y en preescolar identifican problemas sociales y emocionales actuando todos como impedimento y preparación para la escuela y la vida social.</a:t>
            </a:r>
          </a:p>
          <a:p>
            <a:pPr algn="just"/>
            <a:endParaRPr lang="es-CO" dirty="0" smtClean="0"/>
          </a:p>
          <a:p>
            <a:pPr algn="just"/>
            <a:r>
              <a:rPr lang="es-CO" dirty="0" smtClean="0"/>
              <a:t>La aparición de problemas de salud mental en niños y jóvenes ocurren dentro de contextos y ambientes de relaciones que incluyen a padres, parientes, cuidadores, profesores, y pares. La ciencia muestra que estos ambientes de relaciones juegan un papel crítico en la formación y desarrollo social y emocional de los niños y en el desarrollo cognitivo en los primeros años de la vida”.</a:t>
            </a:r>
          </a:p>
          <a:p>
            <a:pPr algn="just"/>
            <a:endParaRPr lang="es-CO" dirty="0" smtClean="0"/>
          </a:p>
          <a:p>
            <a:pPr algn="r">
              <a:buFont typeface="Arial" pitchFamily="34" charset="0"/>
              <a:buChar char="•"/>
            </a:pPr>
            <a:r>
              <a:rPr lang="es-CO" sz="900" b="1" dirty="0" smtClean="0"/>
              <a:t>Fuentes: </a:t>
            </a:r>
            <a:r>
              <a:rPr lang="en-US" sz="900" b="1" i="1" dirty="0" smtClean="0"/>
              <a:t>Mental Health Problems in Early Childhood Can Impair Learning and Behavior for Life</a:t>
            </a:r>
            <a:r>
              <a:rPr lang="en-US" sz="900" dirty="0" smtClean="0"/>
              <a:t>. National Scientific Council on Developing Child. </a:t>
            </a:r>
          </a:p>
          <a:p>
            <a:pPr algn="r"/>
            <a:r>
              <a:rPr lang="en-US" sz="900" dirty="0" smtClean="0"/>
              <a:t>Center on Developing Child. Harvard University . December 2008</a:t>
            </a:r>
          </a:p>
          <a:p>
            <a:pPr algn="r">
              <a:buFont typeface="Arial" pitchFamily="34" charset="0"/>
              <a:buChar char="•"/>
            </a:pPr>
            <a:r>
              <a:rPr lang="en-US" sz="900" b="1" i="1" dirty="0" smtClean="0"/>
              <a:t>The Infant Mental Health Specialist</a:t>
            </a:r>
            <a:r>
              <a:rPr lang="en-US" sz="900" dirty="0" smtClean="0"/>
              <a:t>. Deborah J. </a:t>
            </a:r>
            <a:r>
              <a:rPr lang="en-US" sz="900" dirty="0" err="1" smtClean="0"/>
              <a:t>Weatherstson</a:t>
            </a:r>
            <a:r>
              <a:rPr lang="en-US" sz="900" dirty="0" smtClean="0"/>
              <a:t>. Merrill-Palmer Institute-Wayne State University, Detroit, Michigan. Published Zero to Three Oct/Nov. 2000</a:t>
            </a:r>
          </a:p>
          <a:p>
            <a:pPr algn="r">
              <a:buFont typeface="Arial" pitchFamily="34" charset="0"/>
              <a:buChar char="•"/>
            </a:pPr>
            <a:r>
              <a:rPr lang="en-US" sz="900" dirty="0" smtClean="0"/>
              <a:t>Learning &amp; Teaching Research </a:t>
            </a:r>
            <a:r>
              <a:rPr lang="en-US" sz="900" dirty="0" err="1" smtClean="0"/>
              <a:t>Programme</a:t>
            </a:r>
            <a:r>
              <a:rPr lang="en-US" sz="900" dirty="0" smtClean="0"/>
              <a:t>. University of London. 2010.</a:t>
            </a:r>
          </a:p>
          <a:p>
            <a:pPr algn="just"/>
            <a:endParaRPr lang="es-CO" dirty="0" smtClean="0"/>
          </a:p>
          <a:p>
            <a:endParaRPr lang="es-CO"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802</TotalTime>
  <Words>7746</Words>
  <Application>Microsoft Office PowerPoint</Application>
  <PresentationFormat>Presentación en pantalla (4:3)</PresentationFormat>
  <Paragraphs>704</Paragraphs>
  <Slides>67</Slides>
  <Notes>0</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vector>
  </TitlesOfParts>
  <Company>FANILIAR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Alvaro</dc:creator>
  <cp:lastModifiedBy>Alvaro</cp:lastModifiedBy>
  <cp:revision>183</cp:revision>
  <dcterms:created xsi:type="dcterms:W3CDTF">2017-11-05T08:42:56Z</dcterms:created>
  <dcterms:modified xsi:type="dcterms:W3CDTF">2018-09-10T00:51:51Z</dcterms:modified>
</cp:coreProperties>
</file>