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4" r:id="rId3"/>
    <p:sldId id="290" r:id="rId4"/>
    <p:sldId id="291" r:id="rId5"/>
    <p:sldId id="292" r:id="rId6"/>
    <p:sldId id="277" r:id="rId7"/>
    <p:sldId id="278" r:id="rId8"/>
    <p:sldId id="279" r:id="rId9"/>
    <p:sldId id="280" r:id="rId10"/>
    <p:sldId id="285" r:id="rId11"/>
    <p:sldId id="281" r:id="rId12"/>
    <p:sldId id="293" r:id="rId13"/>
    <p:sldId id="294" r:id="rId14"/>
    <p:sldId id="295" r:id="rId15"/>
    <p:sldId id="296" r:id="rId16"/>
    <p:sldId id="297" r:id="rId17"/>
    <p:sldId id="298" r:id="rId18"/>
    <p:sldId id="282" r:id="rId19"/>
    <p:sldId id="283" r:id="rId20"/>
    <p:sldId id="264" r:id="rId21"/>
    <p:sldId id="265" r:id="rId22"/>
    <p:sldId id="266" r:id="rId23"/>
    <p:sldId id="257" r:id="rId24"/>
    <p:sldId id="258" r:id="rId25"/>
    <p:sldId id="259" r:id="rId26"/>
    <p:sldId id="260" r:id="rId27"/>
    <p:sldId id="261" r:id="rId28"/>
    <p:sldId id="262" r:id="rId29"/>
    <p:sldId id="275" r:id="rId30"/>
    <p:sldId id="276" r:id="rId31"/>
    <p:sldId id="263" r:id="rId32"/>
    <p:sldId id="267" r:id="rId33"/>
    <p:sldId id="268" r:id="rId34"/>
    <p:sldId id="269" r:id="rId35"/>
    <p:sldId id="270" r:id="rId36"/>
    <p:sldId id="271" r:id="rId37"/>
    <p:sldId id="274" r:id="rId38"/>
    <p:sldId id="286" r:id="rId39"/>
    <p:sldId id="287" r:id="rId40"/>
    <p:sldId id="288" r:id="rId41"/>
    <p:sldId id="289" r:id="rId42"/>
    <p:sldId id="299"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89" autoAdjust="0"/>
    <p:restoredTop sz="86377" autoAdjust="0"/>
  </p:normalViewPr>
  <p:slideViewPr>
    <p:cSldViewPr snapToGrid="0" snapToObjects="1">
      <p:cViewPr>
        <p:scale>
          <a:sx n="69" d="100"/>
          <a:sy n="69" d="100"/>
        </p:scale>
        <p:origin x="2488" y="768"/>
      </p:cViewPr>
      <p:guideLst>
        <p:guide orient="horz" pos="2160"/>
        <p:guide pos="3840"/>
      </p:guideLst>
    </p:cSldViewPr>
  </p:slideViewPr>
  <p:outlineViewPr>
    <p:cViewPr>
      <p:scale>
        <a:sx n="33" d="100"/>
        <a:sy n="33" d="100"/>
      </p:scale>
      <p:origin x="216"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presProps" Target="presProps.xml"/><Relationship Id="rId4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_tradnl" smtClean="0"/>
              <a:t>Clic para editar título</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pPr/>
              <a:t>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_tradnl" smtClean="0"/>
              <a:t>Clic para editar título</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agregarla</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a:pPr/>
              <a:t>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_tradnl" smtClean="0"/>
              <a:t>Clic para editar título</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a:pPr/>
              <a:t>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_tradnl" smtClean="0"/>
              <a:t>Clic para editar título</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a:pPr/>
              <a:t>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pPr/>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_tradnl" smtClean="0"/>
              <a:t>Clic para editar título</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a:pPr/>
              <a:t>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_tradnl" smtClean="0"/>
              <a:t>Clic para editar título</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a:pPr/>
              <a:t>9/10/18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_tradnl" smtClean="0"/>
              <a:t>Clic para editar título</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dirty="0" smtClean="0"/>
              <a:t>Arrastre la imagen al marcador de posición o haga clic en el icono para agregarla</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dirty="0" smtClean="0"/>
              <a:t>Arrastre la imagen al marcador de posición o haga clic en el icono para agregarla</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dirty="0" smtClean="0"/>
              <a:t>Arrastre la imagen al marcador de posición o haga clic en el icono para agregarla</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3" name="Date Placeholder 2"/>
          <p:cNvSpPr>
            <a:spLocks noGrp="1"/>
          </p:cNvSpPr>
          <p:nvPr>
            <p:ph type="dt" sz="half" idx="10"/>
          </p:nvPr>
        </p:nvSpPr>
        <p:spPr/>
        <p:txBody>
          <a:bodyPr/>
          <a:lstStyle/>
          <a:p>
            <a:fld id="{48A87A34-81AB-432B-8DAE-1953F412C126}" type="datetimeFigureOut">
              <a:rPr lang="en-US"/>
              <a:pPr/>
              <a:t>9/10/18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_tradnl" smtClean="0"/>
              <a:t>Clic para editar título</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pPr/>
              <a:t>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_tradnl" smtClean="0"/>
              <a:t>Clic para editar título</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pPr/>
              <a:t>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_tradnl" smtClean="0"/>
              <a:t>Clic para editar título</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pPr/>
              <a:t>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_tradnl" smtClean="0"/>
              <a:t>Clic para editar título</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a:pPr/>
              <a:t>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_tradnl" smtClean="0"/>
              <a:t>Clic para editar título</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a:pPr/>
              <a:t>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_tradnl" smtClean="0"/>
              <a:t>Clic para editar título</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a:pPr/>
              <a:t>9/10/18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a:pPr/>
              <a:t>9/10/18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a:pPr/>
              <a:t>9/10/18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_tradnl" smtClean="0"/>
              <a:t>Clic para editar título</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a:pPr/>
              <a:t>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_tradnl" smtClean="0"/>
              <a:t>Clic para editar título</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smtClean="0"/>
              <a:t>Arrastre la imagen al marcador de posición o haga clic en el icono para agregarla</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a:pPr/>
              <a:t>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NUL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a:pPr/>
              <a:t>9/10/18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cbsnews.com/news/gabriel-taye-death-lawsuit-blames-schools-for-bullying-child-suicide/" TargetMode="External"/><Relationship Id="rId4" Type="http://schemas.openxmlformats.org/officeDocument/2006/relationships/hyperlink" Target="http://www.huffingtonpost.com/deborah-temkin/all-50-states-now-have-a_b_7153114.html" TargetMode="External"/><Relationship Id="rId1" Type="http://schemas.openxmlformats.org/officeDocument/2006/relationships/slideLayout" Target="../slideLayouts/slideLayout2.xml"/><Relationship Id="rId2" Type="http://schemas.openxmlformats.org/officeDocument/2006/relationships/hyperlink" Target="http://www.bbc.com/news/world-europe-27076991"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oi.org/10.1016/j.jadohealth.2012.09.017" TargetMode="External"/><Relationship Id="rId3" Type="http://schemas.openxmlformats.org/officeDocument/2006/relationships/hyperlink" Target="https://doi.org/10.1007/s11121-014-0510-2"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nspcc.org.uk/services-and-resources/research-and-resources/2016/childline-annual-review-2015-16-turned-out-someone-did-care/" TargetMode="External"/><Relationship Id="rId3" Type="http://schemas.openxmlformats.org/officeDocument/2006/relationships/hyperlink" Target="https://www.theguardian.com/society/2017/jul/04/millions-of-children-in-england-growing-up-in-high-risk-environments"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youngminds.org.uk/get-involved/campaign-with-us/wise-up/?gclid=EAIaIQobChMIzcKD4KT01AIVLbftCh3gdAg8EAAYAyAAEgKjK_D_BwE"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51012" y="286364"/>
            <a:ext cx="8689976" cy="2509213"/>
          </a:xfrm>
        </p:spPr>
        <p:txBody>
          <a:bodyPr>
            <a:normAutofit/>
          </a:bodyPr>
          <a:lstStyle/>
          <a:p>
            <a:r>
              <a:rPr lang="es-ES_tradnl" b="1" dirty="0" smtClean="0"/>
              <a:t>ACOSO ESCOLAR Y SUICIDIO: ¿CUÁL ES LA CONEXIÓN?</a:t>
            </a:r>
            <a:endParaRPr lang="es-ES_tradnl" dirty="0"/>
          </a:p>
        </p:txBody>
      </p:sp>
      <p:sp>
        <p:nvSpPr>
          <p:cNvPr id="3" name="Subtítulo 2"/>
          <p:cNvSpPr>
            <a:spLocks noGrp="1"/>
          </p:cNvSpPr>
          <p:nvPr>
            <p:ph type="subTitle" idx="1"/>
          </p:nvPr>
        </p:nvSpPr>
        <p:spPr>
          <a:xfrm>
            <a:off x="1751012" y="3594832"/>
            <a:ext cx="8689976" cy="2751676"/>
          </a:xfrm>
        </p:spPr>
        <p:txBody>
          <a:bodyPr>
            <a:normAutofit fontScale="92500" lnSpcReduction="10000"/>
          </a:bodyPr>
          <a:lstStyle/>
          <a:p>
            <a:r>
              <a:rPr lang="es-ES_tradnl" b="1" cap="none" dirty="0" smtClean="0">
                <a:solidFill>
                  <a:schemeClr val="tx1"/>
                </a:solidFill>
              </a:rPr>
              <a:t>Alvaro Solano </a:t>
            </a:r>
            <a:r>
              <a:rPr lang="es-ES_tradnl" b="1" cap="none" dirty="0">
                <a:solidFill>
                  <a:schemeClr val="tx1"/>
                </a:solidFill>
              </a:rPr>
              <a:t>B</a:t>
            </a:r>
            <a:r>
              <a:rPr lang="es-ES_tradnl" b="1" cap="none" dirty="0" smtClean="0">
                <a:solidFill>
                  <a:schemeClr val="tx1"/>
                </a:solidFill>
              </a:rPr>
              <a:t>errio</a:t>
            </a:r>
          </a:p>
          <a:p>
            <a:r>
              <a:rPr lang="es-ES_tradnl" i="1" cap="none" dirty="0">
                <a:solidFill>
                  <a:schemeClr val="tx1"/>
                </a:solidFill>
              </a:rPr>
              <a:t>M</a:t>
            </a:r>
            <a:r>
              <a:rPr lang="es-ES_tradnl" i="1" cap="none" dirty="0" smtClean="0">
                <a:solidFill>
                  <a:schemeClr val="tx1"/>
                </a:solidFill>
              </a:rPr>
              <a:t>édico </a:t>
            </a:r>
            <a:r>
              <a:rPr lang="es-ES_tradnl" i="1" cap="none" dirty="0">
                <a:solidFill>
                  <a:schemeClr val="tx1"/>
                </a:solidFill>
              </a:rPr>
              <a:t>P</a:t>
            </a:r>
            <a:r>
              <a:rPr lang="es-ES_tradnl" i="1" cap="none" dirty="0" smtClean="0">
                <a:solidFill>
                  <a:schemeClr val="tx1"/>
                </a:solidFill>
              </a:rPr>
              <a:t>siquiatra</a:t>
            </a:r>
          </a:p>
          <a:p>
            <a:r>
              <a:rPr lang="es-ES_tradnl" i="1" cap="none" dirty="0">
                <a:solidFill>
                  <a:schemeClr val="tx1"/>
                </a:solidFill>
              </a:rPr>
              <a:t>E</a:t>
            </a:r>
            <a:r>
              <a:rPr lang="es-ES_tradnl" i="1" cap="none" dirty="0" smtClean="0">
                <a:solidFill>
                  <a:schemeClr val="tx1"/>
                </a:solidFill>
              </a:rPr>
              <a:t>specialista en Seguridad </a:t>
            </a:r>
            <a:r>
              <a:rPr lang="es-ES_tradnl" i="1" cap="none" dirty="0">
                <a:solidFill>
                  <a:schemeClr val="tx1"/>
                </a:solidFill>
              </a:rPr>
              <a:t>S</a:t>
            </a:r>
            <a:r>
              <a:rPr lang="es-ES_tradnl" i="1" cap="none" dirty="0" smtClean="0">
                <a:solidFill>
                  <a:schemeClr val="tx1"/>
                </a:solidFill>
              </a:rPr>
              <a:t>ocial</a:t>
            </a:r>
          </a:p>
          <a:p>
            <a:r>
              <a:rPr lang="es-ES_tradnl" i="1" cap="none" dirty="0">
                <a:solidFill>
                  <a:schemeClr val="tx1"/>
                </a:solidFill>
              </a:rPr>
              <a:t>A</a:t>
            </a:r>
            <a:r>
              <a:rPr lang="es-ES_tradnl" i="1" cap="none" dirty="0" smtClean="0">
                <a:solidFill>
                  <a:schemeClr val="tx1"/>
                </a:solidFill>
              </a:rPr>
              <a:t>sesor en Salud </a:t>
            </a:r>
            <a:r>
              <a:rPr lang="es-ES_tradnl" i="1" cap="none" dirty="0">
                <a:solidFill>
                  <a:schemeClr val="tx1"/>
                </a:solidFill>
              </a:rPr>
              <a:t>M</a:t>
            </a:r>
            <a:r>
              <a:rPr lang="es-ES_tradnl" i="1" cap="none" dirty="0" smtClean="0">
                <a:solidFill>
                  <a:schemeClr val="tx1"/>
                </a:solidFill>
              </a:rPr>
              <a:t>ental</a:t>
            </a:r>
          </a:p>
          <a:p>
            <a:r>
              <a:rPr lang="es-ES_tradnl" i="1" cap="none" dirty="0">
                <a:solidFill>
                  <a:schemeClr val="tx1"/>
                </a:solidFill>
              </a:rPr>
              <a:t>S</a:t>
            </a:r>
            <a:r>
              <a:rPr lang="es-ES_tradnl" i="1" cap="none" dirty="0" smtClean="0">
                <a:solidFill>
                  <a:schemeClr val="tx1"/>
                </a:solidFill>
              </a:rPr>
              <a:t>ecretaría de Desarrollo de la Salud de Córdoba</a:t>
            </a:r>
          </a:p>
          <a:p>
            <a:r>
              <a:rPr lang="es-ES_tradnl" i="1" cap="none" dirty="0" smtClean="0">
                <a:solidFill>
                  <a:schemeClr val="tx1"/>
                </a:solidFill>
              </a:rPr>
              <a:t>2018</a:t>
            </a:r>
          </a:p>
          <a:p>
            <a:endParaRPr lang="es-ES_tradnl" cap="none" dirty="0"/>
          </a:p>
        </p:txBody>
      </p:sp>
    </p:spTree>
    <p:extLst>
      <p:ext uri="{BB962C8B-B14F-4D97-AF65-F5344CB8AC3E}">
        <p14:creationId xmlns:p14="http://schemas.microsoft.com/office/powerpoint/2010/main" val="666498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835083"/>
            <a:ext cx="10363826" cy="4803691"/>
          </a:xfrm>
        </p:spPr>
        <p:txBody>
          <a:bodyPr>
            <a:normAutofit/>
          </a:bodyPr>
          <a:lstStyle/>
          <a:p>
            <a:pPr lvl="0" algn="just"/>
            <a:r>
              <a:rPr lang="es-ES_tradnl" sz="2400" cap="none" dirty="0" smtClean="0"/>
              <a:t>Más </a:t>
            </a:r>
            <a:r>
              <a:rPr lang="es-ES_tradnl" sz="2400" cap="none" dirty="0"/>
              <a:t>que enfocarse solamente en hasta dónde el niño excluido es por la falta de habilidades sociales, las nuevas investigaciones deberían enfocarse en otros factores, como aquellos asociados con el contexto inter-grupo, los cuales incluyen la identidad de grupo, la categorización de “intra-grupo” y “extra-grupo”, los estereotipos culturales, los juicios morales respecto al </a:t>
            </a:r>
            <a:r>
              <a:rPr lang="es-ES_tradnl" sz="2400" cap="none" dirty="0" smtClean="0"/>
              <a:t>trato </a:t>
            </a:r>
            <a:r>
              <a:rPr lang="es-ES_tradnl" sz="2400" cap="none" dirty="0"/>
              <a:t>justo de otros, las convenciones, tradiciones, y dinámicas de grupos</a:t>
            </a:r>
            <a:r>
              <a:rPr lang="es-ES_tradnl" sz="2400" cap="none" dirty="0" smtClean="0"/>
              <a:t>.</a:t>
            </a:r>
          </a:p>
          <a:p>
            <a:pPr lvl="0" algn="just"/>
            <a:endParaRPr lang="es-ES_tradnl" sz="2400" cap="none" dirty="0"/>
          </a:p>
          <a:p>
            <a:pPr lvl="0" algn="just"/>
            <a:r>
              <a:rPr lang="es-ES_tradnl" sz="2400" cap="none" dirty="0" smtClean="0"/>
              <a:t>Siempre se deben tomar en consideración tres grandes determinantes: las características propios del niño, su relaciones intra e intergrupos y los patrones y legados culturales dominantes.</a:t>
            </a:r>
            <a:endParaRPr lang="es-ES_tradnl" sz="2400" cap="none" dirty="0"/>
          </a:p>
          <a:p>
            <a:pPr algn="just"/>
            <a:endParaRPr lang="es-ES_tradnl" dirty="0"/>
          </a:p>
        </p:txBody>
      </p:sp>
    </p:spTree>
    <p:extLst>
      <p:ext uri="{BB962C8B-B14F-4D97-AF65-F5344CB8AC3E}">
        <p14:creationId xmlns:p14="http://schemas.microsoft.com/office/powerpoint/2010/main" val="668293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506855"/>
            <a:ext cx="10363826" cy="6378871"/>
          </a:xfrm>
        </p:spPr>
        <p:txBody>
          <a:bodyPr>
            <a:normAutofit/>
          </a:bodyPr>
          <a:lstStyle/>
          <a:p>
            <a:pPr lvl="0" algn="just"/>
            <a:r>
              <a:rPr lang="es-ES_tradnl" cap="none" dirty="0" smtClean="0"/>
              <a:t>Un enfoque inter-grupo requiere investigar las interpretaciones emergentes de los niños respecto a las identidades de grupo, las estructuras sociales implicadas en las vidas de los niños, las convenciones y tradiciones en el mundo de sus pares, y los amplios acuerdos sociales que perpetúan las jerarquías y actitudes en las relaciones sociales. Esto porque las expectativas estereotipadas, los sesgos en grupos, las normas del grupo, las convenciones culturales, las tradiciones y la identidad de grupo sirven, al mismo tiempo, para justificar la </a:t>
            </a:r>
            <a:r>
              <a:rPr lang="es-ES_tradnl" i="1" cap="none" dirty="0" smtClean="0"/>
              <a:t>exclusión basada en la pertenencia a un grupo</a:t>
            </a:r>
            <a:r>
              <a:rPr lang="es-ES_tradnl" cap="none" dirty="0" smtClean="0"/>
              <a:t>.</a:t>
            </a:r>
          </a:p>
          <a:p>
            <a:pPr marL="0" lvl="0" indent="0" algn="just">
              <a:buNone/>
            </a:pPr>
            <a:r>
              <a:rPr lang="es-ES_tradnl" cap="none" dirty="0" smtClean="0"/>
              <a:t>También, investigando los conceptos de justicia y equidad en la infancia y la adolescencia a la comprensión de la exclusión inter-grupo porque los juicios morales muestran que brindan una motivación para los individuos rechacen la exclusión y promuevan la inclusión inter-grupo.</a:t>
            </a:r>
          </a:p>
          <a:p>
            <a:pPr marL="0" lvl="0" indent="0" algn="just">
              <a:buNone/>
            </a:pPr>
            <a:r>
              <a:rPr lang="es-ES_tradnl" cap="none" dirty="0" smtClean="0"/>
              <a:t>Este enfoque para entender la exclusión brinda una ventana dentro de los orígenes y aparición de los prejuicios, y específicamente, de los contextos en los cuales los niños perpetúan y son víctimas de actitudes perjudiciales.</a:t>
            </a:r>
          </a:p>
          <a:p>
            <a:endParaRPr lang="es-ES_tradnl" cap="none" dirty="0"/>
          </a:p>
        </p:txBody>
      </p:sp>
    </p:spTree>
    <p:extLst>
      <p:ext uri="{BB962C8B-B14F-4D97-AF65-F5344CB8AC3E}">
        <p14:creationId xmlns:p14="http://schemas.microsoft.com/office/powerpoint/2010/main" val="14666379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604434"/>
            <a:ext cx="10363826" cy="5186765"/>
          </a:xfrm>
        </p:spPr>
        <p:txBody>
          <a:bodyPr>
            <a:normAutofit lnSpcReduction="10000"/>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smtClean="0"/>
              <a:t>Proponen, “que el rechazo por pares que es identificado como un resultado de déficits en la personalidad, puede en muchos contextos, ser el resultado de exclusión intergrupos. Un enfoque o abordaje de este tipo, involucra  centrarse en cómo se identifica un grupo, sus sesgos, estereotipos y el razonamiento social-cognitivo (moral, social y psicológico) que brinden una explicación a las experiencias de exclusión social de los niños.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D</a:t>
            </a:r>
            <a:r>
              <a:rPr lang="es-ES_tradnl" cap="none" dirty="0" smtClean="0"/>
              <a:t>ado que los mensajes sociales respecto al estatus en la forma de expectativas estereotipadas sobre grupos sociales, que se dan de forma clara, los niños también comienzan a categorizar a los individuos sobre la base de la pertenencia e identidad de un grupo a una edad muy temprana.</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E</a:t>
            </a:r>
            <a:r>
              <a:rPr lang="es-ES_tradnl" cap="none" dirty="0" smtClean="0"/>
              <a:t>sto complementa la creencia muy popular, y con muy pocas evidencias, de que las formas de prejuicios de los niños son el resultado exclusivo de las actitudes del modelamiento parental.</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T</a:t>
            </a:r>
            <a:r>
              <a:rPr lang="es-ES_tradnl" cap="none" dirty="0" smtClean="0"/>
              <a:t>eorías desde la psicología social sobre identidad social, y confirmadas por los datos del desarrollo intergrupos, los niños desde categorías intra e intergrupos y desde muy temprana edad comienzan a guiar tanto implícita como explícitamente, sus distribuciones de recursos, preferencias por amigos, y las mismas decisiones sobre inclusión y exclusión. Incluso, hasta dejarse retar por líderes de un grupo.</a:t>
            </a:r>
            <a:endParaRPr lang="es-ES_tradnl" cap="none" dirty="0"/>
          </a:p>
        </p:txBody>
      </p:sp>
    </p:spTree>
    <p:extLst>
      <p:ext uri="{BB962C8B-B14F-4D97-AF65-F5344CB8AC3E}">
        <p14:creationId xmlns:p14="http://schemas.microsoft.com/office/powerpoint/2010/main" val="622919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371960" y="495946"/>
            <a:ext cx="11391254" cy="5904854"/>
          </a:xfrm>
        </p:spPr>
        <p:txBody>
          <a:bodyPr>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sz="2800" cap="none" dirty="0" smtClean="0"/>
              <a:t>“Desde muy temprana edad, entonces, los niños buscan identificarse con grupos. Un componente natural de este proceso es desarrollar una identidad de grupo.</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8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800" cap="none" dirty="0"/>
              <a:t>L</a:t>
            </a:r>
            <a:r>
              <a:rPr lang="es-ES_tradnl" sz="2800" cap="none" dirty="0" smtClean="0"/>
              <a:t>o que es importante resaltar, es que los niños no toman todas las decisiones en base a los sesgos intergrupo. Un factor importante que posibilita a los niños para rechazar decisiones que están estrictamente basadas en las categorías intra o intergrupos, es la emergencia simultánea de los conceptos de lo social (prosocial) y lo moral (justicia, equidad) respecto a cómo tratar a otros.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8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800" cap="none" dirty="0"/>
              <a:t>M</a:t>
            </a:r>
            <a:r>
              <a:rPr lang="es-ES_tradnl" sz="2800" cap="none" dirty="0" smtClean="0"/>
              <a:t>ientras buscan afiliación a un grupo, también utilizan sus nociones de justicia y equidad en las formas de tratar con otros. Todos estos factores son determinantes para entender los patrones de exclusión social”.</a:t>
            </a:r>
            <a:endParaRPr lang="es-ES_tradnl" sz="2800" cap="none" dirty="0"/>
          </a:p>
        </p:txBody>
      </p:sp>
    </p:spTree>
    <p:extLst>
      <p:ext uri="{BB962C8B-B14F-4D97-AF65-F5344CB8AC3E}">
        <p14:creationId xmlns:p14="http://schemas.microsoft.com/office/powerpoint/2010/main" val="309805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378536"/>
            <a:ext cx="10363826" cy="6284562"/>
          </a:xfrm>
        </p:spPr>
        <p:txBody>
          <a:bodyPr>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D</a:t>
            </a:r>
            <a:r>
              <a:rPr lang="es-ES_tradnl" sz="2400" cap="none" dirty="0" smtClean="0"/>
              <a:t>esde las investigaciones y enfoques, “comprender y dirigir las relaciones infantiles y juveniles entre pares requiere de:</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457200" marR="0" lvl="0" indent="-457200" algn="just" defTabSz="914400" eaLnBrk="1" fontAlgn="auto" latinLnBrk="0" hangingPunct="1">
              <a:lnSpc>
                <a:spcPct val="100000"/>
              </a:lnSpc>
              <a:spcBef>
                <a:spcPts val="0"/>
              </a:spcBef>
              <a:spcAft>
                <a:spcPts val="0"/>
              </a:spcAft>
              <a:buClrTx/>
              <a:buSzTx/>
              <a:buFontTx/>
              <a:buAutoNum type="alphaLcParenR"/>
              <a:tabLst/>
              <a:defRPr/>
            </a:pPr>
            <a:r>
              <a:rPr lang="es-ES_tradnl" sz="2400" cap="none" dirty="0" smtClean="0"/>
              <a:t>Entender cuando un rechazo por pares es un tema individual de un niño con deficiencias o falta de competencias sociales;</a:t>
            </a:r>
          </a:p>
          <a:p>
            <a:pPr marL="457200" marR="0" lvl="0" indent="-457200" algn="just" defTabSz="914400" eaLnBrk="1" fontAlgn="auto" latinLnBrk="0" hangingPunct="1">
              <a:lnSpc>
                <a:spcPct val="100000"/>
              </a:lnSpc>
              <a:spcBef>
                <a:spcPts val="0"/>
              </a:spcBef>
              <a:spcAft>
                <a:spcPts val="0"/>
              </a:spcAft>
              <a:buClrTx/>
              <a:buSzTx/>
              <a:buFontTx/>
              <a:buAutoNum type="alphaLcParenR"/>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smtClean="0"/>
              <a:t>b) Cuándo el rechazo por pares proviene de las diferenciaciones social-cognitivas básicas hechas sobre su grupo social desde su infancia temprana;</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smtClean="0"/>
              <a:t>c) Cómo los mensajes sociales respecto al estatus, el poder y las jerarquías en el contexto cultural se refieren  a las relaciones entre pares infantiles.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E</a:t>
            </a:r>
            <a:r>
              <a:rPr lang="es-ES_tradnl" sz="2400" cap="none" dirty="0" smtClean="0"/>
              <a:t>n un sentido más amplio, comprender las relaciones entre pares en la infancia y la adolescencia requiere una comprensión plena del contexto del desarrollo, que incluya tanto el conocimiento de las categorías social-cognitivas desde temprano en la vida social, así como los mensajes que son perpetuados en la vida adulta en general”.</a:t>
            </a:r>
            <a:endParaRPr lang="es-ES_tradnl" sz="2400" cap="none" dirty="0"/>
          </a:p>
        </p:txBody>
      </p:sp>
    </p:spTree>
    <p:extLst>
      <p:ext uri="{BB962C8B-B14F-4D97-AF65-F5344CB8AC3E}">
        <p14:creationId xmlns:p14="http://schemas.microsoft.com/office/powerpoint/2010/main" val="559979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170481" y="538292"/>
            <a:ext cx="11856204" cy="6497939"/>
          </a:xfrm>
        </p:spPr>
        <p:txBody>
          <a:bodyPr>
            <a:noAutofit/>
          </a:bodyPr>
          <a:lstStyle/>
          <a:p>
            <a:pPr algn="just"/>
            <a:r>
              <a:rPr lang="es-ES_tradnl" sz="2400" cap="none" dirty="0" smtClean="0"/>
              <a:t>“Durante la infancia, la intimidad está relacionada con el tipo de relaciones intergrupo y en similitudes basadas en el género y la etnicidad y es siempre una función de la estructura de la escuela (de acuerdo con actividades y mensajes segregados por el género). Aún la composición étnica en el aula y la escuela (mirando la  existencia y proporción de diversidad étnica) puede ser referente  en la forma en que los niños definen sus amistades y qué tan estrechas son en la escuela”.</a:t>
            </a:r>
          </a:p>
          <a:p>
            <a:pPr algn="just"/>
            <a:endParaRPr lang="es-ES_tradnl" sz="2400" cap="none" dirty="0"/>
          </a:p>
          <a:p>
            <a:pPr algn="just"/>
            <a:r>
              <a:rPr lang="es-ES_tradnl" sz="2400" cap="none" dirty="0" smtClean="0"/>
              <a:t>La teoría de los dominios sociales identifican un conjunto de categorías conceptuales que reflejan cómo los individuos categorizan las interacciones y juicios sociales. Las teorías del desarrollo  basadas en la identidad social han investigado cómo los niños entienden su sí mismo en el contexto de un grupo, y cómo la dinámica de distinciones intra e intergrupo se forma y cambia a lo largo del ciclo de vida.</a:t>
            </a:r>
            <a:endParaRPr lang="es-ES_tradnl" sz="2400" cap="none" dirty="0"/>
          </a:p>
        </p:txBody>
      </p:sp>
    </p:spTree>
    <p:extLst>
      <p:ext uri="{BB962C8B-B14F-4D97-AF65-F5344CB8AC3E}">
        <p14:creationId xmlns:p14="http://schemas.microsoft.com/office/powerpoint/2010/main" val="1521964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51012645"/>
              </p:ext>
            </p:extLst>
          </p:nvPr>
        </p:nvGraphicFramePr>
        <p:xfrm>
          <a:off x="356460" y="1014128"/>
          <a:ext cx="11577234" cy="5479656"/>
        </p:xfrm>
        <a:graphic>
          <a:graphicData uri="http://schemas.openxmlformats.org/drawingml/2006/table">
            <a:tbl>
              <a:tblPr firstRow="1" bandRow="1">
                <a:tableStyleId>{5C22544A-7EE6-4342-B048-85BDC9FD1C3A}</a:tableStyleId>
              </a:tblPr>
              <a:tblGrid>
                <a:gridCol w="3859078"/>
                <a:gridCol w="3859078"/>
                <a:gridCol w="3859078"/>
              </a:tblGrid>
              <a:tr h="515483">
                <a:tc>
                  <a:txBody>
                    <a:bodyPr/>
                    <a:lstStyle/>
                    <a:p>
                      <a:pPr algn="ctr"/>
                      <a:r>
                        <a:rPr lang="es-ES_tradnl" dirty="0" smtClean="0"/>
                        <a:t>Moral</a:t>
                      </a:r>
                      <a:endParaRPr lang="es-ES_tradnl" dirty="0"/>
                    </a:p>
                  </a:txBody>
                  <a:tcPr/>
                </a:tc>
                <a:tc>
                  <a:txBody>
                    <a:bodyPr/>
                    <a:lstStyle/>
                    <a:p>
                      <a:pPr algn="ctr"/>
                      <a:r>
                        <a:rPr lang="es-ES_tradnl" dirty="0" smtClean="0"/>
                        <a:t>Social</a:t>
                      </a:r>
                      <a:endParaRPr lang="es-ES_tradnl" dirty="0"/>
                    </a:p>
                  </a:txBody>
                  <a:tcPr/>
                </a:tc>
                <a:tc>
                  <a:txBody>
                    <a:bodyPr/>
                    <a:lstStyle/>
                    <a:p>
                      <a:pPr algn="ctr"/>
                      <a:r>
                        <a:rPr lang="es-ES_tradnl" dirty="0" smtClean="0"/>
                        <a:t>Psicológico</a:t>
                      </a:r>
                      <a:endParaRPr lang="es-ES_tradnl" dirty="0"/>
                    </a:p>
                  </a:txBody>
                  <a:tcPr/>
                </a:tc>
              </a:tr>
              <a:tr h="3177636">
                <a:tc>
                  <a:txBody>
                    <a:bodyPr/>
                    <a:lstStyle/>
                    <a:p>
                      <a:pPr marL="285750" indent="-285750">
                        <a:buFont typeface="Arial" charset="0"/>
                        <a:buChar char="•"/>
                      </a:pPr>
                      <a:r>
                        <a:rPr lang="es-ES_tradnl" dirty="0" smtClean="0"/>
                        <a:t>¿Qué es lo justo?</a:t>
                      </a:r>
                    </a:p>
                    <a:p>
                      <a:pPr marL="285750" indent="-285750">
                        <a:buFont typeface="Arial" charset="0"/>
                        <a:buChar char="•"/>
                      </a:pPr>
                      <a:r>
                        <a:rPr lang="es-ES_tradnl" dirty="0" smtClean="0"/>
                        <a:t>¿Se dan valores de igualdad en los tratos?</a:t>
                      </a:r>
                    </a:p>
                    <a:p>
                      <a:pPr marL="285750" indent="-285750">
                        <a:buFont typeface="Arial" charset="0"/>
                        <a:buChar char="•"/>
                      </a:pPr>
                      <a:r>
                        <a:rPr lang="es-ES_tradnl" dirty="0" smtClean="0"/>
                        <a:t>¿Quién podría resultas herido con mis decisiones?</a:t>
                      </a:r>
                    </a:p>
                    <a:p>
                      <a:pPr marL="285750" indent="-285750">
                        <a:buFont typeface="Arial" charset="0"/>
                        <a:buChar char="•"/>
                      </a:pPr>
                      <a:r>
                        <a:rPr lang="es-ES_tradnl" dirty="0" smtClean="0"/>
                        <a:t>¿Quién ha sido objeto de discriminación en el pasado?</a:t>
                      </a:r>
                    </a:p>
                    <a:p>
                      <a:pPr marL="285750" indent="-285750">
                        <a:buFont typeface="Arial" charset="0"/>
                        <a:buChar char="•"/>
                      </a:pPr>
                      <a:r>
                        <a:rPr lang="es-ES_tradnl" dirty="0" smtClean="0"/>
                        <a:t>¿Es perjudicial mi decisión?</a:t>
                      </a:r>
                      <a:endParaRPr lang="es-ES_tradnl" dirty="0"/>
                    </a:p>
                  </a:txBody>
                  <a:tcPr/>
                </a:tc>
                <a:tc>
                  <a:txBody>
                    <a:bodyPr/>
                    <a:lstStyle/>
                    <a:p>
                      <a:pPr marL="285750" indent="-285750">
                        <a:buFont typeface="Arial" charset="0"/>
                        <a:buChar char="•"/>
                      </a:pPr>
                      <a:r>
                        <a:rPr lang="es-ES_tradnl" dirty="0" smtClean="0"/>
                        <a:t>¿Cuáles son las tradiciones y costumbres de mi grupo?</a:t>
                      </a:r>
                    </a:p>
                    <a:p>
                      <a:pPr marL="285750" indent="-285750">
                        <a:buFont typeface="Arial" charset="0"/>
                        <a:buChar char="•"/>
                      </a:pPr>
                      <a:r>
                        <a:rPr lang="es-ES_tradnl" dirty="0" smtClean="0"/>
                        <a:t>¿Qué podría beneficiar a mi grupo?</a:t>
                      </a:r>
                    </a:p>
                    <a:p>
                      <a:pPr marL="285750" indent="-285750">
                        <a:buFont typeface="Arial" charset="0"/>
                        <a:buChar char="•"/>
                      </a:pPr>
                      <a:r>
                        <a:rPr lang="es-ES_tradnl" dirty="0" smtClean="0"/>
                        <a:t>¿Cuál es el estatus social de mi grupo?</a:t>
                      </a:r>
                    </a:p>
                    <a:p>
                      <a:pPr marL="285750" indent="-285750">
                        <a:buFont typeface="Arial" charset="0"/>
                        <a:buChar char="•"/>
                      </a:pPr>
                      <a:r>
                        <a:rPr lang="es-ES_tradnl" dirty="0" smtClean="0"/>
                        <a:t>¿Qué tantos de mi grupo reflejan mis valores?</a:t>
                      </a:r>
                      <a:endParaRPr lang="es-ES_tradnl" dirty="0"/>
                    </a:p>
                  </a:txBody>
                  <a:tcPr/>
                </a:tc>
                <a:tc>
                  <a:txBody>
                    <a:bodyPr/>
                    <a:lstStyle/>
                    <a:p>
                      <a:pPr marL="285750" indent="-285750">
                        <a:buFont typeface="Arial" charset="0"/>
                        <a:buChar char="•"/>
                      </a:pPr>
                      <a:r>
                        <a:rPr lang="es-ES_tradnl" dirty="0" smtClean="0"/>
                        <a:t>¿Es esta una decisión personal, no del grupo?</a:t>
                      </a:r>
                    </a:p>
                    <a:p>
                      <a:pPr marL="285750" indent="-285750">
                        <a:buFont typeface="Arial" charset="0"/>
                        <a:buChar char="•"/>
                      </a:pPr>
                      <a:r>
                        <a:rPr lang="es-ES_tradnl" dirty="0" smtClean="0"/>
                        <a:t>¿Cuáles son las intenciones de mi grupo?</a:t>
                      </a:r>
                    </a:p>
                    <a:p>
                      <a:pPr marL="285750" indent="-285750">
                        <a:buFont typeface="Arial" charset="0"/>
                        <a:buChar char="•"/>
                      </a:pPr>
                      <a:r>
                        <a:rPr lang="es-ES_tradnl" dirty="0" smtClean="0"/>
                        <a:t>¿Cuál es la perspectiva de grupos externos?</a:t>
                      </a:r>
                    </a:p>
                    <a:p>
                      <a:pPr marL="285750" indent="-285750">
                        <a:buFont typeface="Arial" charset="0"/>
                        <a:buChar char="•"/>
                      </a:pPr>
                      <a:r>
                        <a:rPr lang="es-ES_tradnl" dirty="0" smtClean="0"/>
                        <a:t>¿Cuál es la perspectiva del objeto de exclusión?</a:t>
                      </a:r>
                      <a:endParaRPr lang="es-ES_tradnl" dirty="0"/>
                    </a:p>
                  </a:txBody>
                  <a:tcPr/>
                </a:tc>
              </a:tr>
              <a:tr h="515483">
                <a:tc>
                  <a:txBody>
                    <a:bodyPr/>
                    <a:lstStyle/>
                    <a:p>
                      <a:pPr algn="ctr"/>
                      <a:r>
                        <a:rPr lang="es-ES_tradnl" b="1" dirty="0" smtClean="0"/>
                        <a:t>Constructo Social Cognitivo Activado</a:t>
                      </a:r>
                      <a:endParaRPr lang="es-ES_tradnl" b="1" dirty="0"/>
                    </a:p>
                  </a:txBody>
                  <a:tcPr/>
                </a:tc>
                <a:tc>
                  <a:txBody>
                    <a:bodyPr/>
                    <a:lstStyle/>
                    <a:p>
                      <a:pPr algn="ctr"/>
                      <a:r>
                        <a:rPr lang="es-ES_tradnl" b="1" dirty="0" smtClean="0"/>
                        <a:t>Constructo Social Cognitivo Activado</a:t>
                      </a:r>
                      <a:endParaRPr lang="es-ES_tradnl" b="1" dirty="0"/>
                    </a:p>
                  </a:txBody>
                  <a:tcPr/>
                </a:tc>
                <a:tc>
                  <a:txBody>
                    <a:bodyPr/>
                    <a:lstStyle/>
                    <a:p>
                      <a:pPr algn="ctr"/>
                      <a:r>
                        <a:rPr lang="es-ES_tradnl" b="1" dirty="0" smtClean="0"/>
                        <a:t>Constructo Social Cognitivo Activado</a:t>
                      </a:r>
                      <a:endParaRPr lang="es-ES_tradnl" b="1" dirty="0"/>
                    </a:p>
                  </a:txBody>
                  <a:tcPr/>
                </a:tc>
              </a:tr>
              <a:tr h="1271054">
                <a:tc>
                  <a:txBody>
                    <a:bodyPr/>
                    <a:lstStyle/>
                    <a:p>
                      <a:pPr marL="285750" indent="-285750">
                        <a:buFont typeface="Arial" charset="0"/>
                        <a:buChar char="•"/>
                      </a:pPr>
                      <a:r>
                        <a:rPr lang="es-ES_tradnl" dirty="0" smtClean="0"/>
                        <a:t>Tratamiento equitativo y justo intra e inter-grupo</a:t>
                      </a:r>
                    </a:p>
                    <a:p>
                      <a:pPr marL="285750" indent="-285750">
                        <a:buFont typeface="Arial" charset="0"/>
                        <a:buChar char="•"/>
                      </a:pPr>
                      <a:r>
                        <a:rPr lang="es-ES_tradnl" dirty="0" smtClean="0"/>
                        <a:t>Derechos de las minorías</a:t>
                      </a:r>
                      <a:endParaRPr lang="es-ES_tradnl" dirty="0"/>
                    </a:p>
                  </a:txBody>
                  <a:tcPr/>
                </a:tc>
                <a:tc>
                  <a:txBody>
                    <a:bodyPr/>
                    <a:lstStyle/>
                    <a:p>
                      <a:pPr marL="285750" indent="-285750">
                        <a:buFont typeface="Arial" charset="0"/>
                        <a:buChar char="•"/>
                      </a:pPr>
                      <a:r>
                        <a:rPr lang="es-ES_tradnl" dirty="0" smtClean="0"/>
                        <a:t>Relaciones intra y extra-grupos</a:t>
                      </a:r>
                    </a:p>
                    <a:p>
                      <a:pPr marL="285750" indent="-285750">
                        <a:buFont typeface="Arial" charset="0"/>
                        <a:buChar char="•"/>
                      </a:pPr>
                      <a:r>
                        <a:rPr lang="es-ES_tradnl" dirty="0" smtClean="0"/>
                        <a:t>Identidad y funcionamiento del grupo</a:t>
                      </a:r>
                      <a:endParaRPr lang="es-ES_tradnl" dirty="0"/>
                    </a:p>
                  </a:txBody>
                  <a:tcPr/>
                </a:tc>
                <a:tc>
                  <a:txBody>
                    <a:bodyPr/>
                    <a:lstStyle/>
                    <a:p>
                      <a:pPr marL="285750" indent="-285750">
                        <a:buFont typeface="Arial" charset="0"/>
                        <a:buChar char="•"/>
                      </a:pPr>
                      <a:r>
                        <a:rPr lang="es-ES_tradnl" dirty="0" smtClean="0"/>
                        <a:t>Tomar en cuanta las perspectivas o intenciones intra o extra grupo</a:t>
                      </a:r>
                    </a:p>
                    <a:p>
                      <a:pPr marL="285750" indent="-285750">
                        <a:buFont typeface="Arial" charset="0"/>
                        <a:buChar char="•"/>
                      </a:pPr>
                      <a:r>
                        <a:rPr lang="es-ES_tradnl" dirty="0" smtClean="0"/>
                        <a:t>Elecciones personales</a:t>
                      </a:r>
                      <a:endParaRPr lang="es-ES_tradnl" dirty="0"/>
                    </a:p>
                  </a:txBody>
                  <a:tcPr/>
                </a:tc>
              </a:tr>
            </a:tbl>
          </a:graphicData>
        </a:graphic>
      </p:graphicFrame>
      <p:sp>
        <p:nvSpPr>
          <p:cNvPr id="5" name="CuadroTexto 4"/>
          <p:cNvSpPr txBox="1"/>
          <p:nvPr/>
        </p:nvSpPr>
        <p:spPr>
          <a:xfrm>
            <a:off x="728420" y="418454"/>
            <a:ext cx="10941804" cy="553998"/>
          </a:xfrm>
          <a:prstGeom prst="rect">
            <a:avLst/>
          </a:prstGeom>
          <a:noFill/>
        </p:spPr>
        <p:txBody>
          <a:bodyPr wrap="square" rtlCol="0">
            <a:spAutoFit/>
          </a:bodyPr>
          <a:lstStyle/>
          <a:p>
            <a:pPr algn="ctr"/>
            <a:r>
              <a:rPr lang="es-ES_tradnl" b="1" dirty="0" smtClean="0"/>
              <a:t>Razonamientos y Constructos respecto a los Dominios Sociales en relación con la Exclusión Inter-Grupos</a:t>
            </a:r>
          </a:p>
          <a:p>
            <a:pPr algn="ctr"/>
            <a:r>
              <a:rPr lang="es-ES_tradnl" sz="1200" b="1" dirty="0" smtClean="0"/>
              <a:t>Child Development. Pág. 776</a:t>
            </a:r>
            <a:endParaRPr lang="es-ES_tradnl" sz="1200" b="1" dirty="0"/>
          </a:p>
        </p:txBody>
      </p:sp>
    </p:spTree>
    <p:extLst>
      <p:ext uri="{BB962C8B-B14F-4D97-AF65-F5344CB8AC3E}">
        <p14:creationId xmlns:p14="http://schemas.microsoft.com/office/powerpoint/2010/main" val="1353243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2944679" y="433954"/>
            <a:ext cx="6245816" cy="4494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 name="Rectángulo redondeado 4"/>
          <p:cNvSpPr/>
          <p:nvPr/>
        </p:nvSpPr>
        <p:spPr>
          <a:xfrm>
            <a:off x="6509289" y="1097791"/>
            <a:ext cx="4925878" cy="437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dirty="0" smtClean="0">
                <a:solidFill>
                  <a:schemeClr val="tx1"/>
                </a:solidFill>
              </a:rPr>
              <a:t>INTERGRUPO: Rechazo basado en la Identidad de Grupo</a:t>
            </a:r>
            <a:endParaRPr lang="es-ES_tradnl" sz="1400" dirty="0">
              <a:solidFill>
                <a:schemeClr val="tx1"/>
              </a:solidFill>
            </a:endParaRPr>
          </a:p>
        </p:txBody>
      </p:sp>
      <p:sp>
        <p:nvSpPr>
          <p:cNvPr id="6" name="Rectángulo redondeado 5"/>
          <p:cNvSpPr/>
          <p:nvPr/>
        </p:nvSpPr>
        <p:spPr>
          <a:xfrm>
            <a:off x="614768" y="1126206"/>
            <a:ext cx="4840635" cy="409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7" name="Rectángulo redondeado 6"/>
          <p:cNvSpPr/>
          <p:nvPr/>
        </p:nvSpPr>
        <p:spPr>
          <a:xfrm>
            <a:off x="614768" y="1751307"/>
            <a:ext cx="1999280" cy="320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8" name="Rectángulo redondeado 7"/>
          <p:cNvSpPr/>
          <p:nvPr/>
        </p:nvSpPr>
        <p:spPr>
          <a:xfrm>
            <a:off x="6674610" y="1712563"/>
            <a:ext cx="2407397" cy="3594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9" name="Rectángulo redondeado 8"/>
          <p:cNvSpPr/>
          <p:nvPr/>
        </p:nvSpPr>
        <p:spPr>
          <a:xfrm>
            <a:off x="3084163" y="1746146"/>
            <a:ext cx="2412575" cy="3258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0" name="Rectángulo redondeado 9"/>
          <p:cNvSpPr/>
          <p:nvPr/>
        </p:nvSpPr>
        <p:spPr>
          <a:xfrm>
            <a:off x="9407474" y="1712563"/>
            <a:ext cx="2084514" cy="3129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CuadroTexto 10"/>
          <p:cNvSpPr txBox="1"/>
          <p:nvPr/>
        </p:nvSpPr>
        <p:spPr>
          <a:xfrm>
            <a:off x="614768" y="1159782"/>
            <a:ext cx="4742480" cy="307777"/>
          </a:xfrm>
          <a:prstGeom prst="rect">
            <a:avLst/>
          </a:prstGeom>
          <a:noFill/>
        </p:spPr>
        <p:txBody>
          <a:bodyPr wrap="square" rtlCol="0">
            <a:spAutoFit/>
          </a:bodyPr>
          <a:lstStyle/>
          <a:p>
            <a:r>
              <a:rPr lang="es-ES_tradnl" sz="1400" dirty="0" smtClean="0"/>
              <a:t>INTERPERSONAL: Rechazo basado en Rasgos Individuales</a:t>
            </a:r>
            <a:endParaRPr lang="es-ES_tradnl" sz="1400" dirty="0"/>
          </a:p>
        </p:txBody>
      </p:sp>
      <p:sp>
        <p:nvSpPr>
          <p:cNvPr id="12" name="CuadroTexto 11"/>
          <p:cNvSpPr txBox="1"/>
          <p:nvPr/>
        </p:nvSpPr>
        <p:spPr>
          <a:xfrm>
            <a:off x="1084881" y="1764224"/>
            <a:ext cx="1348352" cy="307777"/>
          </a:xfrm>
          <a:prstGeom prst="rect">
            <a:avLst/>
          </a:prstGeom>
          <a:noFill/>
        </p:spPr>
        <p:txBody>
          <a:bodyPr wrap="square" rtlCol="0">
            <a:spAutoFit/>
          </a:bodyPr>
          <a:lstStyle/>
          <a:p>
            <a:r>
              <a:rPr lang="es-ES_tradnl" sz="1400" dirty="0" smtClean="0"/>
              <a:t>Ella es tímida</a:t>
            </a:r>
            <a:endParaRPr lang="es-ES_tradnl" sz="1400" dirty="0"/>
          </a:p>
        </p:txBody>
      </p:sp>
      <p:sp>
        <p:nvSpPr>
          <p:cNvPr id="13" name="CuadroTexto 12"/>
          <p:cNvSpPr txBox="1"/>
          <p:nvPr/>
        </p:nvSpPr>
        <p:spPr>
          <a:xfrm>
            <a:off x="3611105" y="1764224"/>
            <a:ext cx="1420679" cy="307777"/>
          </a:xfrm>
          <a:prstGeom prst="rect">
            <a:avLst/>
          </a:prstGeom>
          <a:noFill/>
        </p:spPr>
        <p:txBody>
          <a:bodyPr wrap="square" rtlCol="0">
            <a:spAutoFit/>
          </a:bodyPr>
          <a:lstStyle/>
          <a:p>
            <a:r>
              <a:rPr lang="es-ES_tradnl" sz="1400" dirty="0" smtClean="0"/>
              <a:t>El es agresivo</a:t>
            </a:r>
            <a:endParaRPr lang="es-ES_tradnl" sz="1400" dirty="0"/>
          </a:p>
        </p:txBody>
      </p:sp>
      <p:sp>
        <p:nvSpPr>
          <p:cNvPr id="14" name="CuadroTexto 13"/>
          <p:cNvSpPr txBox="1"/>
          <p:nvPr/>
        </p:nvSpPr>
        <p:spPr>
          <a:xfrm>
            <a:off x="6927742" y="1717730"/>
            <a:ext cx="2479732" cy="307777"/>
          </a:xfrm>
          <a:prstGeom prst="rect">
            <a:avLst/>
          </a:prstGeom>
          <a:noFill/>
        </p:spPr>
        <p:txBody>
          <a:bodyPr wrap="square" rtlCol="0">
            <a:spAutoFit/>
          </a:bodyPr>
          <a:lstStyle/>
          <a:p>
            <a:r>
              <a:rPr lang="es-ES_tradnl" sz="1400" dirty="0" smtClean="0"/>
              <a:t>El es de un país diferente</a:t>
            </a:r>
            <a:endParaRPr lang="es-ES_tradnl" sz="1400" dirty="0"/>
          </a:p>
        </p:txBody>
      </p:sp>
      <p:sp>
        <p:nvSpPr>
          <p:cNvPr id="15" name="CuadroTexto 14"/>
          <p:cNvSpPr txBox="1"/>
          <p:nvPr/>
        </p:nvSpPr>
        <p:spPr>
          <a:xfrm>
            <a:off x="9980908" y="1733227"/>
            <a:ext cx="1454258" cy="307777"/>
          </a:xfrm>
          <a:prstGeom prst="rect">
            <a:avLst/>
          </a:prstGeom>
          <a:noFill/>
        </p:spPr>
        <p:txBody>
          <a:bodyPr wrap="square" rtlCol="0">
            <a:spAutoFit/>
          </a:bodyPr>
          <a:lstStyle/>
          <a:p>
            <a:r>
              <a:rPr lang="es-ES_tradnl" sz="1400" dirty="0" smtClean="0"/>
              <a:t>Ella es una niña</a:t>
            </a:r>
            <a:endParaRPr lang="es-ES_tradnl" sz="1400" dirty="0"/>
          </a:p>
        </p:txBody>
      </p:sp>
      <p:sp>
        <p:nvSpPr>
          <p:cNvPr id="16" name="CuadroTexto 15"/>
          <p:cNvSpPr txBox="1"/>
          <p:nvPr/>
        </p:nvSpPr>
        <p:spPr>
          <a:xfrm>
            <a:off x="3363132" y="480451"/>
            <a:ext cx="5548393" cy="369332"/>
          </a:xfrm>
          <a:prstGeom prst="rect">
            <a:avLst/>
          </a:prstGeom>
          <a:noFill/>
        </p:spPr>
        <p:txBody>
          <a:bodyPr wrap="square" rtlCol="0">
            <a:spAutoFit/>
          </a:bodyPr>
          <a:lstStyle/>
          <a:p>
            <a:pPr algn="ctr"/>
            <a:r>
              <a:rPr lang="es-ES_tradnl" dirty="0" smtClean="0"/>
              <a:t>“Me invitan a juntarme con Ustedes?</a:t>
            </a:r>
            <a:endParaRPr lang="es-ES_tradnl" dirty="0"/>
          </a:p>
        </p:txBody>
      </p:sp>
      <p:sp>
        <p:nvSpPr>
          <p:cNvPr id="17" name="Rectángulo redondeado 16"/>
          <p:cNvSpPr/>
          <p:nvPr/>
        </p:nvSpPr>
        <p:spPr>
          <a:xfrm>
            <a:off x="614769" y="2371241"/>
            <a:ext cx="1999280" cy="6509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8" name="Rectángulo redondeado 17"/>
          <p:cNvSpPr/>
          <p:nvPr/>
        </p:nvSpPr>
        <p:spPr>
          <a:xfrm>
            <a:off x="614769" y="3670514"/>
            <a:ext cx="1999280" cy="8733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9" name="Rectángulo redondeado 18"/>
          <p:cNvSpPr/>
          <p:nvPr/>
        </p:nvSpPr>
        <p:spPr>
          <a:xfrm>
            <a:off x="3171987" y="3652435"/>
            <a:ext cx="2283416" cy="891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0" name="Rectángulo redondeado 19"/>
          <p:cNvSpPr/>
          <p:nvPr/>
        </p:nvSpPr>
        <p:spPr>
          <a:xfrm>
            <a:off x="6873497" y="3556858"/>
            <a:ext cx="2208510" cy="987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1" name="Rectángulo redondeado 20"/>
          <p:cNvSpPr/>
          <p:nvPr/>
        </p:nvSpPr>
        <p:spPr>
          <a:xfrm>
            <a:off x="9546957" y="3569776"/>
            <a:ext cx="2097432" cy="9896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2" name="Rectángulo redondeado 21"/>
          <p:cNvSpPr/>
          <p:nvPr/>
        </p:nvSpPr>
        <p:spPr>
          <a:xfrm>
            <a:off x="3102245" y="2389322"/>
            <a:ext cx="2353158" cy="650928"/>
          </a:xfrm>
          <a:prstGeom prst="roundRect">
            <a:avLst/>
          </a:prstGeom>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3" name="Rectángulo redondeado 22"/>
          <p:cNvSpPr/>
          <p:nvPr/>
        </p:nvSpPr>
        <p:spPr>
          <a:xfrm>
            <a:off x="6803757" y="2386740"/>
            <a:ext cx="2278250" cy="6509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4" name="Rectángulo redondeado 23"/>
          <p:cNvSpPr/>
          <p:nvPr/>
        </p:nvSpPr>
        <p:spPr>
          <a:xfrm>
            <a:off x="9407475" y="2384156"/>
            <a:ext cx="2136178" cy="6509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5" name="CuadroTexto 24"/>
          <p:cNvSpPr txBox="1"/>
          <p:nvPr/>
        </p:nvSpPr>
        <p:spPr>
          <a:xfrm>
            <a:off x="728420" y="2384156"/>
            <a:ext cx="1704813" cy="523220"/>
          </a:xfrm>
          <a:prstGeom prst="rect">
            <a:avLst/>
          </a:prstGeom>
          <a:noFill/>
        </p:spPr>
        <p:txBody>
          <a:bodyPr wrap="square" rtlCol="0">
            <a:spAutoFit/>
          </a:bodyPr>
          <a:lstStyle/>
          <a:p>
            <a:pPr algn="ctr"/>
            <a:r>
              <a:rPr lang="es-ES_tradnl" sz="1400" i="1" dirty="0" smtClean="0"/>
              <a:t>Nominación de pares: Ella no es mi amiga</a:t>
            </a:r>
            <a:endParaRPr lang="es-ES_tradnl" sz="1400" i="1" dirty="0"/>
          </a:p>
        </p:txBody>
      </p:sp>
      <p:sp>
        <p:nvSpPr>
          <p:cNvPr id="26" name="CuadroTexto 25"/>
          <p:cNvSpPr txBox="1"/>
          <p:nvPr/>
        </p:nvSpPr>
        <p:spPr>
          <a:xfrm>
            <a:off x="3171987" y="2384156"/>
            <a:ext cx="2185261" cy="523220"/>
          </a:xfrm>
          <a:prstGeom prst="rect">
            <a:avLst/>
          </a:prstGeom>
          <a:noFill/>
        </p:spPr>
        <p:txBody>
          <a:bodyPr wrap="square" rtlCol="0">
            <a:spAutoFit/>
          </a:bodyPr>
          <a:lstStyle/>
          <a:p>
            <a:pPr algn="ctr"/>
            <a:r>
              <a:rPr lang="es-ES_tradnl" sz="1400" i="1" dirty="0" smtClean="0"/>
              <a:t>Nominación de pares: El no es mi amigo</a:t>
            </a:r>
            <a:endParaRPr lang="es-ES_tradnl" sz="1400" i="1" dirty="0"/>
          </a:p>
        </p:txBody>
      </p:sp>
      <p:sp>
        <p:nvSpPr>
          <p:cNvPr id="27" name="CuadroTexto 26"/>
          <p:cNvSpPr txBox="1"/>
          <p:nvPr/>
        </p:nvSpPr>
        <p:spPr>
          <a:xfrm>
            <a:off x="6927742" y="2402240"/>
            <a:ext cx="1983783" cy="523220"/>
          </a:xfrm>
          <a:prstGeom prst="rect">
            <a:avLst/>
          </a:prstGeom>
          <a:noFill/>
        </p:spPr>
        <p:txBody>
          <a:bodyPr wrap="square" rtlCol="0">
            <a:spAutoFit/>
          </a:bodyPr>
          <a:lstStyle/>
          <a:p>
            <a:pPr algn="ctr"/>
            <a:r>
              <a:rPr lang="es-ES_tradnl" sz="1400" i="1" dirty="0" smtClean="0"/>
              <a:t>Sesgo Intra-grupo: Nuestro país es mejor</a:t>
            </a:r>
            <a:endParaRPr lang="es-ES_tradnl" sz="1400" i="1" dirty="0"/>
          </a:p>
        </p:txBody>
      </p:sp>
      <p:sp>
        <p:nvSpPr>
          <p:cNvPr id="28" name="CuadroTexto 27"/>
          <p:cNvSpPr txBox="1"/>
          <p:nvPr/>
        </p:nvSpPr>
        <p:spPr>
          <a:xfrm>
            <a:off x="9546956" y="2371244"/>
            <a:ext cx="1945032" cy="738664"/>
          </a:xfrm>
          <a:prstGeom prst="rect">
            <a:avLst/>
          </a:prstGeom>
          <a:noFill/>
        </p:spPr>
        <p:txBody>
          <a:bodyPr wrap="square" rtlCol="0">
            <a:spAutoFit/>
          </a:bodyPr>
          <a:lstStyle/>
          <a:p>
            <a:pPr algn="ctr"/>
            <a:r>
              <a:rPr lang="es-ES_tradnl" sz="1400" i="1" dirty="0" smtClean="0"/>
              <a:t>Sesgo Intra-grupo: Soy un niño y los niños somos mejores</a:t>
            </a:r>
            <a:endParaRPr lang="es-ES_tradnl" sz="1400" i="1" dirty="0"/>
          </a:p>
        </p:txBody>
      </p:sp>
      <p:sp>
        <p:nvSpPr>
          <p:cNvPr id="29" name="CuadroTexto 28"/>
          <p:cNvSpPr txBox="1"/>
          <p:nvPr/>
        </p:nvSpPr>
        <p:spPr>
          <a:xfrm>
            <a:off x="635432" y="3636934"/>
            <a:ext cx="2107770" cy="954107"/>
          </a:xfrm>
          <a:prstGeom prst="rect">
            <a:avLst/>
          </a:prstGeom>
          <a:noFill/>
        </p:spPr>
        <p:txBody>
          <a:bodyPr wrap="square" rtlCol="0">
            <a:spAutoFit/>
          </a:bodyPr>
          <a:lstStyle/>
          <a:p>
            <a:r>
              <a:rPr lang="es-ES_tradnl" sz="1400" b="1" i="1" dirty="0" smtClean="0"/>
              <a:t>Ella es indígena. Los indígenas son tímidos</a:t>
            </a:r>
          </a:p>
          <a:p>
            <a:pPr algn="ctr"/>
            <a:r>
              <a:rPr lang="es-ES_tradnl" sz="1400" i="1" dirty="0" smtClean="0"/>
              <a:t>Estereotipos y aversión de grupo</a:t>
            </a:r>
            <a:endParaRPr lang="es-ES_tradnl" sz="1400" i="1" dirty="0"/>
          </a:p>
        </p:txBody>
      </p:sp>
      <p:sp>
        <p:nvSpPr>
          <p:cNvPr id="30" name="CuadroTexto 29"/>
          <p:cNvSpPr txBox="1"/>
          <p:nvPr/>
        </p:nvSpPr>
        <p:spPr>
          <a:xfrm>
            <a:off x="3363132" y="3670514"/>
            <a:ext cx="2092271" cy="1384995"/>
          </a:xfrm>
          <a:prstGeom prst="rect">
            <a:avLst/>
          </a:prstGeom>
          <a:noFill/>
        </p:spPr>
        <p:txBody>
          <a:bodyPr wrap="square" rtlCol="0">
            <a:spAutoFit/>
          </a:bodyPr>
          <a:lstStyle/>
          <a:p>
            <a:pPr algn="ctr"/>
            <a:r>
              <a:rPr lang="es-ES_tradnl" sz="1400" b="1" i="1" dirty="0" smtClean="0"/>
              <a:t>El es un niño. Los niños son agresivos</a:t>
            </a:r>
          </a:p>
          <a:p>
            <a:r>
              <a:rPr lang="es-ES_tradnl" sz="1400" i="1" dirty="0"/>
              <a:t>Estereotipos y aversión de grupo</a:t>
            </a:r>
          </a:p>
          <a:p>
            <a:endParaRPr lang="es-ES_tradnl" sz="1400" b="1" i="1" dirty="0" smtClean="0"/>
          </a:p>
          <a:p>
            <a:endParaRPr lang="es-ES_tradnl" sz="1400" i="1" dirty="0"/>
          </a:p>
        </p:txBody>
      </p:sp>
      <p:sp>
        <p:nvSpPr>
          <p:cNvPr id="31" name="CuadroTexto 30"/>
          <p:cNvSpPr txBox="1"/>
          <p:nvPr/>
        </p:nvSpPr>
        <p:spPr>
          <a:xfrm>
            <a:off x="6927742" y="3621436"/>
            <a:ext cx="2262753" cy="954107"/>
          </a:xfrm>
          <a:prstGeom prst="rect">
            <a:avLst/>
          </a:prstGeom>
          <a:noFill/>
        </p:spPr>
        <p:txBody>
          <a:bodyPr wrap="square" rtlCol="0">
            <a:spAutoFit/>
          </a:bodyPr>
          <a:lstStyle/>
          <a:p>
            <a:r>
              <a:rPr lang="es-ES_tradnl" sz="1400" b="1" dirty="0" smtClean="0"/>
              <a:t>El es venezolano. Los venezolano</a:t>
            </a:r>
            <a:r>
              <a:rPr lang="es-ES_tradnl" sz="1400" b="1" i="1" dirty="0" smtClean="0"/>
              <a:t> “no encajan”</a:t>
            </a:r>
          </a:p>
          <a:p>
            <a:pPr algn="ctr"/>
            <a:r>
              <a:rPr lang="es-ES_tradnl" sz="1400" i="1" dirty="0" smtClean="0"/>
              <a:t>Estereotipos y aversión de grupos</a:t>
            </a:r>
            <a:endParaRPr lang="es-ES_tradnl" sz="1400" i="1" dirty="0"/>
          </a:p>
        </p:txBody>
      </p:sp>
      <p:sp>
        <p:nvSpPr>
          <p:cNvPr id="32" name="CuadroTexto 31"/>
          <p:cNvSpPr txBox="1"/>
          <p:nvPr/>
        </p:nvSpPr>
        <p:spPr>
          <a:xfrm>
            <a:off x="9585698" y="3636934"/>
            <a:ext cx="1957955" cy="954107"/>
          </a:xfrm>
          <a:prstGeom prst="rect">
            <a:avLst/>
          </a:prstGeom>
          <a:noFill/>
        </p:spPr>
        <p:txBody>
          <a:bodyPr wrap="square" rtlCol="0">
            <a:spAutoFit/>
          </a:bodyPr>
          <a:lstStyle/>
          <a:p>
            <a:r>
              <a:rPr lang="es-ES_tradnl" sz="1400" b="1" i="1" dirty="0" smtClean="0"/>
              <a:t>Ella es una niña. Las niñas siempre lloran</a:t>
            </a:r>
          </a:p>
          <a:p>
            <a:pPr algn="ctr"/>
            <a:r>
              <a:rPr lang="es-ES_tradnl" sz="1400" b="1" i="1" dirty="0" smtClean="0"/>
              <a:t>Estereotipo y aversión de grupos</a:t>
            </a:r>
            <a:endParaRPr lang="es-ES_tradnl" sz="1400" b="1" i="1" dirty="0"/>
          </a:p>
        </p:txBody>
      </p:sp>
      <p:sp>
        <p:nvSpPr>
          <p:cNvPr id="33" name="Rectángulo redondeado 32"/>
          <p:cNvSpPr/>
          <p:nvPr/>
        </p:nvSpPr>
        <p:spPr>
          <a:xfrm>
            <a:off x="635432" y="4962518"/>
            <a:ext cx="2107770" cy="973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4" name="Rectángulo redondeado 33"/>
          <p:cNvSpPr/>
          <p:nvPr/>
        </p:nvSpPr>
        <p:spPr>
          <a:xfrm>
            <a:off x="7018151" y="4959936"/>
            <a:ext cx="2107770" cy="973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5" name="Rectángulo redondeado 34"/>
          <p:cNvSpPr/>
          <p:nvPr/>
        </p:nvSpPr>
        <p:spPr>
          <a:xfrm>
            <a:off x="3249479" y="4957355"/>
            <a:ext cx="2107770" cy="973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6" name="Rectángulo redondeado 35"/>
          <p:cNvSpPr/>
          <p:nvPr/>
        </p:nvSpPr>
        <p:spPr>
          <a:xfrm>
            <a:off x="9601197" y="4985768"/>
            <a:ext cx="2107770" cy="9733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37" name="CuadroTexto 36"/>
          <p:cNvSpPr txBox="1"/>
          <p:nvPr/>
        </p:nvSpPr>
        <p:spPr>
          <a:xfrm>
            <a:off x="635431" y="4993517"/>
            <a:ext cx="2128435" cy="954107"/>
          </a:xfrm>
          <a:prstGeom prst="rect">
            <a:avLst/>
          </a:prstGeom>
          <a:noFill/>
        </p:spPr>
        <p:txBody>
          <a:bodyPr wrap="square" rtlCol="0">
            <a:spAutoFit/>
          </a:bodyPr>
          <a:lstStyle/>
          <a:p>
            <a:pPr algn="ctr"/>
            <a:r>
              <a:rPr lang="es-ES_tradnl" sz="1400" dirty="0" smtClean="0"/>
              <a:t>RECHAZO:</a:t>
            </a:r>
          </a:p>
          <a:p>
            <a:pPr algn="ctr"/>
            <a:r>
              <a:rPr lang="es-ES_tradnl" sz="1400" dirty="0" smtClean="0"/>
              <a:t>VÏCTIMA: Temeroso, cauteloso, rasgos internalizantes</a:t>
            </a:r>
            <a:endParaRPr lang="es-ES_tradnl" sz="1400" dirty="0"/>
          </a:p>
        </p:txBody>
      </p:sp>
      <p:sp>
        <p:nvSpPr>
          <p:cNvPr id="38" name="CuadroTexto 37"/>
          <p:cNvSpPr txBox="1"/>
          <p:nvPr/>
        </p:nvSpPr>
        <p:spPr>
          <a:xfrm>
            <a:off x="3249479" y="4993517"/>
            <a:ext cx="2107769" cy="954107"/>
          </a:xfrm>
          <a:prstGeom prst="rect">
            <a:avLst/>
          </a:prstGeom>
          <a:noFill/>
        </p:spPr>
        <p:txBody>
          <a:bodyPr wrap="square" rtlCol="0">
            <a:spAutoFit/>
          </a:bodyPr>
          <a:lstStyle/>
          <a:p>
            <a:pPr algn="ctr"/>
            <a:r>
              <a:rPr lang="es-ES_tradnl" sz="1400" dirty="0" smtClean="0"/>
              <a:t>RECHAZO:</a:t>
            </a:r>
          </a:p>
          <a:p>
            <a:pPr algn="ctr"/>
            <a:r>
              <a:rPr lang="es-ES_tradnl" sz="1400" dirty="0" smtClean="0"/>
              <a:t>VÏCTIMA y ACOSON: Desinhibido, manipulador, rasgos externalizantes</a:t>
            </a:r>
            <a:endParaRPr lang="es-ES_tradnl" sz="1400" dirty="0"/>
          </a:p>
        </p:txBody>
      </p:sp>
      <p:sp>
        <p:nvSpPr>
          <p:cNvPr id="39" name="CuadroTexto 38"/>
          <p:cNvSpPr txBox="1"/>
          <p:nvPr/>
        </p:nvSpPr>
        <p:spPr>
          <a:xfrm>
            <a:off x="7085309" y="4993517"/>
            <a:ext cx="2074190" cy="954107"/>
          </a:xfrm>
          <a:prstGeom prst="rect">
            <a:avLst/>
          </a:prstGeom>
          <a:noFill/>
        </p:spPr>
        <p:txBody>
          <a:bodyPr wrap="square" rtlCol="0">
            <a:spAutoFit/>
          </a:bodyPr>
          <a:lstStyle/>
          <a:p>
            <a:pPr algn="ctr"/>
            <a:r>
              <a:rPr lang="es-ES_tradnl" sz="1400" i="1" dirty="0" smtClean="0"/>
              <a:t>EXCLUSIÖN:</a:t>
            </a:r>
          </a:p>
          <a:p>
            <a:pPr algn="ctr"/>
            <a:r>
              <a:rPr lang="es-ES_tradnl" sz="1400" i="1" dirty="0" smtClean="0"/>
              <a:t>INDIVIDUAL y en GRUPO:</a:t>
            </a:r>
          </a:p>
          <a:p>
            <a:pPr algn="ctr"/>
            <a:r>
              <a:rPr lang="es-ES_tradnl" sz="1400" i="1" dirty="0" smtClean="0"/>
              <a:t>Pertenencia un grupo (Nacionalidad)</a:t>
            </a:r>
            <a:endParaRPr lang="es-ES_tradnl" sz="1400" i="1" dirty="0"/>
          </a:p>
        </p:txBody>
      </p:sp>
      <p:sp>
        <p:nvSpPr>
          <p:cNvPr id="40" name="CuadroTexto 39"/>
          <p:cNvSpPr txBox="1"/>
          <p:nvPr/>
        </p:nvSpPr>
        <p:spPr>
          <a:xfrm>
            <a:off x="9585698" y="5055509"/>
            <a:ext cx="2224010" cy="954107"/>
          </a:xfrm>
          <a:prstGeom prst="rect">
            <a:avLst/>
          </a:prstGeom>
          <a:noFill/>
        </p:spPr>
        <p:txBody>
          <a:bodyPr wrap="square" rtlCol="0">
            <a:spAutoFit/>
          </a:bodyPr>
          <a:lstStyle/>
          <a:p>
            <a:pPr algn="ctr"/>
            <a:r>
              <a:rPr lang="es-ES_tradnl" sz="1400" i="1" dirty="0" smtClean="0"/>
              <a:t>EXCLUSIÖN:</a:t>
            </a:r>
          </a:p>
          <a:p>
            <a:pPr algn="ctr"/>
            <a:r>
              <a:rPr lang="es-ES_tradnl" sz="1400" i="1" dirty="0" smtClean="0"/>
              <a:t>INDIVIDUAL y en GRUPO:</a:t>
            </a:r>
          </a:p>
          <a:p>
            <a:pPr algn="ctr"/>
            <a:r>
              <a:rPr lang="es-ES_tradnl" sz="1400" i="1" dirty="0" smtClean="0"/>
              <a:t>Pertenencia un grupo </a:t>
            </a:r>
            <a:r>
              <a:rPr lang="es-ES_tradnl" sz="1400" i="1" dirty="0" smtClean="0">
                <a:sym typeface="Wingdings"/>
              </a:rPr>
              <a:t>(Género)</a:t>
            </a:r>
            <a:endParaRPr lang="es-ES_tradnl" sz="1400" i="1" dirty="0"/>
          </a:p>
        </p:txBody>
      </p:sp>
      <p:cxnSp>
        <p:nvCxnSpPr>
          <p:cNvPr id="42" name="Conector recto de flecha 41"/>
          <p:cNvCxnSpPr>
            <a:stCxn id="22" idx="2"/>
          </p:cNvCxnSpPr>
          <p:nvPr/>
        </p:nvCxnSpPr>
        <p:spPr>
          <a:xfrm>
            <a:off x="4278824" y="3040250"/>
            <a:ext cx="14207" cy="6612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p:cNvCxnSpPr/>
          <p:nvPr/>
        </p:nvCxnSpPr>
        <p:spPr>
          <a:xfrm>
            <a:off x="1548539" y="3006674"/>
            <a:ext cx="14207" cy="6612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p:cNvCxnSpPr/>
          <p:nvPr/>
        </p:nvCxnSpPr>
        <p:spPr>
          <a:xfrm>
            <a:off x="7931258" y="2926597"/>
            <a:ext cx="14207" cy="6612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Conector recto de flecha 44"/>
          <p:cNvCxnSpPr/>
          <p:nvPr/>
        </p:nvCxnSpPr>
        <p:spPr>
          <a:xfrm>
            <a:off x="10563386" y="2970507"/>
            <a:ext cx="14207" cy="6612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CuadroTexto 48"/>
          <p:cNvSpPr txBox="1"/>
          <p:nvPr/>
        </p:nvSpPr>
        <p:spPr>
          <a:xfrm>
            <a:off x="449451" y="6276814"/>
            <a:ext cx="11360257" cy="553998"/>
          </a:xfrm>
          <a:prstGeom prst="rect">
            <a:avLst/>
          </a:prstGeom>
          <a:noFill/>
        </p:spPr>
        <p:txBody>
          <a:bodyPr wrap="square" rtlCol="0">
            <a:spAutoFit/>
          </a:bodyPr>
          <a:lstStyle/>
          <a:p>
            <a:pPr algn="ctr"/>
            <a:r>
              <a:rPr lang="es-ES_tradnl" dirty="0" smtClean="0"/>
              <a:t>Exclusión Social: Una perspectiva desde el desarrollo inter-grupos</a:t>
            </a:r>
          </a:p>
          <a:p>
            <a:pPr algn="ctr"/>
            <a:r>
              <a:rPr lang="es-ES_tradnl" sz="1200" dirty="0" smtClean="0"/>
              <a:t>Child Developmento. Pág. 780</a:t>
            </a:r>
            <a:endParaRPr lang="es-ES_tradnl" sz="1200" dirty="0"/>
          </a:p>
        </p:txBody>
      </p:sp>
      <p:cxnSp>
        <p:nvCxnSpPr>
          <p:cNvPr id="52" name="Conector recto 51"/>
          <p:cNvCxnSpPr/>
          <p:nvPr/>
        </p:nvCxnSpPr>
        <p:spPr>
          <a:xfrm>
            <a:off x="6402093" y="1948016"/>
            <a:ext cx="107196" cy="3584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a:xfrm>
            <a:off x="308680" y="1960934"/>
            <a:ext cx="107196" cy="3584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Conector recto 54"/>
          <p:cNvCxnSpPr/>
          <p:nvPr/>
        </p:nvCxnSpPr>
        <p:spPr>
          <a:xfrm>
            <a:off x="2925309" y="1896354"/>
            <a:ext cx="107196" cy="3584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a:off x="9277029" y="1909271"/>
            <a:ext cx="107196" cy="3584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Conector recto 57"/>
          <p:cNvCxnSpPr>
            <a:stCxn id="14" idx="3"/>
          </p:cNvCxnSpPr>
          <p:nvPr/>
        </p:nvCxnSpPr>
        <p:spPr>
          <a:xfrm flipH="1">
            <a:off x="9277029" y="1871619"/>
            <a:ext cx="130445" cy="37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Conector recto 59"/>
          <p:cNvCxnSpPr>
            <a:stCxn id="8" idx="1"/>
          </p:cNvCxnSpPr>
          <p:nvPr/>
        </p:nvCxnSpPr>
        <p:spPr>
          <a:xfrm flipH="1">
            <a:off x="6402093" y="1892281"/>
            <a:ext cx="272517" cy="1699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Conector recto 61"/>
          <p:cNvCxnSpPr>
            <a:stCxn id="9" idx="1"/>
          </p:cNvCxnSpPr>
          <p:nvPr/>
        </p:nvCxnSpPr>
        <p:spPr>
          <a:xfrm flipH="1">
            <a:off x="2931763" y="1909073"/>
            <a:ext cx="152400" cy="19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Conector recto 63"/>
          <p:cNvCxnSpPr>
            <a:stCxn id="7" idx="1"/>
          </p:cNvCxnSpPr>
          <p:nvPr/>
        </p:nvCxnSpPr>
        <p:spPr>
          <a:xfrm flipH="1">
            <a:off x="308680" y="1911653"/>
            <a:ext cx="306088" cy="36363"/>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Conector recto de flecha 65"/>
          <p:cNvCxnSpPr>
            <a:endCxn id="34" idx="1"/>
          </p:cNvCxnSpPr>
          <p:nvPr/>
        </p:nvCxnSpPr>
        <p:spPr>
          <a:xfrm flipV="1">
            <a:off x="6541582" y="5446602"/>
            <a:ext cx="476569" cy="346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ector recto de flecha 67"/>
          <p:cNvCxnSpPr>
            <a:endCxn id="40" idx="1"/>
          </p:cNvCxnSpPr>
          <p:nvPr/>
        </p:nvCxnSpPr>
        <p:spPr>
          <a:xfrm>
            <a:off x="9384225" y="5494151"/>
            <a:ext cx="201473" cy="384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ector recto de flecha 69"/>
          <p:cNvCxnSpPr>
            <a:endCxn id="35" idx="1"/>
          </p:cNvCxnSpPr>
          <p:nvPr/>
        </p:nvCxnSpPr>
        <p:spPr>
          <a:xfrm flipV="1">
            <a:off x="3032505" y="5444021"/>
            <a:ext cx="216974" cy="372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ector recto de flecha 71"/>
          <p:cNvCxnSpPr/>
          <p:nvPr/>
        </p:nvCxnSpPr>
        <p:spPr>
          <a:xfrm>
            <a:off x="415876" y="5532563"/>
            <a:ext cx="198892" cy="132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ector recto de flecha 73"/>
          <p:cNvCxnSpPr>
            <a:stCxn id="4" idx="2"/>
            <a:endCxn id="6" idx="0"/>
          </p:cNvCxnSpPr>
          <p:nvPr/>
        </p:nvCxnSpPr>
        <p:spPr>
          <a:xfrm flipH="1">
            <a:off x="3035086" y="883405"/>
            <a:ext cx="3032501" cy="2428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ector recto de flecha 75"/>
          <p:cNvCxnSpPr>
            <a:stCxn id="4" idx="2"/>
            <a:endCxn id="5" idx="0"/>
          </p:cNvCxnSpPr>
          <p:nvPr/>
        </p:nvCxnSpPr>
        <p:spPr>
          <a:xfrm>
            <a:off x="6067587" y="883405"/>
            <a:ext cx="2904641" cy="214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4171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89132"/>
            <a:ext cx="10364451" cy="1065904"/>
          </a:xfrm>
        </p:spPr>
        <p:txBody>
          <a:bodyPr/>
          <a:lstStyle/>
          <a:p>
            <a:r>
              <a:rPr lang="es-ES_tradnl" dirty="0" smtClean="0"/>
              <a:t>¿QUÉ ES EL ACOSO?</a:t>
            </a:r>
            <a:endParaRPr lang="es-ES_tradnl" dirty="0"/>
          </a:p>
        </p:txBody>
      </p:sp>
      <p:sp>
        <p:nvSpPr>
          <p:cNvPr id="3" name="Marcador de contenido 2"/>
          <p:cNvSpPr>
            <a:spLocks noGrp="1"/>
          </p:cNvSpPr>
          <p:nvPr>
            <p:ph sz="quarter" idx="13"/>
          </p:nvPr>
        </p:nvSpPr>
        <p:spPr>
          <a:xfrm>
            <a:off x="913774" y="994612"/>
            <a:ext cx="10363826" cy="5261810"/>
          </a:xfrm>
        </p:spPr>
        <p:txBody>
          <a:bodyPr>
            <a:normAutofit fontScale="92500" lnSpcReduction="10000"/>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L</a:t>
            </a:r>
            <a:r>
              <a:rPr lang="es-ES_tradnl" cap="none" dirty="0" smtClean="0"/>
              <a:t>os acosos han tenido cifras incrementales y no siempre se llega a entender qué tan profundamente pueden ser “heridos” los niños, y qué tan trágicas son las consecuencias en que, en ocasiones, pueden llegar a darse.</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E</a:t>
            </a:r>
            <a:r>
              <a:rPr lang="es-ES_tradnl" cap="none" dirty="0" smtClean="0"/>
              <a:t>l acoso (“bullying”) es definido como “una conducta repetida, agresiva y deliberada con la intención negativa de ser utilizada por un niño para poder mantener poder sobre otros niño”. El resultado es “un niño victimizado atrapado en una relación abusiva”</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algn="just">
              <a:lnSpc>
                <a:spcPct val="100000"/>
              </a:lnSpc>
              <a:spcBef>
                <a:spcPts val="0"/>
              </a:spcBef>
              <a:buClrTx/>
            </a:pPr>
            <a:r>
              <a:rPr lang="es-ES_tradnl" b="1" i="1" cap="none" dirty="0" smtClean="0"/>
              <a:t>poder desigual</a:t>
            </a:r>
            <a:r>
              <a:rPr lang="es-ES_tradnl" cap="none" dirty="0" smtClean="0"/>
              <a:t>: un niño tiene más poder que otro (o le parece de esta forma a los niños involucrados)</a:t>
            </a:r>
          </a:p>
          <a:p>
            <a:pPr algn="just">
              <a:lnSpc>
                <a:spcPct val="100000"/>
              </a:lnSpc>
              <a:spcBef>
                <a:spcPts val="0"/>
              </a:spcBef>
              <a:buClrTx/>
            </a:pPr>
            <a:endParaRPr lang="es-ES_tradnl" cap="none" dirty="0" smtClean="0"/>
          </a:p>
          <a:p>
            <a:pPr algn="just">
              <a:lnSpc>
                <a:spcPct val="100000"/>
              </a:lnSpc>
              <a:spcBef>
                <a:spcPts val="0"/>
              </a:spcBef>
              <a:buClrTx/>
            </a:pPr>
            <a:r>
              <a:rPr lang="es-ES_tradnl" b="1" i="1" cap="none" dirty="0" smtClean="0"/>
              <a:t>acciones hirientes</a:t>
            </a:r>
            <a:r>
              <a:rPr lang="es-ES_tradnl" cap="none" dirty="0" smtClean="0"/>
              <a:t>: toman lugar comportamientos dañinos física o psicológicamente (injurias, insultos, amenazas, patadas, golpeando, dando puñetazos, etc.)</a:t>
            </a:r>
          </a:p>
          <a:p>
            <a:pPr algn="just">
              <a:lnSpc>
                <a:spcPct val="100000"/>
              </a:lnSpc>
              <a:spcBef>
                <a:spcPts val="0"/>
              </a:spcBef>
              <a:buClrTx/>
            </a:pPr>
            <a:endParaRPr lang="es-ES_tradnl" cap="none" dirty="0" smtClean="0"/>
          </a:p>
          <a:p>
            <a:pPr algn="just">
              <a:lnSpc>
                <a:spcPct val="100000"/>
              </a:lnSpc>
              <a:spcBef>
                <a:spcPts val="0"/>
              </a:spcBef>
              <a:buClrTx/>
            </a:pPr>
            <a:r>
              <a:rPr lang="es-ES_tradnl" b="1" i="1" cap="none" dirty="0" smtClean="0"/>
              <a:t>acciones directas  o indirectas</a:t>
            </a:r>
            <a:r>
              <a:rPr lang="es-ES_tradnl" cap="none" dirty="0" smtClean="0"/>
              <a:t>: el acoso puede ser cara a cara o a espaldas del otro niño (burlas, exclusión, chismes o expandir rumores)</a:t>
            </a:r>
          </a:p>
          <a:p>
            <a:pPr algn="just">
              <a:lnSpc>
                <a:spcPct val="100000"/>
              </a:lnSpc>
              <a:spcBef>
                <a:spcPts val="0"/>
              </a:spcBef>
              <a:buClrTx/>
            </a:pPr>
            <a:endParaRPr lang="es-ES_tradnl" cap="none" dirty="0" smtClean="0"/>
          </a:p>
          <a:p>
            <a:pPr algn="just">
              <a:lnSpc>
                <a:spcPct val="100000"/>
              </a:lnSpc>
              <a:spcBef>
                <a:spcPts val="0"/>
              </a:spcBef>
              <a:buClrTx/>
            </a:pPr>
            <a:r>
              <a:rPr lang="es-ES_tradnl" b="1" i="1" cap="none" dirty="0" smtClean="0"/>
              <a:t>comportamiento repetitivo</a:t>
            </a:r>
            <a:r>
              <a:rPr lang="es-ES_tradnl" cap="none" dirty="0" smtClean="0"/>
              <a:t>:  las acciones hirientes se siguen manteniendo, hasta que el niño que está siendo afectado se le haga cada vez más difícil escapar.</a:t>
            </a:r>
            <a:endParaRPr lang="es-ES_tradnl" cap="none" dirty="0"/>
          </a:p>
        </p:txBody>
      </p:sp>
    </p:spTree>
    <p:extLst>
      <p:ext uri="{BB962C8B-B14F-4D97-AF65-F5344CB8AC3E}">
        <p14:creationId xmlns:p14="http://schemas.microsoft.com/office/powerpoint/2010/main" val="1267726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418450"/>
            <a:ext cx="10363826" cy="5791199"/>
          </a:xfrm>
        </p:spPr>
        <p:txBody>
          <a:bodyPr/>
          <a:lstStyle/>
          <a:p>
            <a:r>
              <a:rPr lang="es-ES_tradnl" b="1" dirty="0" smtClean="0"/>
              <a:t>CIBERACOSO</a:t>
            </a:r>
          </a:p>
          <a:p>
            <a:pPr algn="just"/>
            <a:r>
              <a:rPr lang="es-ES_tradnl" sz="2400" cap="none" dirty="0"/>
              <a:t>E</a:t>
            </a:r>
            <a:r>
              <a:rPr lang="es-ES_tradnl" sz="2400" cap="none" dirty="0" smtClean="0"/>
              <a:t>s el uso de correos electrónicos, celulares, mensajes de texto, sitios de internet y salas de chats para amenazar, dañar verbalmente o socialmente para excluir un individuo o grupo. Las tecnologías de medios sociales generalmente permite a los acosadores permanecer anónimos (hoy hay más control) mientras distribuyen mensajes o fotos a una más amplia audiencia.</a:t>
            </a:r>
            <a:endParaRPr lang="es-ES_tradnl" sz="2400" cap="none" dirty="0"/>
          </a:p>
        </p:txBody>
      </p:sp>
    </p:spTree>
    <p:extLst>
      <p:ext uri="{BB962C8B-B14F-4D97-AF65-F5344CB8AC3E}">
        <p14:creationId xmlns:p14="http://schemas.microsoft.com/office/powerpoint/2010/main" val="16838190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497305" y="909996"/>
            <a:ext cx="11117179" cy="5662862"/>
          </a:xfrm>
        </p:spPr>
        <p: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sz="3200" b="1" cap="none" dirty="0" smtClean="0"/>
              <a:t>“El maltrato infantil puede resultar no sólo en daño físico y mental inmediato para los niños, también tiene consecuencias a largo plazo en sus vidas. La medición en la reducción del maltrato requiere acciones desde políticos, profesionales y la sociedad como un todo. Aún cuando se han dado estrategias promisorias, se omiten puntos clave sobre cómo establecer y mantener intervenciones exitosas”.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800" b="1" cap="none" dirty="0" smtClean="0"/>
          </a:p>
          <a:p>
            <a:pPr marL="0" marR="0" lvl="0" indent="0" algn="r" defTabSz="914400" eaLnBrk="1" fontAlgn="auto" latinLnBrk="0" hangingPunct="1">
              <a:lnSpc>
                <a:spcPct val="100000"/>
              </a:lnSpc>
              <a:spcBef>
                <a:spcPts val="0"/>
              </a:spcBef>
              <a:spcAft>
                <a:spcPts val="0"/>
              </a:spcAft>
              <a:buClrTx/>
              <a:buSzTx/>
              <a:buFontTx/>
              <a:buNone/>
              <a:tabLst/>
              <a:defRPr/>
            </a:pPr>
            <a:r>
              <a:rPr lang="es-ES_tradnl" sz="1400" b="1" i="1" dirty="0" smtClean="0"/>
              <a:t>Implementing child maltreatment prevention programmes: </a:t>
            </a:r>
            <a:r>
              <a:rPr lang="es-ES_tradnl" sz="1400" b="1" i="1" cap="none" dirty="0" smtClean="0"/>
              <a:t>what the expert say</a:t>
            </a:r>
            <a:endParaRPr lang="es-ES_tradnl" sz="1400" b="1" i="1" dirty="0" smtClean="0"/>
          </a:p>
          <a:p>
            <a:pPr marL="0" marR="0" lvl="0" indent="0" algn="r" defTabSz="914400" eaLnBrk="1" fontAlgn="auto" latinLnBrk="0" hangingPunct="1">
              <a:lnSpc>
                <a:spcPct val="100000"/>
              </a:lnSpc>
              <a:spcBef>
                <a:spcPts val="0"/>
              </a:spcBef>
              <a:spcAft>
                <a:spcPts val="0"/>
              </a:spcAft>
              <a:buClrTx/>
              <a:buSzTx/>
              <a:buFontTx/>
              <a:buNone/>
              <a:tabLst/>
              <a:defRPr/>
            </a:pPr>
            <a:r>
              <a:rPr lang="es-ES_tradnl" sz="1600" cap="none" dirty="0" smtClean="0"/>
              <a:t>WHO. Regional </a:t>
            </a:r>
            <a:r>
              <a:rPr lang="es-ES_tradnl" sz="1600" cap="none" dirty="0"/>
              <a:t>E</a:t>
            </a:r>
            <a:r>
              <a:rPr lang="es-ES_tradnl" sz="1600" cap="none" dirty="0" smtClean="0"/>
              <a:t>urope Office. 2015</a:t>
            </a:r>
            <a:endParaRPr lang="es-ES_tradnl" sz="1600" cap="none" dirty="0"/>
          </a:p>
        </p:txBody>
      </p:sp>
    </p:spTree>
    <p:extLst>
      <p:ext uri="{BB962C8B-B14F-4D97-AF65-F5344CB8AC3E}">
        <p14:creationId xmlns:p14="http://schemas.microsoft.com/office/powerpoint/2010/main" val="2053560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471944"/>
            <a:ext cx="10363826" cy="5791199"/>
          </a:xfrm>
        </p:spPr>
        <p:txBody>
          <a:bodyPr/>
          <a:lstStyle/>
          <a:p>
            <a:pPr algn="just"/>
            <a:r>
              <a:rPr lang="es-ES_tradnl" sz="2400" cap="none" dirty="0" smtClean="0"/>
              <a:t>“El acoso escolar es un acto de agresión hacia otros que conlleva una noción de desequilibrio de poder entre la víctima y el perpetrador. Este acto no solo incluye la violencia física, sino otros tipos de agresión como el hostigamiento o acoso verbal, la exclusión social, la violencia virtual.</a:t>
            </a:r>
          </a:p>
          <a:p>
            <a:pPr algn="just"/>
            <a:endParaRPr lang="es-ES_tradnl" sz="2400" cap="none" dirty="0" smtClean="0"/>
          </a:p>
          <a:p>
            <a:pPr algn="just"/>
            <a:r>
              <a:rPr lang="es-ES_tradnl" sz="2400" cap="none" dirty="0"/>
              <a:t>E</a:t>
            </a:r>
            <a:r>
              <a:rPr lang="es-ES_tradnl" sz="2400" cap="none" dirty="0" smtClean="0"/>
              <a:t>l acoso es mas prevalente entre jóvenes, particularmente en ámbitos educativos (</a:t>
            </a:r>
            <a:r>
              <a:rPr lang="es-ES_tradnl" sz="2400" u="sng" cap="none" dirty="0"/>
              <a:t>C</a:t>
            </a:r>
            <a:r>
              <a:rPr lang="es-ES_tradnl" sz="2400" u="sng" cap="none" dirty="0" smtClean="0"/>
              <a:t>arney, 2000). </a:t>
            </a:r>
          </a:p>
          <a:p>
            <a:pPr algn="just"/>
            <a:endParaRPr lang="es-ES_tradnl" sz="2400" u="sng" cap="none" dirty="0" smtClean="0"/>
          </a:p>
          <a:p>
            <a:pPr algn="just"/>
            <a:r>
              <a:rPr lang="es-ES_tradnl" sz="2400" cap="none" dirty="0"/>
              <a:t>H</a:t>
            </a:r>
            <a:r>
              <a:rPr lang="es-ES_tradnl" sz="2400" cap="none" dirty="0" smtClean="0"/>
              <a:t>a llegado a ser incrementalmente preocupante produciendo desde estrés psicológico hasta la ideación suicida</a:t>
            </a:r>
            <a:r>
              <a:rPr lang="es-ES_tradnl" cap="none" dirty="0" smtClean="0"/>
              <a:t> </a:t>
            </a:r>
            <a:r>
              <a:rPr lang="es-ES_tradnl" sz="1400" dirty="0" smtClean="0"/>
              <a:t>(</a:t>
            </a:r>
            <a:r>
              <a:rPr lang="es-ES_tradnl" sz="1400" dirty="0"/>
              <a:t>Alavi, Roberts, Sutton, Axas, Repetti, 2015).</a:t>
            </a:r>
          </a:p>
        </p:txBody>
      </p:sp>
    </p:spTree>
    <p:extLst>
      <p:ext uri="{BB962C8B-B14F-4D97-AF65-F5344CB8AC3E}">
        <p14:creationId xmlns:p14="http://schemas.microsoft.com/office/powerpoint/2010/main" val="17701322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516192"/>
            <a:ext cx="10363826" cy="6046840"/>
          </a:xfrm>
        </p:spPr>
        <p:txBody>
          <a:bodyPr>
            <a:normAutofit lnSpcReduction="10000"/>
          </a:bodyPr>
          <a:lstStyle/>
          <a:p>
            <a:pPr algn="just"/>
            <a:r>
              <a:rPr lang="es-ES_tradnl" sz="2400" cap="none" dirty="0"/>
              <a:t>L</a:t>
            </a:r>
            <a:r>
              <a:rPr lang="es-ES_tradnl" sz="2400" cap="none" dirty="0" smtClean="0"/>
              <a:t>a conducta suicida (pensamientos, amenazas, comportamientos) está dándose cada vez más entre adolescentes y la vida adulta temprana.</a:t>
            </a:r>
          </a:p>
          <a:p>
            <a:pPr algn="just"/>
            <a:endParaRPr lang="es-ES_tradnl" sz="2400" cap="none" dirty="0" smtClean="0"/>
          </a:p>
          <a:p>
            <a:pPr algn="just"/>
            <a:r>
              <a:rPr lang="es-ES_tradnl" sz="2400" cap="none" dirty="0"/>
              <a:t>D</a:t>
            </a:r>
            <a:r>
              <a:rPr lang="es-ES_tradnl" sz="2400" cap="none" dirty="0" smtClean="0"/>
              <a:t>atos de los EU. indican que el 19% de los estudiantes de secundaria tienen ideación suicida seria; el 15% tiene un plan específico para intentar el suicidio; 8.8% informan intentos suicidas, y el 2.6% ha hecho un intento suicida en el período de un año. En Córdoba se ha dado un incremento del 18% en los suicidios y casi el 40% en los intentos de suicidio.</a:t>
            </a:r>
          </a:p>
          <a:p>
            <a:pPr algn="just"/>
            <a:endParaRPr lang="es-ES_tradnl" sz="2400" cap="none" dirty="0" smtClean="0"/>
          </a:p>
          <a:p>
            <a:pPr algn="just"/>
            <a:r>
              <a:rPr lang="es-ES_tradnl" sz="2400" cap="none" dirty="0"/>
              <a:t>L</a:t>
            </a:r>
            <a:r>
              <a:rPr lang="es-ES_tradnl" sz="2400" cap="none" dirty="0" smtClean="0"/>
              <a:t>a tasa de muertes por suicidio entre adolescentes entre 11 y 19 años se informó ser de 15,5 por 100.000, haciendo del suicidio la tercera principal causa de muerte en este grupo de edad </a:t>
            </a:r>
            <a:r>
              <a:rPr lang="es-ES_tradnl" sz="1400" dirty="0" smtClean="0"/>
              <a:t>(</a:t>
            </a:r>
            <a:r>
              <a:rPr lang="es-ES_tradnl" sz="1400" u="sng" dirty="0"/>
              <a:t>Grunbaum et al., 2002; Prinstein, Boergers, Spirito, Little, Grapentine, 2000; Kim, Leventhal, 2008).</a:t>
            </a:r>
            <a:endParaRPr lang="es-ES_tradnl" sz="1400" dirty="0"/>
          </a:p>
        </p:txBody>
      </p:sp>
    </p:spTree>
    <p:extLst>
      <p:ext uri="{BB962C8B-B14F-4D97-AF65-F5344CB8AC3E}">
        <p14:creationId xmlns:p14="http://schemas.microsoft.com/office/powerpoint/2010/main" val="178577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275771" y="206472"/>
            <a:ext cx="11422743" cy="6397528"/>
          </a:xfrm>
        </p:spPr>
        <p:txBody>
          <a:bodyPr>
            <a:normAutofit fontScale="92500"/>
          </a:bodyPr>
          <a:lstStyle/>
          <a:p>
            <a:pPr algn="just"/>
            <a:r>
              <a:rPr lang="es-ES_tradnl" sz="2400" cap="none" dirty="0"/>
              <a:t>L</a:t>
            </a:r>
            <a:r>
              <a:rPr lang="es-ES_tradnl" sz="2400" cap="none" dirty="0" smtClean="0"/>
              <a:t>a relación entre acoso escolar e ideación suicida es compleja y está siempre mediada por una acumulación de diversos factores como la depresión, los abusos, la baja auto estima, el aislamiento, un pobre desempeño escolar, la ansiedad y la orientación sexual, en muchos casos (</a:t>
            </a:r>
            <a:r>
              <a:rPr lang="es-ES_tradnl" sz="2400" cap="none" dirty="0"/>
              <a:t>E</a:t>
            </a:r>
            <a:r>
              <a:rPr lang="es-ES_tradnl" sz="2400" cap="none" dirty="0" smtClean="0"/>
              <a:t>lgin, 2014). </a:t>
            </a:r>
            <a:r>
              <a:rPr lang="es-ES_tradnl" sz="2400" u="sng" cap="none" dirty="0" smtClean="0"/>
              <a:t>De esta forma, las evidencias sugieren que hay una alta probabilidad de ideación suicida cuando coexisten factores de riesgo (Elgin, 2014). Los traumas emocionales y del comportamiento en los jóvenes incluido el acoso, pueden persistir en la vida adulta debido a la exposición crónica a la negatividad, exponiéndolos hasta la vida adulta (</a:t>
            </a:r>
            <a:r>
              <a:rPr lang="es-ES_tradnl" sz="2400" u="sng" cap="none" dirty="0"/>
              <a:t>S</a:t>
            </a:r>
            <a:r>
              <a:rPr lang="es-ES_tradnl" sz="2400" u="sng" cap="none" dirty="0" smtClean="0"/>
              <a:t>kapinakis et al., 2011). </a:t>
            </a:r>
          </a:p>
          <a:p>
            <a:pPr algn="just"/>
            <a:r>
              <a:rPr lang="es-ES_tradnl" sz="2400" u="sng" cap="none" dirty="0" smtClean="0"/>
              <a:t>Decidir quién está a mayor riesgo de ideación suicida en relación con el comportamiento de acoso escolar (la víctima, el perpetrador, o el que está involucrado en ambos (</a:t>
            </a:r>
            <a:r>
              <a:rPr lang="es-ES_tradnl" sz="2400" u="sng" cap="none" dirty="0"/>
              <a:t>S</a:t>
            </a:r>
            <a:r>
              <a:rPr lang="es-ES_tradnl" sz="2400" u="sng" cap="none" dirty="0" smtClean="0"/>
              <a:t>kapinakis et al., 2011), es un debate en curso. </a:t>
            </a:r>
          </a:p>
          <a:p>
            <a:pPr algn="just"/>
            <a:r>
              <a:rPr lang="es-ES_tradnl" sz="2400" u="sng" cap="none" dirty="0"/>
              <a:t>L</a:t>
            </a:r>
            <a:r>
              <a:rPr lang="es-ES_tradnl" sz="2400" u="sng" cap="none" dirty="0" smtClean="0"/>
              <a:t>os niños y adolescentes que son víctimas, y aquellos que acosan a otros, experimentan un mayor riesgo para ideación y comportamientos suicidas (</a:t>
            </a:r>
            <a:r>
              <a:rPr lang="es-ES_tradnl" sz="2400" u="sng" cap="none" dirty="0"/>
              <a:t>S</a:t>
            </a:r>
            <a:r>
              <a:rPr lang="es-ES_tradnl" sz="2400" u="sng" cap="none" dirty="0" smtClean="0"/>
              <a:t>kapinakis et al., 2011). Ya sea como causa directa o indirecta de ideación suicida, el acoso escolar esta siendo una amenaza creciente para la salud mental y el bienestar general de los menores </a:t>
            </a:r>
            <a:r>
              <a:rPr lang="es-ES_tradnl" u="sng" cap="none" dirty="0" smtClean="0"/>
              <a:t>(</a:t>
            </a:r>
            <a:r>
              <a:rPr lang="es-ES_tradnl" u="sng" cap="none" dirty="0"/>
              <a:t>E</a:t>
            </a:r>
            <a:r>
              <a:rPr lang="es-ES_tradnl" u="sng" cap="none" dirty="0" smtClean="0"/>
              <a:t>lgin, 2014; </a:t>
            </a:r>
            <a:r>
              <a:rPr lang="es-ES_tradnl" u="sng" cap="none" dirty="0"/>
              <a:t>S</a:t>
            </a:r>
            <a:r>
              <a:rPr lang="es-ES_tradnl" u="sng" cap="none" dirty="0" smtClean="0"/>
              <a:t>kapinakis et al., 2011).</a:t>
            </a:r>
            <a:endParaRPr lang="es-ES_tradnl" cap="none" dirty="0"/>
          </a:p>
        </p:txBody>
      </p:sp>
    </p:spTree>
    <p:extLst>
      <p:ext uri="{BB962C8B-B14F-4D97-AF65-F5344CB8AC3E}">
        <p14:creationId xmlns:p14="http://schemas.microsoft.com/office/powerpoint/2010/main" val="16118526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1251471"/>
            <a:ext cx="10363826" cy="3424107"/>
          </a:xfrm>
        </p:spPr>
        <p:txBody>
          <a:bodyPr/>
          <a:lstStyle/>
          <a:p>
            <a:pPr marL="0" indent="0" algn="just">
              <a:buNone/>
            </a:pPr>
            <a:r>
              <a:rPr lang="es-ES_tradnl" sz="2400" cap="none" dirty="0"/>
              <a:t>M</a:t>
            </a:r>
            <a:r>
              <a:rPr lang="es-ES_tradnl" sz="2400" cap="none" dirty="0" smtClean="0"/>
              <a:t>uchos estudios han examinado la relación entre acoso escolar y suicidalidad, o la tendencia a tener ideas y comportamientos suicidas. </a:t>
            </a:r>
          </a:p>
          <a:p>
            <a:pPr marL="0" indent="0" algn="just">
              <a:buNone/>
            </a:pPr>
            <a:endParaRPr lang="es-ES_tradnl" sz="2400" dirty="0"/>
          </a:p>
          <a:p>
            <a:pPr marL="0" indent="0" algn="just">
              <a:buNone/>
            </a:pPr>
            <a:r>
              <a:rPr lang="es-ES_tradnl" sz="2400" b="1" dirty="0" smtClean="0"/>
              <a:t>Se trata de examinar LO QUE ELLOS NOS PUEDEN DECIR RESPECTO A LO FUERTE DE LA ASOCIACIÓN: ¿SER ACOSADO O ACOSAR A OTROS ESTÁ ASOCIADO CON LA SUICIDALIDAD?</a:t>
            </a:r>
            <a:endParaRPr lang="es-ES_tradnl" sz="2400" b="1" dirty="0"/>
          </a:p>
          <a:p>
            <a:pPr marL="0" indent="0" algn="just">
              <a:buNone/>
            </a:pPr>
            <a:endParaRPr lang="es-ES_tradnl" dirty="0"/>
          </a:p>
        </p:txBody>
      </p:sp>
    </p:spTree>
    <p:extLst>
      <p:ext uri="{BB962C8B-B14F-4D97-AF65-F5344CB8AC3E}">
        <p14:creationId xmlns:p14="http://schemas.microsoft.com/office/powerpoint/2010/main" val="9543719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420913" y="0"/>
            <a:ext cx="11393715" cy="6560457"/>
          </a:xfrm>
        </p:spPr>
        <p:txBody>
          <a:bodyPr>
            <a:normAutofit lnSpcReduction="10000"/>
          </a:bodyPr>
          <a:lstStyle/>
          <a:p>
            <a:pPr algn="just"/>
            <a:r>
              <a:rPr lang="es-ES_tradnl" sz="2400" cap="none" dirty="0"/>
              <a:t>E</a:t>
            </a:r>
            <a:r>
              <a:rPr lang="es-ES_tradnl" sz="2400" cap="none" dirty="0" smtClean="0"/>
              <a:t>l acoso escolar, como muchas personas lo conocen o evidencian, puede ser una experiencia tremendamente dolorosa para una persona joven. El tema ha sido discutido en hogares y entornos educativos en las últimas décadas desde historias de personas que se han suicidado después de experimentar el acoso.</a:t>
            </a:r>
            <a:endParaRPr lang="es-ES_tradnl" sz="2400" u="sng" cap="none" dirty="0" smtClean="0">
              <a:hlinkClick r:id="rId2"/>
            </a:endParaRPr>
          </a:p>
          <a:p>
            <a:pPr algn="just"/>
            <a:r>
              <a:rPr lang="es-ES_tradnl" sz="2400" cap="none" dirty="0"/>
              <a:t>R</a:t>
            </a:r>
            <a:r>
              <a:rPr lang="es-ES_tradnl" sz="2400" cap="none" dirty="0" smtClean="0"/>
              <a:t>ecientemente, los padres de un niño de ocho años hicieron una demanda contra las escuelas públicas de </a:t>
            </a:r>
            <a:r>
              <a:rPr lang="es-ES_tradnl" sz="2400" cap="none" dirty="0"/>
              <a:t>C</a:t>
            </a:r>
            <a:r>
              <a:rPr lang="es-ES_tradnl" sz="2400" cap="none" dirty="0" smtClean="0"/>
              <a:t>incinnati, alegando que su hijo había cometido el suicidio porque el colegio no lo atendió adecuadamente y falló en la prevención desde una cultura para prevenir el acoso escolar.</a:t>
            </a:r>
            <a:endParaRPr lang="es-ES_tradnl" sz="2400" u="sng" cap="none" dirty="0" smtClean="0">
              <a:hlinkClick r:id="rId3"/>
            </a:endParaRPr>
          </a:p>
          <a:p>
            <a:pPr algn="just"/>
            <a:r>
              <a:rPr lang="es-ES_tradnl" sz="2400" cap="none" dirty="0"/>
              <a:t>E</a:t>
            </a:r>
            <a:r>
              <a:rPr lang="es-ES_tradnl" sz="2400" cap="none" dirty="0" smtClean="0"/>
              <a:t>n </a:t>
            </a:r>
            <a:r>
              <a:rPr lang="es-ES_tradnl" sz="2400" cap="none" dirty="0"/>
              <a:t>C</a:t>
            </a:r>
            <a:r>
              <a:rPr lang="es-ES_tradnl" sz="2400" cap="none" dirty="0" smtClean="0"/>
              <a:t>olombia hay leyes que pautan sobre el acoso escolar, y las escuelas están siendo llamadas a implementar programas para su prevención. </a:t>
            </a:r>
            <a:endParaRPr lang="es-ES_tradnl" sz="2400" u="sng" cap="none" dirty="0" smtClean="0">
              <a:hlinkClick r:id="rId4"/>
            </a:endParaRPr>
          </a:p>
          <a:p>
            <a:pPr algn="just"/>
            <a:r>
              <a:rPr lang="es-ES_tradnl" sz="2400" cap="none" dirty="0"/>
              <a:t>A</a:t>
            </a:r>
            <a:r>
              <a:rPr lang="es-ES_tradnl" sz="2400" cap="none" dirty="0" smtClean="0"/>
              <a:t>mbos, el acoso escolar y el suicidio, son significativos y agobiantes problemas de salud pública para niños y adolescentes. Hacemos una revisión del teme para entender los vínculos entre ellos, aunque tenemos la certeza de que es una conexión, según señalan las investigaciones, es una relación llena de complejidades y que no responde a explicaciones simplistas.</a:t>
            </a:r>
          </a:p>
          <a:p>
            <a:endParaRPr lang="es-ES_tradnl" dirty="0"/>
          </a:p>
        </p:txBody>
      </p:sp>
    </p:spTree>
    <p:extLst>
      <p:ext uri="{BB962C8B-B14F-4D97-AF65-F5344CB8AC3E}">
        <p14:creationId xmlns:p14="http://schemas.microsoft.com/office/powerpoint/2010/main" val="10892594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154983"/>
            <a:ext cx="10363826" cy="5796365"/>
          </a:xfrm>
        </p:spPr>
        <p:txBody>
          <a:bodyPr>
            <a:noAutofit/>
          </a:bodyPr>
          <a:lstStyle/>
          <a:p>
            <a:pPr algn="just"/>
            <a:r>
              <a:rPr lang="es-ES_tradnl" sz="2400" cap="none" dirty="0"/>
              <a:t>D</a:t>
            </a:r>
            <a:r>
              <a:rPr lang="es-ES_tradnl" sz="2400" cap="none" dirty="0" smtClean="0"/>
              <a:t>e manera general, se ha encontrado que los niños y jóvenes involucrados en el acoso escolar en cualquier condición, sea como víctima o acosador, es mucho más probable que piensen e intenten el suicidio que los que no están involucrados. De cualquier forma, el acoso escolar es malo y riesgoso para cualquiera que esté involucrado.</a:t>
            </a:r>
          </a:p>
          <a:p>
            <a:pPr algn="just"/>
            <a:r>
              <a:rPr lang="es-ES_tradnl" sz="2400" cap="none" dirty="0"/>
              <a:t>T</a:t>
            </a:r>
            <a:r>
              <a:rPr lang="es-ES_tradnl" sz="2400" cap="none" dirty="0" smtClean="0"/>
              <a:t>ambién se ha encontrado que el acoso escolar y la suicidalidad está más relacionado con ser víctima y los jóvenes que han experimentado ambos lados del acoso escolar, como víctima o perpetrador. Esto es consistente con investigaciones anteriores que sugieren que las víctimas de acoso escolar están particularmente más en riesgo para experimentar “problemas” o trastornos mentales como la ansiedad y depresión.</a:t>
            </a:r>
            <a:endParaRPr lang="es-ES_tradnl" sz="2400" cap="none" dirty="0"/>
          </a:p>
        </p:txBody>
      </p:sp>
    </p:spTree>
    <p:extLst>
      <p:ext uri="{BB962C8B-B14F-4D97-AF65-F5344CB8AC3E}">
        <p14:creationId xmlns:p14="http://schemas.microsoft.com/office/powerpoint/2010/main" val="1926051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188682"/>
            <a:ext cx="10363826" cy="6473371"/>
          </a:xfrm>
        </p:spPr>
        <p:txBody>
          <a:bodyPr>
            <a:normAutofit lnSpcReduction="10000"/>
          </a:bodyPr>
          <a:lstStyle/>
          <a:p>
            <a:pPr marL="0" indent="0">
              <a:buNone/>
            </a:pPr>
            <a:r>
              <a:rPr lang="es-ES_tradnl" b="1" dirty="0" smtClean="0"/>
              <a:t>¿quiénes están en mayor riesgo?</a:t>
            </a:r>
            <a:endParaRPr lang="es-ES_tradnl" b="1" dirty="0"/>
          </a:p>
          <a:p>
            <a:pPr algn="just"/>
            <a:r>
              <a:rPr lang="es-ES_tradnl" sz="2400" cap="none" dirty="0"/>
              <a:t>A</a:t>
            </a:r>
            <a:r>
              <a:rPr lang="es-ES_tradnl" sz="2400" cap="none" dirty="0" smtClean="0"/>
              <a:t>demás de las preguntas sobre acosadores escolares versus sus víctimas, se han examinado tres factores en la asociación entre acoso escolar y suicidalidad: el género, la localidad o región, y cómo es valorado el acoso.</a:t>
            </a:r>
          </a:p>
          <a:p>
            <a:pPr algn="just"/>
            <a:r>
              <a:rPr lang="es-ES_tradnl" sz="2400" cap="none" dirty="0"/>
              <a:t>M</a:t>
            </a:r>
            <a:r>
              <a:rPr lang="es-ES_tradnl" sz="2400" cap="none" dirty="0" smtClean="0"/>
              <a:t>ientras la asociación entre estar involucrado en acoso y la tendencia a tener ideas o comportamientos suicidas era similar entre niños y niñas, se han encontrado diferencias cuando se llega a regiones o países de origen. En general, esta asociación se da más en los EU. cuando se comparan con otros estudios internacionales.</a:t>
            </a:r>
          </a:p>
          <a:p>
            <a:pPr algn="just"/>
            <a:r>
              <a:rPr lang="es-ES_tradnl" sz="2400" cap="none" dirty="0"/>
              <a:t>D</a:t>
            </a:r>
            <a:r>
              <a:rPr lang="es-ES_tradnl" sz="2400" cap="none" dirty="0" smtClean="0"/>
              <a:t>e manera general, los estudios también han mostrado una fuerte conexión entre ser víctima de acoso e ideación suicida cuando los estudios hacen una pregunta única para identificar a las víctimas como “¿ha sido usted acosado?”. </a:t>
            </a:r>
            <a:r>
              <a:rPr lang="es-ES_tradnl" sz="2400" cap="none" dirty="0"/>
              <a:t>L</a:t>
            </a:r>
            <a:r>
              <a:rPr lang="es-ES_tradnl" sz="2400" cap="none" dirty="0" smtClean="0"/>
              <a:t>os estudios que han preguntado sobre comportamientos específicos (sin mencionar la palabra acoso) han mostrado una conexión más fuerte.</a:t>
            </a:r>
            <a:endParaRPr lang="es-ES_tradnl" sz="2400" cap="none" dirty="0"/>
          </a:p>
        </p:txBody>
      </p:sp>
    </p:spTree>
    <p:extLst>
      <p:ext uri="{BB962C8B-B14F-4D97-AF65-F5344CB8AC3E}">
        <p14:creationId xmlns:p14="http://schemas.microsoft.com/office/powerpoint/2010/main" val="2081090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1882167"/>
            <a:ext cx="10363826" cy="3424107"/>
          </a:xfrm>
        </p:spPr>
        <p:txBody>
          <a:bodyPr>
            <a:noAutofit/>
          </a:bodyPr>
          <a:lstStyle/>
          <a:p>
            <a:pPr algn="just"/>
            <a:r>
              <a:rPr lang="es-ES_tradnl" sz="2400" cap="none" dirty="0"/>
              <a:t>E</a:t>
            </a:r>
            <a:r>
              <a:rPr lang="es-ES_tradnl" sz="2400" cap="none" dirty="0" smtClean="0"/>
              <a:t>ste hallazgo puede reflejar que la suicidalidad es mucho más común en jóvenes que se auto-identifican como haber sido acosados, que cuando son comparados con aquellos que sólo admiten experimentar estos comportamientos específicos (por ejemplo, haber sido ridiculizado). Esto último puede no ser auto-identificado como haber sido acosado y puede estar a menor riesgo de ideas o comportamientos suicidas. Ninguno de estos comportamientos se pueden subestimar y ameritan atención.</a:t>
            </a:r>
            <a:endParaRPr lang="es-ES_tradnl" sz="2400" cap="none" dirty="0"/>
          </a:p>
        </p:txBody>
      </p:sp>
    </p:spTree>
    <p:extLst>
      <p:ext uri="{BB962C8B-B14F-4D97-AF65-F5344CB8AC3E}">
        <p14:creationId xmlns:p14="http://schemas.microsoft.com/office/powerpoint/2010/main" val="9797149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37029" y="176462"/>
            <a:ext cx="11161485" cy="6516914"/>
          </a:xfrm>
        </p:spPr>
        <p:txBody>
          <a:bodyPr>
            <a:normAutofit/>
          </a:bodyPr>
          <a:lstStyle/>
          <a:p>
            <a:r>
              <a:rPr lang="es-ES_tradnl" b="1" dirty="0" smtClean="0"/>
              <a:t>¿qué otros aspectos SON necesarioS DE tomar en consideración?</a:t>
            </a:r>
            <a:endParaRPr lang="es-ES_tradnl" b="1" dirty="0"/>
          </a:p>
          <a:p>
            <a:pPr algn="just"/>
            <a:r>
              <a:rPr lang="es-ES_tradnl" sz="2400" cap="none" dirty="0"/>
              <a:t>L</a:t>
            </a:r>
            <a:r>
              <a:rPr lang="es-ES_tradnl" sz="2400" cap="none" dirty="0" smtClean="0"/>
              <a:t>as investigaciones indican claramente que hay una asociación entre involucramiento en acoso, desde ambos lados, y los pensamientos y conductas suicidas. Sin embargo, también sugieren que hay factores más allá del acoso que son relevantes para estos pensamientos y comportamientos suicidas.</a:t>
            </a:r>
          </a:p>
          <a:p>
            <a:pPr algn="just"/>
            <a:r>
              <a:rPr lang="es-ES_tradnl" sz="2400" cap="none" dirty="0"/>
              <a:t>P</a:t>
            </a:r>
            <a:r>
              <a:rPr lang="es-ES_tradnl" sz="2400" cap="none" dirty="0" smtClean="0"/>
              <a:t>or ejemplo, hay estudios de niños de 5º a 8º grado encontrando que la depresión y la delincuencia eran bastante significativos, y que se daban pequeñas diferencias entre los jóvenes que no estaban involucrados en acoso y los que sí lo estaban</a:t>
            </a:r>
            <a:endParaRPr lang="es-ES_tradnl" sz="2400" u="sng" cap="none" dirty="0" smtClean="0">
              <a:hlinkClick r:id="rId2"/>
            </a:endParaRPr>
          </a:p>
          <a:p>
            <a:pPr algn="just"/>
            <a:r>
              <a:rPr lang="es-ES_tradnl" sz="2400" cap="none" dirty="0"/>
              <a:t>E</a:t>
            </a:r>
            <a:r>
              <a:rPr lang="es-ES_tradnl" sz="2400" cap="none" dirty="0" smtClean="0"/>
              <a:t>studios recientes entre adolescentes señalan el papel de la baja auto estima y la depresión como factores contribuyentes para pensamientos y conductas suicidas en las minorías sexuales y los jóvenes heterosexuales que habían sido acosados</a:t>
            </a:r>
            <a:endParaRPr lang="es-ES_tradnl" sz="2400" u="sng" cap="none" dirty="0" smtClean="0">
              <a:hlinkClick r:id="rId3"/>
            </a:endParaRPr>
          </a:p>
          <a:p>
            <a:pPr algn="just"/>
            <a:r>
              <a:rPr lang="es-ES_tradnl" sz="2400" cap="none" dirty="0"/>
              <a:t>D</a:t>
            </a:r>
            <a:r>
              <a:rPr lang="es-ES_tradnl" sz="2400" cap="none" dirty="0" smtClean="0"/>
              <a:t>e testa forma, una amplitud de factores psicológicos y otros pueden contribuir en la suicidalidad.</a:t>
            </a:r>
          </a:p>
          <a:p>
            <a:pPr algn="just"/>
            <a:endParaRPr lang="es-ES_tradnl" dirty="0"/>
          </a:p>
          <a:p>
            <a:endParaRPr lang="es-ES_tradnl" dirty="0"/>
          </a:p>
        </p:txBody>
      </p:sp>
    </p:spTree>
    <p:extLst>
      <p:ext uri="{BB962C8B-B14F-4D97-AF65-F5344CB8AC3E}">
        <p14:creationId xmlns:p14="http://schemas.microsoft.com/office/powerpoint/2010/main" val="19742319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232224"/>
            <a:ext cx="10363826" cy="6154061"/>
          </a:xfrm>
        </p:spPr>
        <p:txBody>
          <a:bodyPr>
            <a:normAutofit lnSpcReduction="1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b="1" dirty="0" smtClean="0"/>
              <a:t>ACOSO ESCOLAR: LOS ÓRDENES SOCIAL Y MORAL EN JUEGO</a:t>
            </a:r>
          </a:p>
          <a:p>
            <a:pPr marL="0" marR="0" lvl="0" indent="0" algn="ctr" defTabSz="914400" eaLnBrk="1" fontAlgn="auto" latinLnBrk="0" hangingPunct="1">
              <a:lnSpc>
                <a:spcPct val="100000"/>
              </a:lnSpc>
              <a:spcBef>
                <a:spcPts val="0"/>
              </a:spcBef>
              <a:spcAft>
                <a:spcPts val="0"/>
              </a:spcAft>
              <a:buClrTx/>
              <a:buSzTx/>
              <a:buFontTx/>
              <a:buNone/>
              <a:tabLst/>
              <a:defRPr/>
            </a:pPr>
            <a:r>
              <a:rPr lang="es-ES_tradnl" sz="1400" dirty="0" smtClean="0"/>
              <a:t>Children’s &amp; society editorial vol. 25, 2011</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C</a:t>
            </a:r>
            <a:r>
              <a:rPr lang="es-ES_tradnl" sz="2400" cap="none" dirty="0" smtClean="0"/>
              <a:t>on en este trabajos se pretenden cambios en el entendimiento predominante respecto al acoso escolar proponiendo formas alternativas de entender este fenómeno</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E</a:t>
            </a:r>
            <a:r>
              <a:rPr lang="es-ES_tradnl" sz="2400" cap="none" dirty="0" smtClean="0"/>
              <a:t>l acoso ha sido ampliamente estudiado dentro de las perspectivas psicológicas y del desarrollo y en las propuestas anti acoso. Este foco ha centrado la atención en cómo la categoría de acoso se da en individuos (acosador y/o víctima)  y en el conjunto de comportamientos que van dirigidos a hacer daño a otros y a fomentar relaciones de poder. Sin embargo, este enfoque nos puede hacer perder otras perspectivas en las prácticas del acoso.</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smtClean="0"/>
              <a:t>Según el </a:t>
            </a:r>
            <a:r>
              <a:rPr lang="es-ES_tradnl" sz="2400" cap="none" dirty="0"/>
              <a:t>M</a:t>
            </a:r>
            <a:r>
              <a:rPr lang="es-ES_tradnl" sz="2400" cap="none" dirty="0" smtClean="0"/>
              <a:t>inisterio de Educación de </a:t>
            </a:r>
            <a:r>
              <a:rPr lang="es-ES_tradnl" sz="2400" cap="none" dirty="0"/>
              <a:t>S</a:t>
            </a:r>
            <a:r>
              <a:rPr lang="es-ES_tradnl" sz="2400" cap="none" dirty="0" smtClean="0"/>
              <a:t>uecia argumentan que el acoso es primariamente un asunto de un espectro tan amplio más allá de los individuos involucrados como la cultura escolar, la administración y comunicación, y comentan que es sorprendente que muy poco, si es que se da, que los programas o intervenciones se hagan desde las ciencias educativas.</a:t>
            </a:r>
          </a:p>
          <a:p>
            <a:pPr marL="0" marR="0" lvl="0" indent="0" defTabSz="914400" eaLnBrk="1" fontAlgn="auto" latinLnBrk="0" hangingPunct="1">
              <a:lnSpc>
                <a:spcPct val="100000"/>
              </a:lnSpc>
              <a:spcBef>
                <a:spcPts val="0"/>
              </a:spcBef>
              <a:spcAft>
                <a:spcPts val="0"/>
              </a:spcAft>
              <a:buClrTx/>
              <a:buSzTx/>
              <a:buFontTx/>
              <a:buNone/>
              <a:tabLst/>
              <a:defRPr/>
            </a:pPr>
            <a:endParaRPr lang="es-ES_tradnl" sz="2400" cap="none" dirty="0"/>
          </a:p>
        </p:txBody>
      </p:sp>
    </p:spTree>
    <p:extLst>
      <p:ext uri="{BB962C8B-B14F-4D97-AF65-F5344CB8AC3E}">
        <p14:creationId xmlns:p14="http://schemas.microsoft.com/office/powerpoint/2010/main" val="1300266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88935" y="712922"/>
            <a:ext cx="11065789" cy="5858359"/>
          </a:xfrm>
        </p:spPr>
        <p:txBody>
          <a:bodyPr>
            <a:normAutofit/>
          </a:bodyPr>
          <a:lstStyle/>
          <a:p>
            <a:pPr algn="just"/>
            <a:r>
              <a:rPr lang="es-ES_tradnl" sz="2400" cap="none" dirty="0" smtClean="0">
                <a:latin typeface="Arial" pitchFamily="34" charset="0"/>
                <a:cs typeface="Arial" pitchFamily="34" charset="0"/>
              </a:rPr>
              <a:t>“La OMS asegura que la prevención es la clave contra el incremento de suicidios en el mundo. Casi 800.000 personas se quitan la vida cada año, y esa es la segunda causa de muerte entre quienes tienen 15 y 29 años.</a:t>
            </a:r>
          </a:p>
          <a:p>
            <a:pPr algn="just"/>
            <a:r>
              <a:rPr lang="es-ES_tradnl" sz="2400" cap="none" dirty="0" smtClean="0">
                <a:latin typeface="Arial" pitchFamily="34" charset="0"/>
                <a:cs typeface="Arial" pitchFamily="34" charset="0"/>
              </a:rPr>
              <a:t>Más de las tres cuartas partes de los casos se producen en los países en desarrollo.</a:t>
            </a:r>
          </a:p>
          <a:p>
            <a:pPr algn="just"/>
            <a:r>
              <a:rPr lang="es-ES_tradnl" sz="2400" cap="none" dirty="0">
                <a:latin typeface="Arial" pitchFamily="34" charset="0"/>
                <a:cs typeface="Arial" pitchFamily="34" charset="0"/>
              </a:rPr>
              <a:t>E</a:t>
            </a:r>
            <a:r>
              <a:rPr lang="es-ES_tradnl" sz="2400" cap="none" dirty="0" smtClean="0">
                <a:latin typeface="Arial" pitchFamily="34" charset="0"/>
                <a:cs typeface="Arial" pitchFamily="34" charset="0"/>
              </a:rPr>
              <a:t>n EUA 45.000 se suicidaron en el año 2.016, un preocupante aumento del 30% desde 1999.</a:t>
            </a:r>
          </a:p>
          <a:p>
            <a:pPr algn="just"/>
            <a:r>
              <a:rPr lang="es-ES_tradnl" sz="2400" cap="none" dirty="0" smtClean="0">
                <a:latin typeface="Arial" pitchFamily="34" charset="0"/>
                <a:cs typeface="Arial" pitchFamily="34" charset="0"/>
              </a:rPr>
              <a:t>“La prevalencia del suicidio ha fluctuado en el tiempo, a menudo aumenta durante períodos de dificultades sociales” (psiquiatra </a:t>
            </a:r>
            <a:r>
              <a:rPr lang="es-ES_tradnl" sz="2400" cap="none" dirty="0">
                <a:latin typeface="Arial" pitchFamily="34" charset="0"/>
                <a:cs typeface="Arial" pitchFamily="34" charset="0"/>
              </a:rPr>
              <a:t>R</a:t>
            </a:r>
            <a:r>
              <a:rPr lang="es-ES_tradnl" sz="2400" cap="none" dirty="0" smtClean="0">
                <a:latin typeface="Arial" pitchFamily="34" charset="0"/>
                <a:cs typeface="Arial" pitchFamily="34" charset="0"/>
              </a:rPr>
              <a:t>ichard </a:t>
            </a:r>
            <a:r>
              <a:rPr lang="es-ES_tradnl" sz="2400" cap="none" dirty="0">
                <a:latin typeface="Arial" pitchFamily="34" charset="0"/>
                <a:cs typeface="Arial" pitchFamily="34" charset="0"/>
              </a:rPr>
              <a:t>F</a:t>
            </a:r>
            <a:r>
              <a:rPr lang="es-ES_tradnl" sz="2400" cap="none" dirty="0" smtClean="0">
                <a:latin typeface="Arial" pitchFamily="34" charset="0"/>
                <a:cs typeface="Arial" pitchFamily="34" charset="0"/>
              </a:rPr>
              <a:t>riedman en New </a:t>
            </a:r>
            <a:r>
              <a:rPr lang="es-ES_tradnl" sz="2400" cap="none" dirty="0">
                <a:latin typeface="Arial" pitchFamily="34" charset="0"/>
                <a:cs typeface="Arial" pitchFamily="34" charset="0"/>
              </a:rPr>
              <a:t>Y</a:t>
            </a:r>
            <a:r>
              <a:rPr lang="es-ES_tradnl" sz="2400" cap="none" dirty="0" smtClean="0">
                <a:latin typeface="Arial" pitchFamily="34" charset="0"/>
                <a:cs typeface="Arial" pitchFamily="34" charset="0"/>
              </a:rPr>
              <a:t>ork </a:t>
            </a:r>
            <a:r>
              <a:rPr lang="es-ES_tradnl" sz="2400" cap="none" dirty="0">
                <a:latin typeface="Arial" pitchFamily="34" charset="0"/>
                <a:cs typeface="Arial" pitchFamily="34" charset="0"/>
              </a:rPr>
              <a:t>T</a:t>
            </a:r>
            <a:r>
              <a:rPr lang="es-ES_tradnl" sz="2400" cap="none" dirty="0" smtClean="0">
                <a:latin typeface="Arial" pitchFamily="34" charset="0"/>
                <a:cs typeface="Arial" pitchFamily="34" charset="0"/>
              </a:rPr>
              <a:t>imes). Declarar la guerra al suicidio como lo hemos hecho con la crisis de salud relacionadas con el VIH o las enfermedades cardiovasculares, proporcionando los fondos para la atención e investigación”</a:t>
            </a:r>
          </a:p>
          <a:p>
            <a:endParaRPr lang="es-ES_tradnl" dirty="0"/>
          </a:p>
        </p:txBody>
      </p:sp>
    </p:spTree>
    <p:extLst>
      <p:ext uri="{BB962C8B-B14F-4D97-AF65-F5344CB8AC3E}">
        <p14:creationId xmlns:p14="http://schemas.microsoft.com/office/powerpoint/2010/main" val="14823576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478972"/>
            <a:ext cx="10363826" cy="5312228"/>
          </a:xfrm>
        </p:spPr>
        <p:txBody>
          <a:bodyPr>
            <a:norm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smtClean="0"/>
              <a:t>Plantean ampliar el lente teórico para investigar la complejidad de las prácticas de acoso y abrir los contextos de interacciones en donde éstas puedan ser relevantes y manejadas, ofreciendo nuevas formas de entender el fenómeno y proponer estrategias alternativas.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E</a:t>
            </a:r>
            <a:r>
              <a:rPr lang="es-ES_tradnl" sz="2400" cap="none" dirty="0" smtClean="0"/>
              <a:t>nfatizan en comprender el acoso desde perspectivas predominantemente sociales e interaccionales. Discuten y demuestran cómo el acoso ocurre dentro de prácticas de las relaciones y dentro de los órdenes social y moral que están en constante dinámica. </a:t>
            </a:r>
            <a:r>
              <a:rPr lang="es-ES_tradnl" sz="2400" b="1" u="sng" cap="none" dirty="0" smtClean="0"/>
              <a:t>El acoso es siempre relacional y situacional, es decir, no es sólo individual, sino que tiene dimensiones sociales y culturales</a:t>
            </a:r>
            <a:endParaRPr lang="es-ES_tradnl" sz="2400" b="1" u="sng" cap="none" dirty="0"/>
          </a:p>
        </p:txBody>
      </p:sp>
    </p:spTree>
    <p:extLst>
      <p:ext uri="{BB962C8B-B14F-4D97-AF65-F5344CB8AC3E}">
        <p14:creationId xmlns:p14="http://schemas.microsoft.com/office/powerpoint/2010/main" val="34386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0"/>
            <a:ext cx="10363826" cy="6168325"/>
          </a:xfrm>
        </p:spPr>
        <p:txBody>
          <a:bodyPr>
            <a:normAutofit fontScale="85000" lnSpcReduction="10000"/>
          </a:bodyPr>
          <a:lstStyle/>
          <a:p>
            <a:r>
              <a:rPr lang="es-ES_tradnl" sz="2600" b="1" dirty="0" smtClean="0"/>
              <a:t>¿qué significado tiene esto para la prevención y las intervenciones?</a:t>
            </a:r>
            <a:endParaRPr lang="es-ES_tradnl" sz="2600" b="1" dirty="0"/>
          </a:p>
          <a:p>
            <a:pPr algn="just"/>
            <a:r>
              <a:rPr lang="es-ES_tradnl" sz="2400" cap="none" dirty="0"/>
              <a:t>D</a:t>
            </a:r>
            <a:r>
              <a:rPr lang="es-ES_tradnl" sz="2400" cap="none" dirty="0" smtClean="0"/>
              <a:t>esde nuestras creencias y  narrativa cultural respecto al acoso escolar, se presume que los jóvenes que son acosados, están en mayor riesgo para pensamientos y comportamientos suicidas, pero las investigaciones muestran que los acosadores también están en riesgo.</a:t>
            </a:r>
          </a:p>
          <a:p>
            <a:pPr algn="just"/>
            <a:r>
              <a:rPr lang="es-ES_tradnl" sz="2400" cap="none" dirty="0"/>
              <a:t>L</a:t>
            </a:r>
            <a:r>
              <a:rPr lang="es-ES_tradnl" sz="2400" cap="none" dirty="0" smtClean="0"/>
              <a:t>os análisis brindan evidencia adicional de que los jóvenes que experimentan el acoso tanto como perpetrador como víctima están en particular riesgo para estrés psicológico. En </a:t>
            </a:r>
            <a:r>
              <a:rPr lang="es-ES_tradnl" sz="2400" cap="none" dirty="0"/>
              <a:t>C</a:t>
            </a:r>
            <a:r>
              <a:rPr lang="es-ES_tradnl" sz="2400" cap="none" dirty="0" smtClean="0"/>
              <a:t>olombia, el riesgo adicional de homicidio es alto por la respuesta de pares o familiares.</a:t>
            </a:r>
          </a:p>
          <a:p>
            <a:pPr algn="just"/>
            <a:r>
              <a:rPr lang="es-ES_tradnl" sz="2400" b="1" cap="none" dirty="0"/>
              <a:t>D</a:t>
            </a:r>
            <a:r>
              <a:rPr lang="es-ES_tradnl" sz="2400" b="1" cap="none" dirty="0" smtClean="0"/>
              <a:t>e esta forma, estar involucrado en acoso escolar desde cualquiera de los bandos o lados es peligroso o dañino.</a:t>
            </a:r>
          </a:p>
          <a:p>
            <a:pPr algn="just"/>
            <a:r>
              <a:rPr lang="es-ES_tradnl" sz="2400" cap="none" dirty="0"/>
              <a:t>D</a:t>
            </a:r>
            <a:r>
              <a:rPr lang="es-ES_tradnl" sz="2400" cap="none" dirty="0" smtClean="0"/>
              <a:t>esde las investigaciones y hechos, (y todo lo que pueda hacer para el futuro) amerita la implementación de programas de prevención e intervención más pertinentes, efectivos, con recursos humanos cualificados para atender las necesidades de salud mental de los jóvenes involucrados en el acoso escolar. Esto implica a toda la sociedad, pero particularmente a los sectores educativo, de salud y sociales con énfasis en familias y escuelas. Es determinante reforzar los apoyos para los niños que ya sufren el acoso y el montaje de los Centros de Respuesta a los Comportamientos de Búsqueda de Ayuda en las escuelas (CRCBA).</a:t>
            </a:r>
            <a:endParaRPr lang="es-ES_tradnl" sz="2400" cap="none" dirty="0"/>
          </a:p>
        </p:txBody>
      </p:sp>
    </p:spTree>
    <p:extLst>
      <p:ext uri="{BB962C8B-B14F-4D97-AF65-F5344CB8AC3E}">
        <p14:creationId xmlns:p14="http://schemas.microsoft.com/office/powerpoint/2010/main" val="1116982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5585"/>
            <a:ext cx="10364451" cy="1596177"/>
          </a:xfrm>
        </p:spPr>
        <p:txBody>
          <a:bodyPr>
            <a:normAutofit/>
          </a:bodyPr>
          <a:lstStyle/>
          <a:p>
            <a:r>
              <a:rPr lang="es-ES_tradnl" sz="3200" b="1" dirty="0" smtClean="0"/>
              <a:t>CINCO COSAS QUE LAS ESCUELAS PUEDEN HACER PARA AYUDAR A LA SALUD MENTAL DE SUS ALUMNOS</a:t>
            </a:r>
            <a:endParaRPr lang="es-ES_tradnl" sz="3200" dirty="0"/>
          </a:p>
        </p:txBody>
      </p:sp>
      <p:sp>
        <p:nvSpPr>
          <p:cNvPr id="3" name="Marcador de contenido 2"/>
          <p:cNvSpPr>
            <a:spLocks noGrp="1"/>
          </p:cNvSpPr>
          <p:nvPr>
            <p:ph sz="quarter" idx="13"/>
          </p:nvPr>
        </p:nvSpPr>
        <p:spPr>
          <a:xfrm>
            <a:off x="333829" y="1278538"/>
            <a:ext cx="11451771" cy="5666546"/>
          </a:xfrm>
        </p:spPr>
        <p:txBody>
          <a:bodyPr>
            <a:noAutofit/>
          </a:bodyPr>
          <a:lstStyle/>
          <a:p>
            <a:pPr algn="just"/>
            <a:r>
              <a:rPr lang="es-ES_tradnl" cap="none" dirty="0"/>
              <a:t>H</a:t>
            </a:r>
            <a:r>
              <a:rPr lang="es-ES_tradnl" cap="none" dirty="0" smtClean="0"/>
              <a:t>ay una crisis creciente en la salud mental de los niños y no es término usado a la ligera, entre el 2010 y el 2015 se ha dado un incremento del 50% en las atenciones hospitalarias por auto lesiones en niños y desde 2016 los mismos niños han reportado un incremento en el número de llamadas expresando pensamientos suicidas, situación que se ha duplicado en los últimos cinco años.</a:t>
            </a:r>
            <a:endParaRPr lang="es-ES_tradnl" u="sng" cap="none" dirty="0" smtClean="0">
              <a:hlinkClick r:id="rId2"/>
            </a:endParaRPr>
          </a:p>
          <a:p>
            <a:pPr algn="just"/>
            <a:r>
              <a:rPr lang="es-ES_tradnl" cap="none" dirty="0"/>
              <a:t>U</a:t>
            </a:r>
            <a:r>
              <a:rPr lang="es-ES_tradnl" cap="none" dirty="0" smtClean="0"/>
              <a:t>n informe de la Comisión para la Infancia del Reino </a:t>
            </a:r>
            <a:r>
              <a:rPr lang="es-ES_tradnl" cap="none" dirty="0"/>
              <a:t>U</a:t>
            </a:r>
            <a:r>
              <a:rPr lang="es-ES_tradnl" cap="none" dirty="0" smtClean="0"/>
              <a:t>nido señaló que más de 800.000 niños estaban viviendo con problemas de salud mental con una gran proporción desde familias vulnerables, e incluyen a padres con problemas con el alcohol, otras adicciones, con dificultades para la atención, así como sentirse en peligro por bandas, trata de personas, pornografía infantil y hasta esclavitudes modernas</a:t>
            </a:r>
            <a:endParaRPr lang="es-ES_tradnl" u="sng" cap="none" dirty="0" smtClean="0">
              <a:hlinkClick r:id="rId3"/>
            </a:endParaRPr>
          </a:p>
          <a:p>
            <a:pPr algn="just"/>
            <a:r>
              <a:rPr lang="es-ES_tradnl" cap="none" dirty="0"/>
              <a:t>C</a:t>
            </a:r>
            <a:r>
              <a:rPr lang="es-ES_tradnl" cap="none" dirty="0" smtClean="0"/>
              <a:t>omo los problemas y trastornos en la salud mental de los niños provienen de de una sociedad con mayores presiones, algunos profesores se sienten a sí mismos en ”el frente de batalla” en todo el país.</a:t>
            </a:r>
          </a:p>
          <a:p>
            <a:pPr algn="just"/>
            <a:r>
              <a:rPr lang="es-ES_tradnl" cap="none" dirty="0"/>
              <a:t>E</a:t>
            </a:r>
            <a:r>
              <a:rPr lang="es-ES_tradnl" cap="none" dirty="0" smtClean="0"/>
              <a:t>n el 2017, los profesores de primaria y secundaria reportaron un incremento en estrés, ansiedad, pánico, trastornos alimentarios en sus alumnos, así como la depresión, las autolesiones y sin un entrenamiento por especialistas porque no se sienten preparados para los cambios que se están dando.</a:t>
            </a:r>
            <a:endParaRPr lang="es-ES_tradnl" dirty="0"/>
          </a:p>
        </p:txBody>
      </p:sp>
    </p:spTree>
    <p:extLst>
      <p:ext uri="{BB962C8B-B14F-4D97-AF65-F5344CB8AC3E}">
        <p14:creationId xmlns:p14="http://schemas.microsoft.com/office/powerpoint/2010/main" val="992619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600075"/>
            <a:ext cx="10363826" cy="5514121"/>
          </a:xfrm>
        </p:spPr>
        <p:txBody>
          <a:bodyPr>
            <a:normAutofit fontScale="92500" lnSpcReduction="20000"/>
          </a:bodyPr>
          <a:lstStyle/>
          <a:p>
            <a:r>
              <a:rPr lang="es-ES_tradnl" dirty="0" smtClean="0"/>
              <a:t>CON ESTO EN MENTE, HAY MUCHAS COSAS QUE LAS ESCUELAS PUEDEN HACER PARA AYUDAR</a:t>
            </a:r>
            <a:endParaRPr lang="es-ES_tradnl" b="1" dirty="0"/>
          </a:p>
          <a:p>
            <a:r>
              <a:rPr lang="es-ES_tradnl" b="1" dirty="0" smtClean="0"/>
              <a:t>1</a:t>
            </a:r>
            <a:r>
              <a:rPr lang="es-ES_tradnl" sz="2800" b="1" dirty="0"/>
              <a:t>. </a:t>
            </a:r>
            <a:r>
              <a:rPr lang="es-ES_tradnl" sz="2800" b="1" dirty="0" smtClean="0"/>
              <a:t>INICIe UN DIÁLOGO SOBRE EL PROBLEMA EN SU ESCUELA</a:t>
            </a:r>
            <a:endParaRPr lang="es-ES_tradnl" sz="2800" b="1" dirty="0"/>
          </a:p>
          <a:p>
            <a:pPr algn="just"/>
            <a:r>
              <a:rPr lang="es-ES_tradnl" sz="2400" cap="none" dirty="0" smtClean="0"/>
              <a:t>La salud mental necesita ser integrada dentro del currículo escolar, lo cual ayuda a incrementar el reconocimiento y reduce el estigma de lo que implica los asuntos de salud mental, con esto, los alumnos que no son conscientes del deterioro gradual de su salud mental, que prefieren el silencio o la vergüenza cuando buscan ayuda, pueden tener un canal de acceso</a:t>
            </a:r>
          </a:p>
          <a:p>
            <a:pPr algn="just"/>
            <a:r>
              <a:rPr lang="es-ES_tradnl" sz="2400" cap="none" dirty="0"/>
              <a:t>S</a:t>
            </a:r>
            <a:r>
              <a:rPr lang="es-ES_tradnl" sz="2400" cap="none" dirty="0" smtClean="0"/>
              <a:t>i estudiantes y profesores tienen discusiones abiertas respecto a asuntos de salud mental (la salud mental como recurso), éstos son más fáciles y temprano de identificar, y puede ayudar al estudiante a su entendimiento y reconocimiento como sujeto.</a:t>
            </a:r>
          </a:p>
          <a:p>
            <a:pPr algn="just"/>
            <a:r>
              <a:rPr lang="es-ES_tradnl" sz="2400" cap="none" dirty="0"/>
              <a:t>I</a:t>
            </a:r>
            <a:r>
              <a:rPr lang="es-ES_tradnl" sz="2400" cap="none" dirty="0" smtClean="0"/>
              <a:t>dealmente, las necesidades de salud mental pueden discutirse lo mismo que la educación física o la alimentación saludable, ya que se ha encontrado que cuando la escuela adopta enfoques comprensivos, sin calificativos, los niños con problemas hablan sobre sus dificultades.</a:t>
            </a:r>
            <a:endParaRPr lang="es-ES_tradnl" sz="2400" cap="none" dirty="0"/>
          </a:p>
        </p:txBody>
      </p:sp>
    </p:spTree>
    <p:extLst>
      <p:ext uri="{BB962C8B-B14F-4D97-AF65-F5344CB8AC3E}">
        <p14:creationId xmlns:p14="http://schemas.microsoft.com/office/powerpoint/2010/main" val="2748889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586854"/>
            <a:ext cx="10363826" cy="5204345"/>
          </a:xfrm>
        </p:spPr>
        <p:txBody>
          <a:bodyPr>
            <a:normAutofit lnSpcReduction="10000"/>
          </a:bodyPr>
          <a:lstStyle/>
          <a:p>
            <a:r>
              <a:rPr lang="es-ES_tradnl" sz="2600" b="1" dirty="0"/>
              <a:t>2. </a:t>
            </a:r>
            <a:r>
              <a:rPr lang="es-ES_tradnl" sz="2600" b="1" dirty="0" smtClean="0"/>
              <a:t>Crear un espacio seguro</a:t>
            </a:r>
            <a:endParaRPr lang="es-ES_tradnl" sz="2600" b="1" dirty="0"/>
          </a:p>
          <a:p>
            <a:pPr algn="just"/>
            <a:endParaRPr lang="es-ES_tradnl" dirty="0" smtClean="0"/>
          </a:p>
          <a:p>
            <a:pPr algn="just"/>
            <a:r>
              <a:rPr lang="es-ES_tradnl" sz="2400" cap="none" dirty="0"/>
              <a:t>L</a:t>
            </a:r>
            <a:r>
              <a:rPr lang="es-ES_tradnl" sz="2400" cap="none" dirty="0" smtClean="0"/>
              <a:t>os estudiantes se siente mejor en escuelas en donde se sienten seguros. Esto significa que los incidentes de acoso escolar son bajos y manejados intra-institucionalmente, incluido el riesgo de reincidencia o el ciberacoso (o cualquier tipo de violencia) </a:t>
            </a:r>
          </a:p>
          <a:p>
            <a:pPr algn="just"/>
            <a:endParaRPr lang="es-ES_tradnl" sz="2400" cap="none" dirty="0" smtClean="0"/>
          </a:p>
          <a:p>
            <a:pPr algn="just"/>
            <a:r>
              <a:rPr lang="es-ES_tradnl" sz="2400" cap="none" dirty="0"/>
              <a:t>L</a:t>
            </a:r>
            <a:r>
              <a:rPr lang="es-ES_tradnl" sz="2400" cap="none" dirty="0" smtClean="0"/>
              <a:t>a evidencia también muestra que cuando los estudiantes tienen un sentido de pertenencia, buenos pares y buenas relaciones con sus docentes y los estudiantes se sienten preparados o pueden plantear preocupaciones, todo esto ayuda a una salud mental positiva en las escuelas</a:t>
            </a:r>
          </a:p>
        </p:txBody>
      </p:sp>
    </p:spTree>
    <p:extLst>
      <p:ext uri="{BB962C8B-B14F-4D97-AF65-F5344CB8AC3E}">
        <p14:creationId xmlns:p14="http://schemas.microsoft.com/office/powerpoint/2010/main" val="12950365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426720" y="457200"/>
            <a:ext cx="11216640" cy="5989320"/>
          </a:xfrm>
        </p:spPr>
        <p:txBody>
          <a:bodyPr>
            <a:normAutofit fontScale="92500"/>
          </a:bodyPr>
          <a:lstStyle/>
          <a:p>
            <a:r>
              <a:rPr lang="es-ES_tradnl" sz="2600" b="1" dirty="0"/>
              <a:t>3. </a:t>
            </a:r>
            <a:r>
              <a:rPr lang="es-ES_tradnl" sz="2600" b="1" dirty="0" smtClean="0"/>
              <a:t>se dan y encuentran apoyo para todos</a:t>
            </a:r>
            <a:endParaRPr lang="es-ES_tradnl" sz="2600" b="1" dirty="0"/>
          </a:p>
          <a:p>
            <a:pPr algn="just"/>
            <a:r>
              <a:rPr lang="es-ES_tradnl" sz="2400" cap="none" dirty="0"/>
              <a:t>C</a:t>
            </a:r>
            <a:r>
              <a:rPr lang="es-ES_tradnl" sz="2400" cap="none" dirty="0" smtClean="0"/>
              <a:t>ualquier persona en las escuelas, desde los estudiantes, trabajadores, hasta los profesores y el personal administrativo  quienes proveen alimentos y los profesionales de apoyo, todos tienen un rol que jugar en el mejoramiento del entorno en la escuela, hacer estos ejercicios hace las discusiones mucho más abiertas sobre aspectos de la salud mental y ciudadanía.</a:t>
            </a:r>
          </a:p>
          <a:p>
            <a:pPr algn="just"/>
            <a:r>
              <a:rPr lang="es-ES_tradnl" sz="2400" cap="none" dirty="0"/>
              <a:t>P</a:t>
            </a:r>
            <a:r>
              <a:rPr lang="es-ES_tradnl" sz="2400" cap="none" dirty="0" smtClean="0"/>
              <a:t>ero las personas, y particularmente los estudiantes, sólo pueden hacer esto si sienten entornos y grupos de apoyo fomentando el bienestar del staff y de ellos mismos con significativo impacto en los estudiantes, y las investigaciones muestran que cuando los niveles directivos son entrenados en salud mental se sienten con más confianza y recursos para apoyar a sus estudiantes. </a:t>
            </a:r>
            <a:r>
              <a:rPr lang="es-ES_tradnl" sz="2400" cap="none" dirty="0"/>
              <a:t>L</a:t>
            </a:r>
            <a:r>
              <a:rPr lang="es-ES_tradnl" sz="2400" cap="none" dirty="0" smtClean="0"/>
              <a:t>as mismas investigaciones muestran que este entrenamiento adicional los ayuda a mejorar su resiliencia y a mostrar satisfacción con el trabajo. Nosotros agregamos que sirve para la familia y tiene beneficios transgeneracionales.</a:t>
            </a:r>
            <a:endParaRPr lang="es-ES_tradnl" sz="2400" cap="none" dirty="0"/>
          </a:p>
        </p:txBody>
      </p:sp>
    </p:spTree>
    <p:extLst>
      <p:ext uri="{BB962C8B-B14F-4D97-AF65-F5344CB8AC3E}">
        <p14:creationId xmlns:p14="http://schemas.microsoft.com/office/powerpoint/2010/main" val="232192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42913" y="1366897"/>
            <a:ext cx="11301412" cy="4031873"/>
          </a:xfrm>
          <a:prstGeom prst="rect">
            <a:avLst/>
          </a:prstGeom>
        </p:spPr>
        <p:txBody>
          <a:bodyPr wrap="square">
            <a:spAutoFit/>
          </a:bodyPr>
          <a:lstStyle/>
          <a:p>
            <a:r>
              <a:rPr lang="es-ES_tradnl" sz="3200" b="1" dirty="0" smtClean="0">
                <a:solidFill>
                  <a:prstClr val="black"/>
                </a:solidFill>
                <a:latin typeface="HelveticaNeue-Bold" charset="0"/>
              </a:rPr>
              <a:t>4. Asegúrese de que los profesores sepan cómo ayudar</a:t>
            </a:r>
          </a:p>
          <a:p>
            <a:endParaRPr lang="es-ES_tradnl" sz="3200" b="1" dirty="0">
              <a:solidFill>
                <a:prstClr val="black"/>
              </a:solidFill>
              <a:latin typeface="HelveticaNeue-Bold" charset="0"/>
            </a:endParaRPr>
          </a:p>
          <a:p>
            <a:pPr algn="just"/>
            <a:r>
              <a:rPr lang="es-ES_tradnl" sz="2000" dirty="0" smtClean="0">
                <a:latin typeface="HelveticaNeue-Bold" charset="0"/>
              </a:rPr>
              <a:t>Los directivos escolares deberían solicitar entrenamiento en salud mental para todos los profesores, y antes de que una escuela reciba a un nuevo profesor o a alguien en entrenamiento, deben tratar de saber qué tanto entrenamiento trae. Esto debería incluir el entendimiento y aplicación de los riesgos y factores de resiliencia para sus estudiantes, cómo detectar signos de sufrimiento o trastorno mental, así como de apoyar oportunamente a los estudiantes en riesgo</a:t>
            </a:r>
          </a:p>
          <a:p>
            <a:pPr algn="just"/>
            <a:endParaRPr lang="es-ES_tradnl" u="sng" dirty="0">
              <a:solidFill>
                <a:prstClr val="black"/>
              </a:solidFill>
              <a:latin typeface="HelveticaNeue" charset="0"/>
              <a:hlinkClick r:id="rId2"/>
            </a:endParaRPr>
          </a:p>
          <a:p>
            <a:pPr algn="just"/>
            <a:r>
              <a:rPr lang="es-ES_tradnl" dirty="0" smtClean="0">
                <a:solidFill>
                  <a:prstClr val="black"/>
                </a:solidFill>
                <a:latin typeface="HelveticaNeue" charset="0"/>
              </a:rPr>
              <a:t>Esto nos asegurará que todos los nuevos profesores tengan un conocimiento básico de los cambios en la salud mental que tendrán que enfrentar, y hacer más fácil para ellos ayudar a los niños y jóvenes que lo necesitan.</a:t>
            </a:r>
            <a:endParaRPr lang="es-ES_tradnl" dirty="0"/>
          </a:p>
        </p:txBody>
      </p:sp>
    </p:spTree>
    <p:extLst>
      <p:ext uri="{BB962C8B-B14F-4D97-AF65-F5344CB8AC3E}">
        <p14:creationId xmlns:p14="http://schemas.microsoft.com/office/powerpoint/2010/main" val="14353400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vertical 2"/>
          <p:cNvSpPr>
            <a:spLocks noGrp="1"/>
          </p:cNvSpPr>
          <p:nvPr>
            <p:ph type="body" orient="vert" sz="quarter" idx="13"/>
          </p:nvPr>
        </p:nvSpPr>
        <p:spPr>
          <a:xfrm rot="16200000">
            <a:off x="3063804" y="-2102561"/>
            <a:ext cx="6193246" cy="11240193"/>
          </a:xfrm>
        </p:spPr>
        <p:txBody>
          <a:bodyPr>
            <a:normAutofit fontScale="92500" lnSpcReduction="10000"/>
          </a:bodyPr>
          <a:lstStyle/>
          <a:p>
            <a:r>
              <a:rPr lang="es-ES_tradnl" b="1" dirty="0"/>
              <a:t>5. </a:t>
            </a:r>
            <a:r>
              <a:rPr lang="es-ES_tradnl" b="1" dirty="0" smtClean="0"/>
              <a:t>reconocer que se necesita un entorno </a:t>
            </a:r>
            <a:r>
              <a:rPr lang="es-ES_tradnl" sz="1400" b="1" dirty="0" smtClean="0"/>
              <a:t>(Recognise </a:t>
            </a:r>
            <a:r>
              <a:rPr lang="es-ES_tradnl" sz="1400" b="1" dirty="0"/>
              <a:t>that it takes a </a:t>
            </a:r>
            <a:r>
              <a:rPr lang="es-ES_tradnl" sz="1400" b="1" dirty="0" smtClean="0"/>
              <a:t>village)</a:t>
            </a:r>
            <a:endParaRPr lang="es-ES_tradnl" sz="1400" b="1" dirty="0"/>
          </a:p>
          <a:p>
            <a:pPr algn="just"/>
            <a:r>
              <a:rPr lang="es-ES_tradnl" sz="2400" cap="none" dirty="0"/>
              <a:t>D</a:t>
            </a:r>
            <a:r>
              <a:rPr lang="es-ES_tradnl" sz="2400" cap="none" dirty="0" smtClean="0"/>
              <a:t>espués de mirar que la salud mental de los niños no es algo que se hace en pequeña escala, se hace necesario que todo lo que pueda hacerse, involucra cambios en las formas en que no sólo se trabaje de manera conjunta (institucional, sectorial y desde la sociedad como un todo), sino cómo se comunica sobre los temas álgidos o problemas.</a:t>
            </a:r>
          </a:p>
          <a:p>
            <a:pPr algn="just"/>
            <a:r>
              <a:rPr lang="es-ES_tradnl" sz="2400" cap="none" dirty="0"/>
              <a:t>L</a:t>
            </a:r>
            <a:r>
              <a:rPr lang="es-ES_tradnl" sz="2400" cap="none" dirty="0" smtClean="0"/>
              <a:t>a buena noticia es que hay un montón de cosas adicionales en la escuela que podrían hacerse en este sentido, incluye el trabajo con padres y tener un equipo de mentores para los estudiantes vulnerables; la asesoría por pares supervisada por los mentores, donde los niños y adolescentes puedan ser acompañados que convoquen  o apadrinen a quien lo solicite o necesite, previo acuerdo con los mentores.</a:t>
            </a:r>
          </a:p>
          <a:p>
            <a:pPr algn="just"/>
            <a:r>
              <a:rPr lang="es-ES_tradnl" sz="2400" cap="none" dirty="0"/>
              <a:t>P</a:t>
            </a:r>
            <a:r>
              <a:rPr lang="es-ES_tradnl" sz="2400" cap="none" dirty="0" smtClean="0"/>
              <a:t>articipar en actividades comunitarias o sociales extracurriculares también ha mostrado que ayuda a tener un impacto positivo sobre los estudiantes, brindando un espacio para la participación, solidaridad, tolerancia (conductas prosociales) y trabajando sus emociones y relaciones (inteligencia social, emocional y relacional) con el fin de acompañar y orientar sus cambios en los procesos de desarrollo.</a:t>
            </a:r>
            <a:endParaRPr lang="es-ES_tradnl" sz="2400" cap="none" dirty="0"/>
          </a:p>
        </p:txBody>
      </p:sp>
    </p:spTree>
    <p:extLst>
      <p:ext uri="{BB962C8B-B14F-4D97-AF65-F5344CB8AC3E}">
        <p14:creationId xmlns:p14="http://schemas.microsoft.com/office/powerpoint/2010/main" val="121326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El impacto de las redes sociales</a:t>
            </a:r>
            <a:endParaRPr lang="es-ES_tradnl" dirty="0"/>
          </a:p>
        </p:txBody>
      </p:sp>
      <p:sp>
        <p:nvSpPr>
          <p:cNvPr id="6" name="Marcador de texto vertical 5"/>
          <p:cNvSpPr>
            <a:spLocks noGrp="1"/>
          </p:cNvSpPr>
          <p:nvPr>
            <p:ph type="body" orient="vert" sz="quarter" idx="13"/>
          </p:nvPr>
        </p:nvSpPr>
        <p:spPr>
          <a:xfrm rot="16200000">
            <a:off x="2397795" y="-321022"/>
            <a:ext cx="7494566" cy="11670224"/>
          </a:xfrm>
        </p:spPr>
        <p:txBody>
          <a:bodyPr/>
          <a:lstStyle/>
          <a:p>
            <a:r>
              <a:rPr lang="es-ES_tradnl" cap="none" dirty="0" smtClean="0"/>
              <a:t>“</a:t>
            </a:r>
            <a:r>
              <a:rPr lang="es-ES_tradnl" sz="2400" cap="none" dirty="0" smtClean="0"/>
              <a:t>La tarea es redefinir cómo será manejada la información de los usuarios en una era en la que los datos personales son la nueva moneda”.</a:t>
            </a:r>
          </a:p>
          <a:p>
            <a:endParaRPr lang="es-ES_tradnl" sz="2400" cap="none" dirty="0" smtClean="0"/>
          </a:p>
          <a:p>
            <a:r>
              <a:rPr lang="es-ES_tradnl" sz="2400" cap="none" dirty="0" smtClean="0"/>
              <a:t>¿Cómo la privacidad se convirtió en la gran crisis de internet?</a:t>
            </a:r>
          </a:p>
          <a:p>
            <a:pPr algn="r"/>
            <a:r>
              <a:rPr lang="es-ES_tradnl" cap="none" dirty="0" smtClean="0"/>
              <a:t>El  Espectador marzo 30, 2018</a:t>
            </a:r>
            <a:endParaRPr lang="es-ES_tradnl" cap="none" dirty="0"/>
          </a:p>
        </p:txBody>
      </p:sp>
    </p:spTree>
    <p:extLst>
      <p:ext uri="{BB962C8B-B14F-4D97-AF65-F5344CB8AC3E}">
        <p14:creationId xmlns:p14="http://schemas.microsoft.com/office/powerpoint/2010/main" val="17487112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vertical 2"/>
          <p:cNvSpPr>
            <a:spLocks noGrp="1"/>
          </p:cNvSpPr>
          <p:nvPr>
            <p:ph type="body" orient="vert" sz="quarter" idx="13"/>
          </p:nvPr>
        </p:nvSpPr>
        <p:spPr>
          <a:xfrm rot="16200000">
            <a:off x="1774573" y="-273277"/>
            <a:ext cx="8642856" cy="10364451"/>
          </a:xfrm>
        </p:spPr>
        <p:txBody>
          <a:bodyPr>
            <a:normAutofit/>
          </a:bodyPr>
          <a:lstStyle/>
          <a:p>
            <a:r>
              <a:rPr lang="es-ES_tradnl" cap="none" dirty="0"/>
              <a:t>L</a:t>
            </a:r>
            <a:r>
              <a:rPr lang="es-ES_tradnl" cap="none" dirty="0" smtClean="0"/>
              <a:t>a </a:t>
            </a:r>
            <a:r>
              <a:rPr lang="es-ES_tradnl" cap="none" dirty="0"/>
              <a:t>U</a:t>
            </a:r>
            <a:r>
              <a:rPr lang="es-ES_tradnl" cap="none" dirty="0" smtClean="0"/>
              <a:t>nión </a:t>
            </a:r>
            <a:r>
              <a:rPr lang="es-ES_tradnl" cap="none" dirty="0"/>
              <a:t>E</a:t>
            </a:r>
            <a:r>
              <a:rPr lang="es-ES_tradnl" cap="none" dirty="0" smtClean="0"/>
              <a:t>uropea instaura una nueva ley integral de privacidad, llamada Regulación </a:t>
            </a:r>
            <a:r>
              <a:rPr lang="es-ES_tradnl" cap="none" dirty="0"/>
              <a:t>G</a:t>
            </a:r>
            <a:r>
              <a:rPr lang="es-ES_tradnl" cap="none" dirty="0" smtClean="0"/>
              <a:t>eneral de Protección de Datos.</a:t>
            </a:r>
          </a:p>
          <a:p>
            <a:endParaRPr lang="es-ES_tradnl" cap="none" dirty="0" smtClean="0"/>
          </a:p>
          <a:p>
            <a:r>
              <a:rPr lang="es-ES_tradnl" cap="none" dirty="0"/>
              <a:t>L</a:t>
            </a:r>
            <a:r>
              <a:rPr lang="es-ES_tradnl" cap="none" dirty="0" smtClean="0"/>
              <a:t>as nuevas reglas tratan los datos personales como la propiedad de un individuo y cualquier uso de esos datos debe tener autorización (de adhesión y no de exclusión) después de recibir una petición escrita en lenguaje claro, no jerga legal.</a:t>
            </a:r>
          </a:p>
          <a:p>
            <a:endParaRPr lang="es-ES_tradnl" cap="none" dirty="0" smtClean="0"/>
          </a:p>
          <a:p>
            <a:r>
              <a:rPr lang="es-ES_tradnl" cap="none" dirty="0" smtClean="0"/>
              <a:t>“Si tu información personal puede ayudar a influenciar las elecciones , lo cual afecta la vida de todos y el bienestar social, quizá la privacidad sí es importante después de todo”</a:t>
            </a:r>
          </a:p>
          <a:p>
            <a:endParaRPr lang="es-ES_tradnl" dirty="0"/>
          </a:p>
        </p:txBody>
      </p:sp>
    </p:spTree>
    <p:extLst>
      <p:ext uri="{BB962C8B-B14F-4D97-AF65-F5344CB8AC3E}">
        <p14:creationId xmlns:p14="http://schemas.microsoft.com/office/powerpoint/2010/main" val="1946988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46947"/>
            <a:ext cx="10363826" cy="6811053"/>
          </a:xfrm>
        </p:spPr>
        <p:txBody>
          <a:bodyPr>
            <a:noAutofit/>
          </a:bodyPr>
          <a:lstStyle/>
          <a:p>
            <a:pPr marL="0" indent="0" algn="just">
              <a:buNone/>
            </a:pPr>
            <a:r>
              <a:rPr lang="es-ES_tradnl" sz="2400" cap="none" dirty="0" smtClean="0">
                <a:latin typeface="Arial" pitchFamily="34" charset="0"/>
                <a:cs typeface="Arial" pitchFamily="34" charset="0"/>
              </a:rPr>
              <a:t>“Haber experimentado una guerra, un desastre natural, diversos tipos de violencia, abuso sexual, el acoso, son factores asociados en gran medida con el comportamiento suicida”. (OMS</a:t>
            </a:r>
            <a:r>
              <a:rPr lang="es-ES_tradnl" sz="2400" cap="none" dirty="0" smtClean="0">
                <a:latin typeface="Arial" pitchFamily="34" charset="0"/>
                <a:cs typeface="Arial" pitchFamily="34" charset="0"/>
              </a:rPr>
              <a:t>)</a:t>
            </a:r>
            <a:endParaRPr lang="es-ES_tradnl" sz="2400" cap="none" dirty="0" smtClean="0">
              <a:latin typeface="Arial" pitchFamily="34" charset="0"/>
              <a:cs typeface="Arial" pitchFamily="34" charset="0"/>
            </a:endParaRPr>
          </a:p>
          <a:p>
            <a:pPr marL="0" indent="0" algn="just">
              <a:buNone/>
            </a:pPr>
            <a:r>
              <a:rPr lang="es-ES_tradnl" sz="2400" cap="none" dirty="0">
                <a:latin typeface="Arial" pitchFamily="34" charset="0"/>
                <a:cs typeface="Arial" pitchFamily="34" charset="0"/>
              </a:rPr>
              <a:t>E</a:t>
            </a:r>
            <a:r>
              <a:rPr lang="es-ES_tradnl" sz="2400" cap="none" dirty="0" smtClean="0">
                <a:latin typeface="Arial" pitchFamily="34" charset="0"/>
                <a:cs typeface="Arial" pitchFamily="34" charset="0"/>
              </a:rPr>
              <a:t>l fenómeno afecta a todos los estratos sociales y todas las edades. Los más jóvenes, más influenciables, son más vulnerables a los “suicidios por imitación”, frecuente cuando celebridades o amigos cercanos acaban con sus vidas</a:t>
            </a:r>
            <a:r>
              <a:rPr lang="es-ES_tradnl" sz="2400" cap="none" dirty="0" smtClean="0">
                <a:latin typeface="Arial" pitchFamily="34" charset="0"/>
                <a:cs typeface="Arial" pitchFamily="34" charset="0"/>
              </a:rPr>
              <a:t>.</a:t>
            </a:r>
            <a:endParaRPr lang="es-ES_tradnl" sz="2400" cap="none" dirty="0" smtClean="0">
              <a:latin typeface="Arial" pitchFamily="34" charset="0"/>
              <a:cs typeface="Arial" pitchFamily="34" charset="0"/>
            </a:endParaRPr>
          </a:p>
          <a:p>
            <a:pPr marL="0" indent="0" algn="just">
              <a:buNone/>
            </a:pPr>
            <a:r>
              <a:rPr lang="es-ES_tradnl" sz="2400" cap="none" dirty="0">
                <a:latin typeface="Arial" pitchFamily="34" charset="0"/>
                <a:cs typeface="Arial" pitchFamily="34" charset="0"/>
              </a:rPr>
              <a:t>A</a:t>
            </a:r>
            <a:r>
              <a:rPr lang="es-ES_tradnl" sz="2400" cap="none" dirty="0" smtClean="0">
                <a:latin typeface="Arial" pitchFamily="34" charset="0"/>
                <a:cs typeface="Arial" pitchFamily="34" charset="0"/>
              </a:rPr>
              <a:t>lgunas profesiones u oficios tienen una incidencia más alta (militares, agricultores, estudiantes, así como las minorías étnicas y sexuales que sufren discriminación, entre ellos indígenas, migrantes y refugiados, homosexuales y transexuales).</a:t>
            </a:r>
          </a:p>
          <a:p>
            <a:pPr marL="0" indent="0" algn="just">
              <a:buNone/>
            </a:pPr>
            <a:endParaRPr lang="es-ES_tradnl" sz="2400" cap="none" dirty="0" smtClean="0">
              <a:latin typeface="Arial" pitchFamily="34" charset="0"/>
              <a:cs typeface="Arial" pitchFamily="34" charset="0"/>
            </a:endParaRPr>
          </a:p>
          <a:p>
            <a:pPr marL="0" indent="0" algn="just">
              <a:buNone/>
            </a:pPr>
            <a:r>
              <a:rPr lang="es-ES_tradnl" sz="2400" cap="none" dirty="0" smtClean="0">
                <a:latin typeface="Arial" pitchFamily="34" charset="0"/>
                <a:cs typeface="Arial" pitchFamily="34" charset="0"/>
              </a:rPr>
              <a:t>Creencias </a:t>
            </a:r>
            <a:r>
              <a:rPr lang="es-ES_tradnl" sz="2400" cap="none" dirty="0" smtClean="0">
                <a:latin typeface="Arial" pitchFamily="34" charset="0"/>
                <a:cs typeface="Arial" pitchFamily="34" charset="0"/>
              </a:rPr>
              <a:t>como “el hombre fuerte no pide ayuda”</a:t>
            </a:r>
            <a:r>
              <a:rPr lang="es-ES_tradnl" sz="2400" cap="none" dirty="0" smtClean="0"/>
              <a:t> </a:t>
            </a:r>
            <a:r>
              <a:rPr lang="es-ES_tradnl" sz="1800" cap="none" dirty="0" smtClean="0"/>
              <a:t>(Anthony </a:t>
            </a:r>
            <a:r>
              <a:rPr lang="es-ES_tradnl" sz="1800" cap="none" dirty="0"/>
              <a:t>B</a:t>
            </a:r>
            <a:r>
              <a:rPr lang="es-ES_tradnl" sz="1800" cap="none" dirty="0" smtClean="0"/>
              <a:t>ourdain, chef).</a:t>
            </a:r>
            <a:endParaRPr lang="es-ES_tradnl" sz="1800" cap="none" dirty="0"/>
          </a:p>
        </p:txBody>
      </p:sp>
    </p:spTree>
    <p:extLst>
      <p:ext uri="{BB962C8B-B14F-4D97-AF65-F5344CB8AC3E}">
        <p14:creationId xmlns:p14="http://schemas.microsoft.com/office/powerpoint/2010/main" val="4540891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vertical 2"/>
          <p:cNvSpPr>
            <a:spLocks noGrp="1"/>
          </p:cNvSpPr>
          <p:nvPr>
            <p:ph type="body" orient="vert" sz="quarter" idx="13"/>
          </p:nvPr>
        </p:nvSpPr>
        <p:spPr>
          <a:xfrm rot="16200000">
            <a:off x="2568278" y="-1436902"/>
            <a:ext cx="7324085" cy="11251772"/>
          </a:xfrm>
        </p:spPr>
        <p:txBody>
          <a:bodyPr/>
          <a:lstStyle/>
          <a:p>
            <a:r>
              <a:rPr lang="es-ES_tradnl" dirty="0" smtClean="0"/>
              <a:t>“</a:t>
            </a:r>
            <a:r>
              <a:rPr lang="es-ES_tradnl" cap="none" dirty="0"/>
              <a:t>T</a:t>
            </a:r>
            <a:r>
              <a:rPr lang="es-ES_tradnl" cap="none" dirty="0" smtClean="0"/>
              <a:t>witter elimina a usuarios que crearon su perfil siendo menores de 13 años. esta normativa quedó definida en 16 años en </a:t>
            </a:r>
            <a:r>
              <a:rPr lang="es-ES_tradnl" cap="none" dirty="0"/>
              <a:t>E</a:t>
            </a:r>
            <a:r>
              <a:rPr lang="es-ES_tradnl" cap="none" dirty="0" smtClean="0"/>
              <a:t>uropa.</a:t>
            </a:r>
          </a:p>
          <a:p>
            <a:endParaRPr lang="es-ES_tradnl" cap="none" dirty="0" smtClean="0"/>
          </a:p>
          <a:p>
            <a:r>
              <a:rPr lang="es-ES_tradnl" cap="none" dirty="0"/>
              <a:t>L</a:t>
            </a:r>
            <a:r>
              <a:rPr lang="es-ES_tradnl" cap="none" dirty="0" smtClean="0"/>
              <a:t>a empresa prendió su radar sobre la edad mínima impuesta para que una persona pueda abrir una cuenta personal en las redes sociales</a:t>
            </a:r>
          </a:p>
          <a:p>
            <a:endParaRPr lang="es-ES_tradnl" cap="none" dirty="0" smtClean="0"/>
          </a:p>
          <a:p>
            <a:r>
              <a:rPr lang="es-ES_tradnl" cap="none" dirty="0"/>
              <a:t>A</a:t>
            </a:r>
            <a:r>
              <a:rPr lang="es-ES_tradnl" cap="none" dirty="0" smtClean="0"/>
              <a:t>pple permite que niños tengan cuentas con restricciones parentales.</a:t>
            </a:r>
          </a:p>
          <a:p>
            <a:endParaRPr lang="es-ES_tradnl" cap="none" dirty="0" smtClean="0"/>
          </a:p>
          <a:p>
            <a:r>
              <a:rPr lang="es-ES_tradnl" cap="none" dirty="0"/>
              <a:t>L</a:t>
            </a:r>
            <a:r>
              <a:rPr lang="es-ES_tradnl" cap="none" dirty="0" smtClean="0"/>
              <a:t>os afectados ya se manifiestan a través de nuevos perfiles exigiendo que les devuelvan su información”.</a:t>
            </a:r>
          </a:p>
          <a:p>
            <a:endParaRPr lang="es-ES_tradnl" dirty="0"/>
          </a:p>
          <a:p>
            <a:r>
              <a:rPr lang="es-ES_tradnl" sz="1600" dirty="0" smtClean="0"/>
              <a:t>El espectador, junio 10 de 2018</a:t>
            </a:r>
            <a:endParaRPr lang="es-ES_tradnl" sz="1600" dirty="0"/>
          </a:p>
        </p:txBody>
      </p:sp>
    </p:spTree>
    <p:extLst>
      <p:ext uri="{BB962C8B-B14F-4D97-AF65-F5344CB8AC3E}">
        <p14:creationId xmlns:p14="http://schemas.microsoft.com/office/powerpoint/2010/main" val="18642788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vertical 2"/>
          <p:cNvSpPr>
            <a:spLocks noGrp="1"/>
          </p:cNvSpPr>
          <p:nvPr>
            <p:ph type="body" orient="vert" sz="quarter" idx="13"/>
          </p:nvPr>
        </p:nvSpPr>
        <p:spPr>
          <a:xfrm rot="16200000">
            <a:off x="1785612" y="-654239"/>
            <a:ext cx="8780925" cy="11050291"/>
          </a:xfrm>
        </p:spPr>
        <p:txBody>
          <a:bodyPr/>
          <a:lstStyle/>
          <a:p>
            <a:pPr algn="just"/>
            <a:r>
              <a:rPr lang="es-ES_tradnl" dirty="0" smtClean="0"/>
              <a:t>“</a:t>
            </a:r>
            <a:r>
              <a:rPr lang="es-ES_tradnl" sz="2400" cap="none" dirty="0"/>
              <a:t>N</a:t>
            </a:r>
            <a:r>
              <a:rPr lang="es-ES_tradnl" sz="2400" cap="none" dirty="0" smtClean="0"/>
              <a:t>o debería haber cabida en este mundo para el bullying; yo no estoy dispuesta a tolerarlo y tampoco lo deberían hacer ustedes. Si necesitas ayuda para recordar lo valiosos que somos como personas, o para sobreponerse a tanto odio, envíame un mensaje por </a:t>
            </a:r>
            <a:r>
              <a:rPr lang="es-ES_tradnl" sz="2400" cap="none" dirty="0"/>
              <a:t>I</a:t>
            </a:r>
            <a:r>
              <a:rPr lang="es-ES_tradnl" sz="2400" cap="none" dirty="0" smtClean="0"/>
              <a:t>nstagram”</a:t>
            </a:r>
          </a:p>
          <a:p>
            <a:pPr algn="just"/>
            <a:endParaRPr lang="es-ES_tradnl" sz="2400" cap="none" dirty="0" smtClean="0"/>
          </a:p>
          <a:p>
            <a:pPr algn="just"/>
            <a:r>
              <a:rPr lang="es-ES_tradnl" sz="2400" cap="none" dirty="0"/>
              <a:t>M</a:t>
            </a:r>
            <a:r>
              <a:rPr lang="es-ES_tradnl" sz="2400" cap="none" dirty="0" smtClean="0"/>
              <a:t>illie sabe muy bien lo duro que puede ser enfrentarse a una campaña de descrédito y acoso en las redes sociales. La presión de los “trols” que ponen en marcha los </a:t>
            </a:r>
            <a:r>
              <a:rPr lang="es-ES_tradnl" sz="2400" i="1" cap="none" dirty="0" smtClean="0"/>
              <a:t>tending topic.</a:t>
            </a:r>
          </a:p>
          <a:p>
            <a:endParaRPr lang="es-ES_tradnl" cap="none" dirty="0" smtClean="0"/>
          </a:p>
          <a:p>
            <a:pPr algn="r"/>
            <a:r>
              <a:rPr lang="es-ES_tradnl" cap="none" dirty="0"/>
              <a:t>M</a:t>
            </a:r>
            <a:r>
              <a:rPr lang="es-ES_tradnl" cap="none" dirty="0" smtClean="0"/>
              <a:t>illie </a:t>
            </a:r>
            <a:r>
              <a:rPr lang="es-ES_tradnl" cap="none" dirty="0"/>
              <a:t>B</a:t>
            </a:r>
            <a:r>
              <a:rPr lang="es-ES_tradnl" cap="none" dirty="0" smtClean="0"/>
              <a:t>obby </a:t>
            </a:r>
            <a:r>
              <a:rPr lang="es-ES_tradnl" cap="none" dirty="0"/>
              <a:t>B</a:t>
            </a:r>
            <a:r>
              <a:rPr lang="es-ES_tradnl" cap="none" dirty="0" smtClean="0"/>
              <a:t>rown, actriz protagonista de </a:t>
            </a:r>
            <a:r>
              <a:rPr lang="es-ES_tradnl" i="1" cap="none" dirty="0"/>
              <a:t>S</a:t>
            </a:r>
            <a:r>
              <a:rPr lang="es-ES_tradnl" i="1" cap="none" dirty="0" smtClean="0"/>
              <a:t>tranger things</a:t>
            </a:r>
          </a:p>
          <a:p>
            <a:pPr algn="r"/>
            <a:r>
              <a:rPr lang="es-ES_tradnl" cap="none" dirty="0"/>
              <a:t>E</a:t>
            </a:r>
            <a:r>
              <a:rPr lang="es-ES_tradnl" cap="none" dirty="0" smtClean="0"/>
              <a:t>l </a:t>
            </a:r>
            <a:r>
              <a:rPr lang="es-ES_tradnl" cap="none" dirty="0"/>
              <a:t>E</a:t>
            </a:r>
            <a:r>
              <a:rPr lang="es-ES_tradnl" cap="none" dirty="0" smtClean="0"/>
              <a:t>spectador, junio 19 de 2018</a:t>
            </a:r>
            <a:endParaRPr lang="es-ES_tradnl" cap="none" dirty="0"/>
          </a:p>
        </p:txBody>
      </p:sp>
    </p:spTree>
    <p:extLst>
      <p:ext uri="{BB962C8B-B14F-4D97-AF65-F5344CB8AC3E}">
        <p14:creationId xmlns:p14="http://schemas.microsoft.com/office/powerpoint/2010/main" val="2351410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3775" y="618517"/>
            <a:ext cx="10364451" cy="5017173"/>
          </a:xfrm>
        </p:spPr>
        <p:txBody>
          <a:bodyPr>
            <a:normAutofit/>
          </a:bodyPr>
          <a:lstStyle/>
          <a:p>
            <a:r>
              <a:rPr lang="es-ES_tradnl" dirty="0" smtClean="0"/>
              <a:t>La escuela es uno de los entornos en donde mejor se puede intervenir el acoso</a:t>
            </a:r>
            <a:br>
              <a:rPr lang="es-ES_tradnl" dirty="0" smtClean="0"/>
            </a:br>
            <a:r>
              <a:rPr lang="es-ES_tradnl" dirty="0"/>
              <a:t/>
            </a:r>
            <a:br>
              <a:rPr lang="es-ES_tradnl" dirty="0"/>
            </a:br>
            <a:r>
              <a:rPr lang="es-ES_tradnl" dirty="0" smtClean="0"/>
              <a:t/>
            </a:r>
            <a:br>
              <a:rPr lang="es-ES_tradnl" dirty="0" smtClean="0"/>
            </a:br>
            <a:r>
              <a:rPr lang="es-ES_tradnl" dirty="0" smtClean="0"/>
              <a:t>Muchas Gracias</a:t>
            </a:r>
            <a:br>
              <a:rPr lang="es-ES_tradnl" dirty="0" smtClean="0"/>
            </a:br>
            <a:r>
              <a:rPr lang="es-ES_tradnl" dirty="0"/>
              <a:t/>
            </a:r>
            <a:br>
              <a:rPr lang="es-ES_tradnl" dirty="0"/>
            </a:br>
            <a:r>
              <a:rPr lang="es-ES_tradnl" dirty="0" smtClean="0"/>
              <a:t/>
            </a:r>
            <a:br>
              <a:rPr lang="es-ES_tradnl" dirty="0" smtClean="0"/>
            </a:br>
            <a:endParaRPr lang="es-ES_tradnl" dirty="0"/>
          </a:p>
        </p:txBody>
      </p:sp>
    </p:spTree>
    <p:extLst>
      <p:ext uri="{BB962C8B-B14F-4D97-AF65-F5344CB8AC3E}">
        <p14:creationId xmlns:p14="http://schemas.microsoft.com/office/powerpoint/2010/main" val="1001770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p:txBody>
          <a:bodyPr>
            <a:normAutofit lnSpcReduction="10000"/>
          </a:bodyPr>
          <a:lstStyle/>
          <a:p>
            <a:pPr marL="0" indent="0" algn="just">
              <a:buNone/>
            </a:pPr>
            <a:r>
              <a:rPr lang="es-ES_tradnl" sz="2800" cap="none" dirty="0" smtClean="0"/>
              <a:t>“La ayuda médica funciona asociada con psicoterapias. La formación del personal médico y de emergencia para detectar estos comportamientos y el seguimiento a largo plazo son decisivos porque las personas que ya han hecho un intento de suicidio tienen muchas posibilidades de volver a intentarlo”.</a:t>
            </a:r>
          </a:p>
          <a:p>
            <a:pPr marL="0" indent="0" algn="just">
              <a:buNone/>
            </a:pPr>
            <a:endParaRPr lang="es-ES_tradnl" cap="none" dirty="0" smtClean="0"/>
          </a:p>
          <a:p>
            <a:pPr marL="0" indent="0" algn="r">
              <a:buNone/>
            </a:pPr>
            <a:r>
              <a:rPr lang="es-ES_tradnl" cap="none" dirty="0" smtClean="0"/>
              <a:t>El </a:t>
            </a:r>
            <a:r>
              <a:rPr lang="es-ES_tradnl" cap="none" dirty="0"/>
              <a:t>E</a:t>
            </a:r>
            <a:r>
              <a:rPr lang="es-ES_tradnl" cap="none" dirty="0" smtClean="0"/>
              <a:t>spectador , junio 20 2018</a:t>
            </a:r>
            <a:endParaRPr lang="es-ES_tradnl" cap="none" dirty="0"/>
          </a:p>
        </p:txBody>
      </p:sp>
    </p:spTree>
    <p:extLst>
      <p:ext uri="{BB962C8B-B14F-4D97-AF65-F5344CB8AC3E}">
        <p14:creationId xmlns:p14="http://schemas.microsoft.com/office/powerpoint/2010/main" val="1832162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589936"/>
            <a:ext cx="10363826" cy="5791199"/>
          </a:xfrm>
        </p:spPr>
        <p:txBody>
          <a:bodyPr>
            <a:normAutofit lnSpcReduction="1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sz="2400" b="1" dirty="0" smtClean="0"/>
              <a:t>LA EXCLUSIÓN SOCIAL EN LA INFANCIA</a:t>
            </a:r>
          </a:p>
          <a:p>
            <a:pPr marL="0" marR="0" lvl="0" indent="0" algn="ctr" defTabSz="914400" eaLnBrk="1" fontAlgn="auto" latinLnBrk="0" hangingPunct="1">
              <a:lnSpc>
                <a:spcPct val="100000"/>
              </a:lnSpc>
              <a:spcBef>
                <a:spcPts val="0"/>
              </a:spcBef>
              <a:spcAft>
                <a:spcPts val="0"/>
              </a:spcAft>
              <a:buClrTx/>
              <a:buSzTx/>
              <a:buFontTx/>
              <a:buNone/>
              <a:tabLst/>
              <a:defRPr/>
            </a:pPr>
            <a:r>
              <a:rPr lang="es-ES_tradnl" b="1" cap="none" dirty="0" smtClean="0"/>
              <a:t>Perspectivas desde el Desarrollo </a:t>
            </a:r>
            <a:r>
              <a:rPr lang="es-ES_tradnl" b="1" cap="none" dirty="0"/>
              <a:t>I</a:t>
            </a:r>
            <a:r>
              <a:rPr lang="es-ES_tradnl" b="1" cap="none" dirty="0" smtClean="0"/>
              <a:t>ndividual, Intra e Intergrupal</a:t>
            </a:r>
          </a:p>
          <a:p>
            <a:pPr marL="0" marR="0" lvl="0" indent="0" algn="ctr" defTabSz="914400" eaLnBrk="1" fontAlgn="auto" latinLnBrk="0" hangingPunct="1">
              <a:lnSpc>
                <a:spcPct val="100000"/>
              </a:lnSpc>
              <a:spcBef>
                <a:spcPts val="0"/>
              </a:spcBef>
              <a:spcAft>
                <a:spcPts val="0"/>
              </a:spcAft>
              <a:buClrTx/>
              <a:buSzTx/>
              <a:buFontTx/>
              <a:buNone/>
              <a:tabLst/>
              <a:defRPr/>
            </a:pPr>
            <a:r>
              <a:rPr lang="es-ES_tradnl" sz="1200" b="1" cap="none" dirty="0" smtClean="0"/>
              <a:t>CHILD DEVELOPMENT, . Melanie Killen, Kelly Lynn Mulvey &amp; Aline Hitti. May/June 2013, Vol. 84 no 3</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smtClean="0"/>
              <a:t>“</a:t>
            </a:r>
            <a:r>
              <a:rPr lang="es-ES_tradnl" sz="2400" cap="none" dirty="0" smtClean="0"/>
              <a:t>Desde la temprana infancia y hasta la vida adulta, el rechazo por pares y determinantes de la exclusión social son hechos de la vida social. </a:t>
            </a:r>
            <a:r>
              <a:rPr lang="es-ES_tradnl" sz="2400" cap="none" dirty="0"/>
              <a:t>E</a:t>
            </a:r>
            <a:r>
              <a:rPr lang="es-ES_tradnl" sz="2400" cap="none" dirty="0" smtClean="0"/>
              <a:t>n los encuentros  e interacciones sociales, los rechazos por amigos, pares, o grupos de pares es común y, en ocasiones, determinan cómo se manejan brindando una base para el desarrollo social y psicológico saludable.</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M</a:t>
            </a:r>
            <a:r>
              <a:rPr lang="es-ES_tradnl" sz="2400" cap="none" dirty="0" smtClean="0"/>
              <a:t>uchas investigaciones sobre el rechazo por pares, hasta hoy, ha investigado el </a:t>
            </a:r>
            <a:r>
              <a:rPr lang="es-ES_tradnl" sz="2400" b="1" i="1" u="sng" cap="none" dirty="0" smtClean="0"/>
              <a:t>rechazo interpersonal</a:t>
            </a:r>
            <a:r>
              <a:rPr lang="es-ES_tradnl" sz="2400" cap="none" dirty="0" smtClean="0"/>
              <a:t>, esto es, que el rechazo es debido a las diferencias individuales considerando los rasgos de personalidad que explican la agresión y victimización relacional, llegando a ser un marginado en el mundo de los pares.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A</a:t>
            </a:r>
            <a:r>
              <a:rPr lang="es-ES_tradnl" sz="2400" cap="none" dirty="0" smtClean="0"/>
              <a:t>mplias experiencias de rechazo por pares en la infancia resultan en niveles aumentados de depresión, aislamiento, rechazo a la escuela, y falta de motivación para alcanzar logros.</a:t>
            </a:r>
            <a:endParaRPr lang="es-ES_tradnl" sz="2400" cap="none" dirty="0"/>
          </a:p>
        </p:txBody>
      </p:sp>
    </p:spTree>
    <p:extLst>
      <p:ext uri="{BB962C8B-B14F-4D97-AF65-F5344CB8AC3E}">
        <p14:creationId xmlns:p14="http://schemas.microsoft.com/office/powerpoint/2010/main" val="8955427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120984"/>
            <a:ext cx="10363826" cy="6673516"/>
          </a:xfrm>
        </p:spPr>
        <p:txBody>
          <a:bodyPr>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smtClean="0"/>
              <a:t>De igual importancia y a diferentes niveles de análisis conceptual se hace para explicar los brotes de rechazo por pares desde una perspectiva intra e inter-grupos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C</a:t>
            </a:r>
            <a:r>
              <a:rPr lang="es-ES_tradnl" sz="2400" cap="none" dirty="0" smtClean="0"/>
              <a:t>on este enfoque, se han investigado los contextos en donde los brotes de </a:t>
            </a:r>
            <a:r>
              <a:rPr lang="es-ES_tradnl" sz="2400" b="1" u="sng" cap="none" dirty="0" smtClean="0"/>
              <a:t>exclusión intergrupo</a:t>
            </a:r>
            <a:r>
              <a:rPr lang="es-ES_tradnl" sz="2400" b="1" cap="none" dirty="0" smtClean="0"/>
              <a:t> </a:t>
            </a:r>
            <a:r>
              <a:rPr lang="es-ES_tradnl" sz="2400" cap="none" dirty="0" smtClean="0"/>
              <a:t>se dan, ya no desde déficits o características de personalidad, sino desde actitudes prejuiciosas respecto a la pertenencia a un grupo, como el género, la raza, etnicidad, región, nacionalidad y cultura.</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L</a:t>
            </a:r>
            <a:r>
              <a:rPr lang="es-ES_tradnl" sz="2400" cap="none" dirty="0" smtClean="0"/>
              <a:t>as expectativas sociales sobre los grupos, el estatus y el poder comienzan en la temprana infancia y se reflejan en los espacios de recreo y en la interacciones en la escuela.</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sz="2400"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sz="2400" cap="none" dirty="0"/>
              <a:t>D</a:t>
            </a:r>
            <a:r>
              <a:rPr lang="es-ES_tradnl" sz="2400" cap="none" dirty="0" smtClean="0"/>
              <a:t>esde una perspectiva inter-grupo, la exclusión social sobre la base de la pertenencia a un grupo resulta de procesos relacionados con la identidad de grupo, como los sesgos dentro del grupo, amenazas externas al grupo, y los estereotipos, fenómenos estudiados ampliamente por los psicólogos sociales.</a:t>
            </a:r>
            <a:endParaRPr lang="es-ES_tradnl" sz="2400" cap="none" dirty="0"/>
          </a:p>
        </p:txBody>
      </p:sp>
    </p:spTree>
    <p:extLst>
      <p:ext uri="{BB962C8B-B14F-4D97-AF65-F5344CB8AC3E}">
        <p14:creationId xmlns:p14="http://schemas.microsoft.com/office/powerpoint/2010/main" val="224331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30943" y="263468"/>
            <a:ext cx="11238270" cy="6577781"/>
          </a:xfrm>
        </p:spPr>
        <p:txBody>
          <a:bodyPr>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E</a:t>
            </a:r>
            <a:r>
              <a:rPr lang="es-ES_tradnl" cap="none" dirty="0" smtClean="0"/>
              <a:t>l enfoque de rechazo interpersonal se ha centrado en dos perfiles individuales que subyacen a la victimización:</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marL="457200" marR="0" lvl="0" indent="-457200" algn="just" defTabSz="914400" eaLnBrk="1" fontAlgn="auto" latinLnBrk="0" hangingPunct="1">
              <a:lnSpc>
                <a:spcPct val="100000"/>
              </a:lnSpc>
              <a:spcBef>
                <a:spcPts val="0"/>
              </a:spcBef>
              <a:spcAft>
                <a:spcPts val="0"/>
              </a:spcAft>
              <a:buClrTx/>
              <a:buSzTx/>
              <a:buFont typeface="+mj-lt"/>
              <a:buAutoNum type="alphaLcParenR"/>
              <a:tabLst/>
              <a:defRPr/>
            </a:pPr>
            <a:r>
              <a:rPr lang="es-ES_tradnl" cap="none" dirty="0" smtClean="0"/>
              <a:t>niños que son extremadamente tímidos, temerosos y probablemente son vulnerables a la victimización (internalizantes), y</a:t>
            </a:r>
          </a:p>
          <a:p>
            <a:pPr marL="457200" marR="0" lvl="0" indent="-457200" algn="just" defTabSz="914400" eaLnBrk="1" fontAlgn="auto" latinLnBrk="0" hangingPunct="1">
              <a:lnSpc>
                <a:spcPct val="100000"/>
              </a:lnSpc>
              <a:spcBef>
                <a:spcPts val="0"/>
              </a:spcBef>
              <a:spcAft>
                <a:spcPts val="0"/>
              </a:spcAft>
              <a:buClrTx/>
              <a:buSzTx/>
              <a:buFont typeface="+mj-lt"/>
              <a:buAutoNum type="alphaLcParenR"/>
              <a:tabLst/>
              <a:defRPr/>
            </a:pPr>
            <a:endParaRPr lang="es-ES_tradnl" cap="none" dirty="0" smtClean="0"/>
          </a:p>
          <a:p>
            <a:pPr marL="457200" marR="0" lvl="0" indent="-457200" algn="just" defTabSz="914400" eaLnBrk="1" fontAlgn="auto" latinLnBrk="0" hangingPunct="1">
              <a:lnSpc>
                <a:spcPct val="100000"/>
              </a:lnSpc>
              <a:spcBef>
                <a:spcPts val="0"/>
              </a:spcBef>
              <a:spcAft>
                <a:spcPts val="0"/>
              </a:spcAft>
              <a:buClrTx/>
              <a:buSzTx/>
              <a:buFont typeface="+mj-lt"/>
              <a:buAutoNum type="alphaLcParenR"/>
              <a:tabLst/>
              <a:defRPr/>
            </a:pPr>
            <a:r>
              <a:rPr lang="es-ES_tradnl" cap="none" dirty="0" smtClean="0"/>
              <a:t>los niños que son desinhibidos y demuestran comportamientos externalizantes que llevan a comportamientos de acoso, pero también a ser rechazados por sus pares, lo cual crea ciclos negativos de relaciones entre pares.</a:t>
            </a:r>
          </a:p>
          <a:p>
            <a:pPr marL="0" marR="0" lvl="0" indent="0" algn="just" defTabSz="914400" eaLnBrk="1" fontAlgn="auto" latinLnBrk="0" hangingPunct="1">
              <a:lnSpc>
                <a:spcPct val="100000"/>
              </a:lnSpc>
              <a:spcBef>
                <a:spcPts val="0"/>
              </a:spcBef>
              <a:spcAft>
                <a:spcPts val="0"/>
              </a:spcAft>
              <a:buClrTx/>
              <a:buSz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None/>
              <a:tabLst/>
              <a:defRPr/>
            </a:pPr>
            <a:r>
              <a:rPr lang="es-ES_tradnl" cap="none" dirty="0"/>
              <a:t>A</a:t>
            </a:r>
            <a:r>
              <a:rPr lang="es-ES_tradnl" cap="none" dirty="0" smtClean="0"/>
              <a:t>corde con los estudios, los niños tímidos y aislados son presas no amenazantes y es improbable que utilicen retaliaciones (“el niño que azota”), en contraste con los niños agresivos que son vistos como problemáticos por sus pares y son indeseables (“la víctima provocadora”).</a:t>
            </a:r>
          </a:p>
          <a:p>
            <a:pPr marL="0" marR="0" lvl="0" indent="0" algn="just" defTabSz="914400" eaLnBrk="1" fontAlgn="auto" latinLnBrk="0" hangingPunct="1">
              <a:lnSpc>
                <a:spcPct val="100000"/>
              </a:lnSpc>
              <a:spcBef>
                <a:spcPts val="0"/>
              </a:spcBef>
              <a:spcAft>
                <a:spcPts val="0"/>
              </a:spcAft>
              <a:buClrTx/>
              <a:buSz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None/>
              <a:tabLst/>
              <a:defRPr/>
            </a:pPr>
            <a:r>
              <a:rPr lang="es-ES_tradnl" cap="none" dirty="0"/>
              <a:t>L</a:t>
            </a:r>
            <a:r>
              <a:rPr lang="es-ES_tradnl" cap="none" dirty="0" smtClean="0"/>
              <a:t>os factores que han sido vistos como contribuyentes a este rechazo por pares es el temperamento, los apegos inseguros, la falta de amigos, falta de confianza, y déficits socio-cognitivos como claves que leen mal a otros, y la sobre atribución de las intenciones hostiles de otros.</a:t>
            </a:r>
          </a:p>
          <a:p>
            <a:pPr marL="0" marR="0" lvl="0" indent="0" algn="just" defTabSz="914400" eaLnBrk="1" fontAlgn="auto" latinLnBrk="0" hangingPunct="1">
              <a:lnSpc>
                <a:spcPct val="100000"/>
              </a:lnSpc>
              <a:spcBef>
                <a:spcPts val="0"/>
              </a:spcBef>
              <a:spcAft>
                <a:spcPts val="0"/>
              </a:spcAft>
              <a:buClrTx/>
              <a:buSz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None/>
              <a:tabLst/>
              <a:defRPr/>
            </a:pPr>
            <a:r>
              <a:rPr lang="es-ES_tradnl" cap="none" dirty="0"/>
              <a:t>E</a:t>
            </a:r>
            <a:r>
              <a:rPr lang="es-ES_tradnl" cap="none" dirty="0" smtClean="0"/>
              <a:t>stas investigaciones han sido extremadamente importantes para entender las diferencias individuales para la victimización.</a:t>
            </a:r>
          </a:p>
        </p:txBody>
      </p:sp>
    </p:spTree>
    <p:extLst>
      <p:ext uri="{BB962C8B-B14F-4D97-AF65-F5344CB8AC3E}">
        <p14:creationId xmlns:p14="http://schemas.microsoft.com/office/powerpoint/2010/main" val="620017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913774" y="288757"/>
            <a:ext cx="10363826" cy="5934543"/>
          </a:xfrm>
        </p:spPr>
        <p:txBody>
          <a:bodyPr>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A</a:t>
            </a:r>
            <a:r>
              <a:rPr lang="es-ES_tradnl" cap="none" dirty="0" smtClean="0"/>
              <a:t> través del entrenamiento individual en habilidades sociales, los niños en riesgo para el rechazo por pares llegan a ser más resilientes y socialmente competentes.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A</a:t>
            </a:r>
            <a:r>
              <a:rPr lang="es-ES_tradnl" cap="none" dirty="0" smtClean="0"/>
              <a:t> nivel general, sin embargo, hay una suposición generalizada en la literatura del rechazo por pares que los niños que son victimizados se comportan en forma tal que </a:t>
            </a:r>
            <a:r>
              <a:rPr lang="es-ES_tradnl" i="1" u="sng" cap="none" dirty="0" smtClean="0"/>
              <a:t>invitan</a:t>
            </a:r>
            <a:r>
              <a:rPr lang="es-ES_tradnl" cap="none" dirty="0" smtClean="0"/>
              <a:t> al rechazo y la exclusión.</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E</a:t>
            </a:r>
            <a:r>
              <a:rPr lang="es-ES_tradnl" cap="none" dirty="0" smtClean="0"/>
              <a:t>l enfoque de exclusión inter-grupo difiere del rechazo por pares y más dramáticamente por que cambia la suposición generalizada de que las víctimas están vinculadas en comportamientos que invitan al rechazo y la exclusión. Además, se ha propuesto que los juicios y actitudes socio-cognitivos, en paralelo con las estructuras sociales, también sientan las bases para exclusiones sociales de este tipo. El propósito no es negar que los factores identificados por el enfoque de las diferencias individuales son esenciales para entender los patrones de rechazo por pares. Lo que se pretende es la necesidad de nuevos enfoques sean también considerados.</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cap="none" dirty="0"/>
              <a:t>U</a:t>
            </a:r>
            <a:r>
              <a:rPr lang="es-ES_tradnl" cap="none" dirty="0" smtClean="0"/>
              <a:t>n niño que es repetida y sistemáticamente excluido de los juegos con pares porque él o ella es de la provincia, por ejemplo, requiere un nivel diferente de análisis desde uno en donde la fuente de rechazo deriva de los déficits sociales de los niños excluidos (ej., extremadamente tímido, temeroso o cauteloso).</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cap="none" dirty="0" smtClean="0"/>
          </a:p>
        </p:txBody>
      </p:sp>
    </p:spTree>
    <p:extLst>
      <p:ext uri="{BB962C8B-B14F-4D97-AF65-F5344CB8AC3E}">
        <p14:creationId xmlns:p14="http://schemas.microsoft.com/office/powerpoint/2010/main" val="30726995"/>
      </p:ext>
    </p:extLst>
  </p:cSld>
  <p:clrMapOvr>
    <a:masterClrMapping/>
  </p:clrMapOvr>
</p:sld>
</file>

<file path=ppt/theme/theme1.xml><?xml version="1.0" encoding="utf-8"?>
<a:theme xmlns:a="http://schemas.openxmlformats.org/drawingml/2006/main" name="Got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Gotita</Template>
  <TotalTime>911</TotalTime>
  <Words>5976</Words>
  <Application>Microsoft Macintosh PowerPoint</Application>
  <PresentationFormat>Panorámica</PresentationFormat>
  <Paragraphs>260</Paragraphs>
  <Slides>42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42</vt:i4>
      </vt:variant>
    </vt:vector>
  </HeadingPairs>
  <TitlesOfParts>
    <vt:vector size="48" baseType="lpstr">
      <vt:lpstr>Arial</vt:lpstr>
      <vt:lpstr>HelveticaNeue</vt:lpstr>
      <vt:lpstr>HelveticaNeue-Bold</vt:lpstr>
      <vt:lpstr>Tw Cen MT</vt:lpstr>
      <vt:lpstr>Wingdings</vt:lpstr>
      <vt:lpstr>Gota</vt:lpstr>
      <vt:lpstr>ACOSO ESCOLAR Y SUICIDIO: ¿CUÁL ES LA CONEXIÓN?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ES EL ACOSO?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CINCO COSAS QUE LAS ESCUELAS PUEDEN HACER PARA AYUDAR A LA SALUD MENTAL DE SUS ALUMNOS</vt:lpstr>
      <vt:lpstr>Presentación de PowerPoint</vt:lpstr>
      <vt:lpstr>Presentación de PowerPoint</vt:lpstr>
      <vt:lpstr>Presentación de PowerPoint</vt:lpstr>
      <vt:lpstr>Presentación de PowerPoint</vt:lpstr>
      <vt:lpstr>Presentación de PowerPoint</vt:lpstr>
      <vt:lpstr>El impacto de las redes sociales</vt:lpstr>
      <vt:lpstr>Presentación de PowerPoint</vt:lpstr>
      <vt:lpstr>Presentación de PowerPoint</vt:lpstr>
      <vt:lpstr>Presentación de PowerPoint</vt:lpstr>
      <vt:lpstr>La escuela es uno de los entornos en donde mejor se puede intervenir el acoso   Muchas Gracias   </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ACOSO ESCOLAR Y SUICIDIO: CUÁL ES LA CONEXIÓN?</dc:title>
  <dc:creator>Microsoft Office User</dc:creator>
  <cp:lastModifiedBy>Microsoft Office User</cp:lastModifiedBy>
  <cp:revision>189</cp:revision>
  <dcterms:created xsi:type="dcterms:W3CDTF">2018-06-13T04:09:50Z</dcterms:created>
  <dcterms:modified xsi:type="dcterms:W3CDTF">2018-09-10T13:28:35Z</dcterms:modified>
</cp:coreProperties>
</file>