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70" r:id="rId4"/>
    <p:sldId id="268" r:id="rId5"/>
    <p:sldId id="269" r:id="rId6"/>
    <p:sldId id="275" r:id="rId7"/>
    <p:sldId id="276" r:id="rId8"/>
    <p:sldId id="277" r:id="rId9"/>
    <p:sldId id="282" r:id="rId10"/>
    <p:sldId id="283" r:id="rId11"/>
    <p:sldId id="284" r:id="rId12"/>
    <p:sldId id="262" r:id="rId1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947C1D-160E-8A43-8FDF-FD447521907B}" type="datetimeFigureOut">
              <a:rPr lang="es-ES" smtClean="0"/>
              <a:t>10/09/2018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A91480-B185-EB4D-A9D7-672A29DF19F2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 descr="PROPUESTA 3_ 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ROPUESTA 3_ 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" y="47385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2197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604434"/>
            <a:ext cx="3008313" cy="38883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94837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 rot="16200000">
            <a:off x="1238659" y="-28457"/>
            <a:ext cx="2057400" cy="3614448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 rot="16200000">
            <a:off x="3816614" y="1136384"/>
            <a:ext cx="5102649" cy="4121043"/>
          </a:xfrm>
          <a:prstGeom prst="rect">
            <a:avLst/>
          </a:prstGeom>
        </p:spPr>
        <p:txBody>
          <a:bodyPr vert="eaVert"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0"/>
          </p:nvPr>
        </p:nvSpPr>
        <p:spPr>
          <a:xfrm>
            <a:off x="460134" y="2995082"/>
            <a:ext cx="3614450" cy="27531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51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ntillas PPT - Acreditación Multicampus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77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95935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400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44000" cy="6840215"/>
          </a:xfrm>
          <a:prstGeom prst="rect">
            <a:avLst/>
          </a:prstGeom>
        </p:spPr>
      </p:pic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812785"/>
            <a:ext cx="7772400" cy="218254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104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159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0215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772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801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ROPUESTA 3_ 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54"/>
            <a:ext cx="9162956" cy="6858000"/>
          </a:xfrm>
          <a:prstGeom prst="rect">
            <a:avLst/>
          </a:prstGeom>
        </p:spPr>
      </p:pic>
      <p:pic>
        <p:nvPicPr>
          <p:cNvPr id="4" name="Imagen 3" descr="Plantillas PPT - Acreditación Multicampus-0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6" y="0"/>
            <a:ext cx="9144000" cy="6840215"/>
          </a:xfrm>
          <a:prstGeom prst="rect">
            <a:avLst/>
          </a:prstGeom>
        </p:spPr>
      </p:pic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339513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667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6020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602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688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505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514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ntillas PPT - Acreditación Multicampus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5"/>
            <a:ext cx="9144000" cy="6840215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457199" y="1847851"/>
            <a:ext cx="8229601" cy="365548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04040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799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lantillas PPT - Acreditación Multicampus-03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31"/>
            <a:ext cx="9144000" cy="684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7" r:id="rId3"/>
    <p:sldLayoutId id="2147483651" r:id="rId4"/>
    <p:sldLayoutId id="2147483652" r:id="rId5"/>
    <p:sldLayoutId id="2147483650" r:id="rId6"/>
    <p:sldLayoutId id="2147483653" r:id="rId7"/>
    <p:sldLayoutId id="2147483654" r:id="rId8"/>
    <p:sldLayoutId id="2147483658" r:id="rId9"/>
    <p:sldLayoutId id="2147483655" r:id="rId10"/>
    <p:sldLayoutId id="2147483656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logger.com/profile/15890249242220196057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ikathyam.blogspot.com/2016/05/como-aporta-la-formacion-integral-de-l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4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402546"/>
            <a:ext cx="8229600" cy="4180836"/>
          </a:xfrm>
        </p:spPr>
        <p:txBody>
          <a:bodyPr/>
          <a:lstStyle/>
          <a:p>
            <a:pPr marL="57150" indent="0">
              <a:buNone/>
            </a:pPr>
            <a:r>
              <a:rPr lang="es-CO" sz="2400" dirty="0" smtClean="0"/>
              <a:t>1) Alteridad </a:t>
            </a:r>
            <a:r>
              <a:rPr lang="es-CO" sz="2400" dirty="0"/>
              <a:t>vs. Objetualizar. (sujeto vs. objeto)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2) Empatía vs. Antipatía.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3) Comunicación vs. </a:t>
            </a:r>
            <a:r>
              <a:rPr lang="es-CO" sz="2400" dirty="0" smtClean="0"/>
              <a:t>Ideología.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4) Escucha vs. </a:t>
            </a:r>
            <a:r>
              <a:rPr lang="es-CO" sz="2400" dirty="0" smtClean="0"/>
              <a:t>Cerrazón (terquedad </a:t>
            </a:r>
            <a:r>
              <a:rPr lang="es-CO" sz="2400" dirty="0"/>
              <a:t>o </a:t>
            </a:r>
            <a:r>
              <a:rPr lang="es-CO" sz="2400" dirty="0"/>
              <a:t>p</a:t>
            </a:r>
            <a:r>
              <a:rPr lang="es-CO" sz="2400" dirty="0" smtClean="0"/>
              <a:t>royección)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5) Tolerancia a la frustración  vs. Descontrol, </a:t>
            </a:r>
            <a:r>
              <a:rPr lang="es-CO" sz="2400" dirty="0" smtClean="0"/>
              <a:t>Impulsividad</a:t>
            </a:r>
            <a:r>
              <a:rPr lang="es-CO" sz="2400" dirty="0"/>
              <a:t>.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6) Diversidad </a:t>
            </a:r>
            <a:r>
              <a:rPr lang="es-CO" sz="2400" dirty="0" smtClean="0"/>
              <a:t>vs. </a:t>
            </a:r>
            <a:r>
              <a:rPr lang="es-CO" sz="2400" dirty="0"/>
              <a:t>Uniformidad.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7</a:t>
            </a:r>
            <a:r>
              <a:rPr lang="es-CO" sz="2400" dirty="0" smtClean="0"/>
              <a:t>) Conflictividad vs. Irrealidad.</a:t>
            </a:r>
            <a:endParaRPr lang="es-CO" sz="2400" dirty="0"/>
          </a:p>
          <a:p>
            <a:pPr marL="57150" indent="0">
              <a:buNone/>
            </a:pPr>
            <a:r>
              <a:rPr lang="es-CO" sz="2400" dirty="0" smtClean="0"/>
              <a:t>8) Confianza vs. Inseguridad.</a:t>
            </a:r>
          </a:p>
          <a:p>
            <a:pPr marL="57150" indent="0">
              <a:buNone/>
            </a:pPr>
            <a:r>
              <a:rPr lang="es-CO" sz="2400" dirty="0" smtClean="0"/>
              <a:t>9) Natural vs. Aprendizaje</a:t>
            </a:r>
          </a:p>
          <a:p>
            <a:pPr marL="57150" indent="0">
              <a:buNone/>
            </a:pPr>
            <a:r>
              <a:rPr lang="es-CO" sz="2400" dirty="0" smtClean="0"/>
              <a:t>10) Humanismo vs. Utilitarismo.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81102"/>
            <a:ext cx="8229600" cy="1329043"/>
          </a:xfrm>
        </p:spPr>
        <p:txBody>
          <a:bodyPr/>
          <a:lstStyle/>
          <a:p>
            <a:r>
              <a:rPr lang="es-CO" sz="3600" dirty="0" smtClean="0"/>
              <a:t>La convivencia presupone</a:t>
            </a:r>
            <a:br>
              <a:rPr lang="es-CO" sz="3600" dirty="0" smtClean="0"/>
            </a:br>
            <a:r>
              <a:rPr lang="es-CO" sz="3600" dirty="0" smtClean="0"/>
              <a:t>una cultura de paz: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5120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917631"/>
            <a:ext cx="8229600" cy="4776583"/>
          </a:xfrm>
        </p:spPr>
        <p:txBody>
          <a:bodyPr/>
          <a:lstStyle/>
          <a:p>
            <a:r>
              <a:rPr lang="es-CO" sz="2400" dirty="0" smtClean="0"/>
              <a:t>Tensión entre:</a:t>
            </a:r>
          </a:p>
          <a:p>
            <a:pPr lvl="1"/>
            <a:r>
              <a:rPr lang="es-CO" dirty="0" smtClean="0"/>
              <a:t>lo normativo y lo formativo;</a:t>
            </a:r>
          </a:p>
          <a:p>
            <a:pPr lvl="1"/>
            <a:r>
              <a:rPr lang="es-CO" dirty="0" smtClean="0"/>
              <a:t>la teoría y la práctica;</a:t>
            </a:r>
          </a:p>
          <a:p>
            <a:pPr lvl="1"/>
            <a:r>
              <a:rPr lang="es-CO" dirty="0" smtClean="0"/>
              <a:t>lo correctivo y lo preventivo;</a:t>
            </a:r>
          </a:p>
          <a:p>
            <a:pPr lvl="1"/>
            <a:r>
              <a:rPr lang="es-CO" dirty="0" smtClean="0"/>
              <a:t>lo jurídico y lo moral (ley y actitud).</a:t>
            </a:r>
          </a:p>
          <a:p>
            <a:pPr lvl="1"/>
            <a:r>
              <a:rPr lang="es-CO" dirty="0" smtClean="0"/>
              <a:t>lo comportamental y las conciencias (obediencia y estimativa moral);</a:t>
            </a:r>
          </a:p>
          <a:p>
            <a:pPr lvl="1"/>
            <a:r>
              <a:rPr lang="es-CO" dirty="0"/>
              <a:t>e</a:t>
            </a:r>
            <a:r>
              <a:rPr lang="es-CO" dirty="0" smtClean="0"/>
              <a:t>l beneficio y el bien común;</a:t>
            </a:r>
          </a:p>
          <a:p>
            <a:pPr lvl="1"/>
            <a:r>
              <a:rPr lang="es-CO" dirty="0"/>
              <a:t>l</a:t>
            </a:r>
            <a:r>
              <a:rPr lang="es-CO" dirty="0" smtClean="0"/>
              <a:t>a justicia y el cuidado;</a:t>
            </a:r>
          </a:p>
          <a:p>
            <a:pPr lvl="1"/>
            <a:r>
              <a:rPr lang="es-CO" dirty="0" smtClean="0"/>
              <a:t>lo ideal y lo motivacional;</a:t>
            </a:r>
          </a:p>
          <a:p>
            <a:pPr lvl="1"/>
            <a:r>
              <a:rPr lang="es-CO" dirty="0" smtClean="0"/>
              <a:t>lo escolar y lo social.</a:t>
            </a:r>
            <a:endParaRPr lang="es-CO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81102"/>
            <a:ext cx="8229600" cy="756239"/>
          </a:xfrm>
        </p:spPr>
        <p:txBody>
          <a:bodyPr/>
          <a:lstStyle/>
          <a:p>
            <a:r>
              <a:rPr lang="es-CO" sz="3600" dirty="0" smtClean="0"/>
              <a:t>Saber convivir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41431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53440" y="879566"/>
            <a:ext cx="660980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/>
              <a:t>“La </a:t>
            </a:r>
            <a:r>
              <a:rPr lang="es-CO" sz="2400" dirty="0"/>
              <a:t>convivencia, la capacidad de vivir juntos en una sociedad </a:t>
            </a:r>
            <a:r>
              <a:rPr lang="es-CO" sz="2400" dirty="0" smtClean="0"/>
              <a:t>pluralista</a:t>
            </a:r>
            <a:r>
              <a:rPr lang="es-CO" sz="2400" dirty="0"/>
              <a:t>, de acoger al otro </a:t>
            </a:r>
            <a:r>
              <a:rPr lang="es-CO" sz="2400" dirty="0" smtClean="0"/>
              <a:t>y de </a:t>
            </a:r>
            <a:r>
              <a:rPr lang="es-CO" sz="2400" dirty="0"/>
              <a:t>compartir, son cualidades cada vez más valoradas en la sociedad actual. </a:t>
            </a:r>
            <a:r>
              <a:rPr lang="es-CO" sz="2400" b="1" dirty="0"/>
              <a:t>Aprender a </a:t>
            </a:r>
            <a:r>
              <a:rPr lang="es-CO" sz="2400" b="1" dirty="0" smtClean="0"/>
              <a:t>convivir </a:t>
            </a:r>
            <a:r>
              <a:rPr lang="es-CO" sz="2400" dirty="0" smtClean="0"/>
              <a:t>exige</a:t>
            </a:r>
            <a:r>
              <a:rPr lang="es-CO" sz="2400" dirty="0"/>
              <a:t>, en suma, cultivar </a:t>
            </a:r>
            <a:r>
              <a:rPr lang="es-CO" sz="2400" b="1" dirty="0"/>
              <a:t>actitudes de apertura</a:t>
            </a:r>
            <a:r>
              <a:rPr lang="es-CO" sz="2400" dirty="0"/>
              <a:t>, un </a:t>
            </a:r>
            <a:r>
              <a:rPr lang="es-CO" sz="2400" b="1" dirty="0"/>
              <a:t>interés positivo por las diferencias y respecto </a:t>
            </a:r>
            <a:r>
              <a:rPr lang="es-CO" sz="2400" b="1" dirty="0" smtClean="0"/>
              <a:t>a la </a:t>
            </a:r>
            <a:r>
              <a:rPr lang="es-CO" sz="2400" b="1" dirty="0"/>
              <a:t>diversidad</a:t>
            </a:r>
            <a:r>
              <a:rPr lang="es-CO" sz="2400" dirty="0"/>
              <a:t>. El </a:t>
            </a:r>
            <a:r>
              <a:rPr lang="es-CO" sz="2400" b="1" dirty="0"/>
              <a:t>diálogo y la comunicación </a:t>
            </a:r>
            <a:r>
              <a:rPr lang="es-CO" sz="2400" dirty="0"/>
              <a:t>se consideran como herramientas </a:t>
            </a:r>
            <a:r>
              <a:rPr lang="es-CO" sz="2400" dirty="0" smtClean="0"/>
              <a:t>indispensables para </a:t>
            </a:r>
            <a:r>
              <a:rPr lang="es-CO" sz="2400" dirty="0"/>
              <a:t>fomentar la convivencia</a:t>
            </a:r>
            <a:r>
              <a:rPr lang="es-CO" sz="2400" dirty="0" smtClean="0"/>
              <a:t>.”</a:t>
            </a:r>
          </a:p>
          <a:p>
            <a:pPr algn="r"/>
            <a:r>
              <a:rPr lang="es-CO" dirty="0"/>
              <a:t>Gloria Pérez </a:t>
            </a:r>
            <a:r>
              <a:rPr lang="es-CO" dirty="0" smtClean="0"/>
              <a:t>Serrano,</a:t>
            </a:r>
          </a:p>
          <a:p>
            <a:pPr algn="r"/>
            <a:r>
              <a:rPr lang="es-CO" i="1" dirty="0" smtClean="0"/>
              <a:t>Aprender </a:t>
            </a:r>
            <a:r>
              <a:rPr lang="es-CO" i="1" dirty="0"/>
              <a:t>a </a:t>
            </a:r>
            <a:r>
              <a:rPr lang="es-CO" i="1" dirty="0" smtClean="0"/>
              <a:t>convivir. </a:t>
            </a:r>
          </a:p>
          <a:p>
            <a:pPr algn="r"/>
            <a:r>
              <a:rPr lang="es-CO" i="1" dirty="0" smtClean="0"/>
              <a:t>Educación </a:t>
            </a:r>
            <a:r>
              <a:rPr lang="es-CO" i="1" dirty="0"/>
              <a:t>ético-moral y ciudadana</a:t>
            </a:r>
            <a:r>
              <a:rPr lang="es-CO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31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44728" y="1901578"/>
            <a:ext cx="7855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i="1" dirty="0" smtClean="0"/>
              <a:t>Convivencia, Paz </a:t>
            </a:r>
          </a:p>
          <a:p>
            <a:pPr algn="ctr"/>
            <a:r>
              <a:rPr lang="es-CO" sz="4800" b="1" i="1" dirty="0"/>
              <a:t>y</a:t>
            </a:r>
            <a:r>
              <a:rPr lang="es-CO" sz="4800" b="1" i="1" dirty="0" smtClean="0"/>
              <a:t> Educación</a:t>
            </a:r>
            <a:endParaRPr lang="es-CO" sz="4800" b="1" i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5765074" y="4380411"/>
            <a:ext cx="256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Jorge Martínez Rodríguez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791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05090" y="1653285"/>
            <a:ext cx="83863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smtClean="0"/>
              <a:t>“Los suicidios son el síntomas de una sociedad violenta que no aprecia la vida ni ofrece las posibilidades de vivir”</a:t>
            </a:r>
            <a:endParaRPr lang="es-CO" sz="4400" dirty="0" smtClean="0"/>
          </a:p>
          <a:p>
            <a:pPr algn="r"/>
            <a:r>
              <a:rPr lang="es-CO" sz="4400" i="1" dirty="0" smtClean="0"/>
              <a:t>Autor anónimo</a:t>
            </a:r>
            <a:r>
              <a:rPr lang="es-CO" sz="4400" dirty="0" smtClean="0"/>
              <a:t>.</a:t>
            </a:r>
            <a:endParaRPr lang="es-CO" sz="4400" dirty="0"/>
          </a:p>
        </p:txBody>
      </p:sp>
    </p:spTree>
    <p:extLst>
      <p:ext uri="{BB962C8B-B14F-4D97-AF65-F5344CB8AC3E}">
        <p14:creationId xmlns:p14="http://schemas.microsoft.com/office/powerpoint/2010/main" val="35774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89710" y="1306286"/>
            <a:ext cx="76892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i="1" dirty="0" smtClean="0"/>
              <a:t>Con-vivencia</a:t>
            </a:r>
            <a:r>
              <a:rPr lang="es-CO" sz="3200" dirty="0" smtClean="0"/>
              <a:t>: “Vivir con otros”</a:t>
            </a:r>
          </a:p>
          <a:p>
            <a:pPr marL="514350" indent="-514350">
              <a:buAutoNum type="alphaLcParenR"/>
            </a:pPr>
            <a:r>
              <a:rPr lang="es-CO" sz="3200" dirty="0" smtClean="0"/>
              <a:t>Es un principio antropológico: </a:t>
            </a:r>
            <a:r>
              <a:rPr lang="es-CO" sz="3200" dirty="0" err="1" smtClean="0"/>
              <a:t>socialidad</a:t>
            </a:r>
            <a:endParaRPr lang="es-CO" sz="3200" dirty="0" smtClean="0"/>
          </a:p>
          <a:p>
            <a:pPr marL="514350" indent="-514350">
              <a:buAutoNum type="alphaLcParenR"/>
            </a:pPr>
            <a:r>
              <a:rPr lang="es-CO" sz="3200" dirty="0" smtClean="0"/>
              <a:t>Es una realidad intrínseca al ser humano: nacemos de la convivencia de dos (personas o células germinales)</a:t>
            </a:r>
          </a:p>
          <a:p>
            <a:pPr marL="514350" indent="-514350">
              <a:buAutoNum type="alphaLcParenR"/>
            </a:pPr>
            <a:r>
              <a:rPr lang="es-CO" sz="3200" dirty="0" smtClean="0"/>
              <a:t>Nacemos, crecemos y pretendemos vivir en paz con los otros (salud interior y exterior).</a:t>
            </a:r>
          </a:p>
          <a:p>
            <a:pPr marL="514350" indent="-514350">
              <a:buAutoNum type="alphaLcParenR"/>
            </a:pP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30519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23406" y="1445613"/>
            <a:ext cx="740803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“Nuestras </a:t>
            </a:r>
            <a:r>
              <a:rPr lang="es-CO" sz="2400" dirty="0"/>
              <a:t>relaciones medioambientales: Ser humano - Ser humano y Ser humano – medio ambiente, </a:t>
            </a:r>
            <a:r>
              <a:rPr lang="es-CO" sz="2400" dirty="0" smtClean="0"/>
              <a:t>han dejado </a:t>
            </a:r>
            <a:r>
              <a:rPr lang="es-CO" sz="2400" dirty="0"/>
              <a:t>mucho que desear. Como colombianos, </a:t>
            </a:r>
            <a:r>
              <a:rPr lang="es-CO" sz="2400" dirty="0" smtClean="0"/>
              <a:t>nuestras relaciones </a:t>
            </a:r>
            <a:r>
              <a:rPr lang="es-CO" sz="2400" dirty="0"/>
              <a:t>personales, en donde debe primar </a:t>
            </a:r>
            <a:r>
              <a:rPr lang="es-CO" sz="2400" dirty="0" smtClean="0"/>
              <a:t>el respeto</a:t>
            </a:r>
            <a:r>
              <a:rPr lang="es-CO" sz="2400" dirty="0"/>
              <a:t>, la convivencia, tolerancia y solidaridad; se evidencia un clima de violencia, inseguridad, egoísmo </a:t>
            </a:r>
            <a:r>
              <a:rPr lang="es-CO" sz="2400" dirty="0" smtClean="0"/>
              <a:t>y egocentrismo </a:t>
            </a:r>
            <a:r>
              <a:rPr lang="es-CO" sz="2400" dirty="0"/>
              <a:t>generando individualismo, lo cual va en contra del </a:t>
            </a:r>
            <a:r>
              <a:rPr lang="es-CO" sz="2400" dirty="0" smtClean="0"/>
              <a:t>desarrollo </a:t>
            </a:r>
            <a:r>
              <a:rPr lang="es-CO" sz="2400" dirty="0"/>
              <a:t>colectivo de una patria</a:t>
            </a:r>
            <a:r>
              <a:rPr lang="es-CO" sz="2400" dirty="0" smtClean="0"/>
              <a:t>.”</a:t>
            </a:r>
          </a:p>
          <a:p>
            <a:pPr algn="r"/>
            <a:r>
              <a:rPr lang="es-CO" dirty="0"/>
              <a:t>Martha Carolina Vásquez </a:t>
            </a:r>
            <a:r>
              <a:rPr lang="es-CO" dirty="0" smtClean="0"/>
              <a:t>Rodríguez,</a:t>
            </a:r>
            <a:endParaRPr lang="es-CO" dirty="0"/>
          </a:p>
          <a:p>
            <a:pPr algn="r"/>
            <a:r>
              <a:rPr lang="es-CO" i="1" dirty="0" smtClean="0"/>
              <a:t>La </a:t>
            </a:r>
            <a:r>
              <a:rPr lang="es-CO" i="1" dirty="0"/>
              <a:t>relación del ser humano con su entorno.</a:t>
            </a:r>
          </a:p>
          <a:p>
            <a:pPr algn="r"/>
            <a:r>
              <a:rPr lang="es-CO" i="1" dirty="0"/>
              <a:t>Dimensión ética y </a:t>
            </a:r>
            <a:r>
              <a:rPr lang="es-CO" i="1" dirty="0" smtClean="0"/>
              <a:t>social</a:t>
            </a:r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204355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/>
        </p:nvPicPr>
        <p:blipFill rotWithShape="1">
          <a:blip r:embed="rId2"/>
          <a:srcRect l="32027" t="29041" r="33268" b="16558"/>
          <a:stretch/>
        </p:blipFill>
        <p:spPr bwMode="auto">
          <a:xfrm>
            <a:off x="1759130" y="722812"/>
            <a:ext cx="5760000" cy="46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698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/>
        </p:nvPicPr>
        <p:blipFill rotWithShape="1">
          <a:blip r:embed="rId2"/>
          <a:srcRect l="32247" t="15993" r="33130" b="17924"/>
          <a:stretch/>
        </p:blipFill>
        <p:spPr bwMode="auto">
          <a:xfrm>
            <a:off x="1950720" y="461554"/>
            <a:ext cx="5760000" cy="50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67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57200" y="1832057"/>
            <a:ext cx="8229600" cy="3395133"/>
          </a:xfrm>
        </p:spPr>
        <p:txBody>
          <a:bodyPr/>
          <a:lstStyle/>
          <a:p>
            <a:r>
              <a:rPr lang="es-CO" i="1" dirty="0" smtClean="0"/>
              <a:t>Correctivas</a:t>
            </a:r>
            <a:r>
              <a:rPr lang="es-CO" dirty="0" smtClean="0"/>
              <a:t>, aminorar la violencia escolar, </a:t>
            </a:r>
            <a:r>
              <a:rPr lang="es-CO" i="1" dirty="0" err="1" smtClean="0"/>
              <a:t>bullying</a:t>
            </a:r>
            <a:r>
              <a:rPr lang="es-CO" dirty="0" smtClean="0"/>
              <a:t>, discriminación…</a:t>
            </a:r>
          </a:p>
          <a:p>
            <a:r>
              <a:rPr lang="es-CO" i="1" dirty="0" smtClean="0"/>
              <a:t>Punitivas</a:t>
            </a:r>
            <a:r>
              <a:rPr lang="es-CO" dirty="0" smtClean="0"/>
              <a:t>, medidas de control y disciplinares.</a:t>
            </a:r>
          </a:p>
          <a:p>
            <a:r>
              <a:rPr lang="es-CO" i="1" dirty="0" smtClean="0"/>
              <a:t>Manuales de convivencia</a:t>
            </a:r>
            <a:r>
              <a:rPr lang="es-CO" dirty="0" smtClean="0"/>
              <a:t>, elaborados por un grupo, se mueven entre lo teórico y lo normativo.</a:t>
            </a:r>
          </a:p>
          <a:p>
            <a:r>
              <a:rPr lang="es-CO" i="1" dirty="0" smtClean="0"/>
              <a:t>Cátedras</a:t>
            </a:r>
            <a:r>
              <a:rPr lang="es-CO" dirty="0" smtClean="0"/>
              <a:t>, de la paz, de la no violencia, de los derechos humanos, de la convivencia, ciudadanía; responsabilidad de un docente, no transversales, no disciplinares.</a:t>
            </a:r>
          </a:p>
          <a:p>
            <a:r>
              <a:rPr lang="es-CO" i="1" dirty="0" smtClean="0"/>
              <a:t>Concursos</a:t>
            </a:r>
            <a:r>
              <a:rPr lang="es-CO" dirty="0" smtClean="0"/>
              <a:t>, que buscan el reconocimiento o “premio” y no el impacto social o comunitario; se centran en el hacer.</a:t>
            </a:r>
          </a:p>
          <a:p>
            <a:endParaRPr lang="es-CO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541332"/>
            <a:ext cx="8229600" cy="756239"/>
          </a:xfrm>
        </p:spPr>
        <p:txBody>
          <a:bodyPr/>
          <a:lstStyle/>
          <a:p>
            <a:r>
              <a:rPr lang="es-CO" dirty="0" smtClean="0"/>
              <a:t>Estrategias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341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24594" y="1419496"/>
            <a:ext cx="57697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b="1" dirty="0" smtClean="0"/>
              <a:t>La Educación ¿qué?</a:t>
            </a:r>
            <a:endParaRPr lang="es-CO" sz="5400" b="1" dirty="0"/>
          </a:p>
        </p:txBody>
      </p:sp>
      <p:pic>
        <p:nvPicPr>
          <p:cNvPr id="1026" name="Picture 2" descr="https://1.bp.blogspot.com/-vMyGIIfbf1o/Vzfgk5iNbII/AAAAAAAAADs/DB55Wei0xQsiYlR3i91U8h-yicHfYTcUgCLcB/s640/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534" y="2525166"/>
            <a:ext cx="4714498" cy="315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15416"/>
            <a:ext cx="210360014" cy="2308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900" b="0" i="0" u="none" strike="noStrike" cap="none" normalizeH="0" baseline="0" smtClean="0">
                <a:ln>
                  <a:noFill/>
                </a:ln>
                <a:solidFill>
                  <a:srgbClr val="8E7CC3"/>
                </a:solidFill>
                <a:effectLst/>
                <a:latin typeface="Crafty Girls"/>
              </a:rPr>
              <a:t>Publicado por </a:t>
            </a:r>
            <a:r>
              <a:rPr kumimoji="0" lang="es-CO" altLang="es-CO" sz="900" b="0" i="0" u="none" strike="noStrike" cap="none" normalizeH="0" baseline="0" smtClean="0">
                <a:ln>
                  <a:noFill/>
                </a:ln>
                <a:solidFill>
                  <a:srgbClr val="F50065"/>
                </a:solidFill>
                <a:effectLst/>
                <a:latin typeface="Crafty Girls"/>
                <a:hlinkClick r:id="rId3" tooltip="author profile"/>
              </a:rPr>
              <a:t>Lorena Katherine Angel Medina </a:t>
            </a:r>
            <a:r>
              <a:rPr kumimoji="0" lang="es-CO" altLang="es-CO" sz="900" b="0" i="0" u="none" strike="noStrike" cap="none" normalizeH="0" baseline="0" smtClean="0">
                <a:ln>
                  <a:noFill/>
                </a:ln>
                <a:solidFill>
                  <a:srgbClr val="8E7CC3"/>
                </a:solidFill>
                <a:effectLst/>
                <a:latin typeface="Crafty Girls"/>
              </a:rPr>
              <a:t>en </a:t>
            </a:r>
            <a:r>
              <a:rPr kumimoji="0" lang="es-CO" altLang="es-CO" sz="900" b="0" i="0" u="none" strike="noStrike" cap="none" normalizeH="0" baseline="0" smtClean="0">
                <a:ln>
                  <a:noFill/>
                </a:ln>
                <a:solidFill>
                  <a:srgbClr val="F50065"/>
                </a:solidFill>
                <a:effectLst/>
                <a:latin typeface="Crafty Girls"/>
                <a:hlinkClick r:id="rId4" tooltip="permanent link"/>
              </a:rPr>
              <a:t>19:38</a:t>
            </a:r>
            <a:r>
              <a:rPr kumimoji="0" lang="es-CO" altLang="es-CO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388" y="6132683"/>
            <a:ext cx="7203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Cátedra Iberoamericana: </a:t>
            </a:r>
            <a:r>
              <a:rPr lang="es-CO" sz="1200" dirty="0">
                <a:hlinkClick r:id="rId4"/>
              </a:rPr>
              <a:t>http://</a:t>
            </a:r>
            <a:r>
              <a:rPr lang="es-CO" sz="1200" dirty="0" smtClean="0">
                <a:hlinkClick r:id="rId4"/>
              </a:rPr>
              <a:t>cikathyam.blogspot.com/2016/05/como-aporta-la-formacion-integral-de-la.html</a:t>
            </a:r>
            <a:r>
              <a:rPr lang="es-CO" sz="1200" dirty="0" smtClean="0"/>
              <a:t> </a:t>
            </a:r>
            <a:endParaRPr lang="es-CO" sz="1200" dirty="0"/>
          </a:p>
          <a:p>
            <a:r>
              <a:rPr lang="es-CO" sz="1200" dirty="0" smtClean="0"/>
              <a:t>Publicado </a:t>
            </a:r>
            <a:r>
              <a:rPr lang="es-CO" sz="1200" dirty="0"/>
              <a:t>por Lorena Katherine </a:t>
            </a:r>
            <a:r>
              <a:rPr lang="es-CO" sz="1200" dirty="0" err="1"/>
              <a:t>Angel</a:t>
            </a:r>
            <a:r>
              <a:rPr lang="es-CO" sz="1200" dirty="0"/>
              <a:t> Medina en 19:38</a:t>
            </a:r>
          </a:p>
        </p:txBody>
      </p:sp>
    </p:spTree>
    <p:extLst>
      <p:ext uri="{BB962C8B-B14F-4D97-AF65-F5344CB8AC3E}">
        <p14:creationId xmlns:p14="http://schemas.microsoft.com/office/powerpoint/2010/main" val="10165623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459</Words>
  <Application>Microsoft Office PowerPoint</Application>
  <PresentationFormat>Presentación en pantalla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Crafty Girls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Estrategias</vt:lpstr>
      <vt:lpstr>Presentación de PowerPoint</vt:lpstr>
      <vt:lpstr>La convivencia presupone una cultura de paz:</vt:lpstr>
      <vt:lpstr>Saber convivir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Comunicaciones</dc:creator>
  <cp:lastModifiedBy>LENOVO</cp:lastModifiedBy>
  <cp:revision>55</cp:revision>
  <dcterms:created xsi:type="dcterms:W3CDTF">2016-03-28T17:24:36Z</dcterms:created>
  <dcterms:modified xsi:type="dcterms:W3CDTF">2018-09-10T15:01:13Z</dcterms:modified>
</cp:coreProperties>
</file>