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5.xml" ContentType="application/vnd.openxmlformats-officedocument.drawingml.chart+xml"/>
  <Override PartName="/ppt/charts/style2.xml" ContentType="application/vnd.ms-office.chartstyle+xml"/>
  <Override PartName="/ppt/charts/colors2.xml" ContentType="application/vnd.ms-office.chartcolorstyl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charts/chart9.xml" ContentType="application/vnd.openxmlformats-officedocument.drawingml.chart+xml"/>
  <Override PartName="/ppt/charts/style6.xml" ContentType="application/vnd.ms-office.chartstyle+xml"/>
  <Override PartName="/ppt/charts/colors6.xml" ContentType="application/vnd.ms-office.chartcolorstyle+xml"/>
  <Override PartName="/ppt/charts/chart10.xml" ContentType="application/vnd.openxmlformats-officedocument.drawingml.chart+xml"/>
  <Override PartName="/ppt/charts/chart11.xml" ContentType="application/vnd.openxmlformats-officedocument.drawingml.chart+xml"/>
  <Override PartName="/ppt/charts/style7.xml" ContentType="application/vnd.ms-office.chartstyle+xml"/>
  <Override PartName="/ppt/charts/colors7.xml" ContentType="application/vnd.ms-office.chartcolorstyle+xml"/>
  <Override PartName="/ppt/charts/chart12.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3.xml" ContentType="application/vnd.openxmlformats-officedocument.themeOverride+xml"/>
  <Override PartName="/ppt/charts/chart13.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4.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4.xml" ContentType="application/vnd.openxmlformats-officedocument.drawingml.chart+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5.xml" ContentType="application/vnd.openxmlformats-officedocument.drawingml.chart+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4" r:id="rId3"/>
  </p:sldMasterIdLst>
  <p:notesMasterIdLst>
    <p:notesMasterId r:id="rId65"/>
  </p:notesMasterIdLst>
  <p:sldIdLst>
    <p:sldId id="258" r:id="rId4"/>
    <p:sldId id="260" r:id="rId5"/>
    <p:sldId id="394" r:id="rId6"/>
    <p:sldId id="310" r:id="rId7"/>
    <p:sldId id="331" r:id="rId8"/>
    <p:sldId id="396" r:id="rId9"/>
    <p:sldId id="397" r:id="rId10"/>
    <p:sldId id="398" r:id="rId11"/>
    <p:sldId id="399" r:id="rId12"/>
    <p:sldId id="400" r:id="rId13"/>
    <p:sldId id="401" r:id="rId14"/>
    <p:sldId id="402" r:id="rId15"/>
    <p:sldId id="403" r:id="rId16"/>
    <p:sldId id="404" r:id="rId17"/>
    <p:sldId id="405" r:id="rId18"/>
    <p:sldId id="406" r:id="rId19"/>
    <p:sldId id="407" r:id="rId20"/>
    <p:sldId id="408" r:id="rId21"/>
    <p:sldId id="409" r:id="rId22"/>
    <p:sldId id="410" r:id="rId23"/>
    <p:sldId id="411" r:id="rId24"/>
    <p:sldId id="412" r:id="rId25"/>
    <p:sldId id="413" r:id="rId26"/>
    <p:sldId id="414" r:id="rId27"/>
    <p:sldId id="415" r:id="rId28"/>
    <p:sldId id="416" r:id="rId29"/>
    <p:sldId id="417" r:id="rId30"/>
    <p:sldId id="386" r:id="rId31"/>
    <p:sldId id="389" r:id="rId32"/>
    <p:sldId id="390" r:id="rId33"/>
    <p:sldId id="391" r:id="rId34"/>
    <p:sldId id="392" r:id="rId35"/>
    <p:sldId id="393" r:id="rId36"/>
    <p:sldId id="418" r:id="rId37"/>
    <p:sldId id="347" r:id="rId38"/>
    <p:sldId id="381" r:id="rId39"/>
    <p:sldId id="354" r:id="rId40"/>
    <p:sldId id="355" r:id="rId41"/>
    <p:sldId id="356" r:id="rId42"/>
    <p:sldId id="357" r:id="rId43"/>
    <p:sldId id="358" r:id="rId44"/>
    <p:sldId id="359" r:id="rId45"/>
    <p:sldId id="360" r:id="rId46"/>
    <p:sldId id="361" r:id="rId47"/>
    <p:sldId id="362" r:id="rId48"/>
    <p:sldId id="363" r:id="rId49"/>
    <p:sldId id="364" r:id="rId50"/>
    <p:sldId id="365" r:id="rId51"/>
    <p:sldId id="366" r:id="rId52"/>
    <p:sldId id="367" r:id="rId53"/>
    <p:sldId id="368" r:id="rId54"/>
    <p:sldId id="369" r:id="rId55"/>
    <p:sldId id="370" r:id="rId56"/>
    <p:sldId id="371" r:id="rId57"/>
    <p:sldId id="372" r:id="rId58"/>
    <p:sldId id="373" r:id="rId59"/>
    <p:sldId id="374" r:id="rId60"/>
    <p:sldId id="375" r:id="rId61"/>
    <p:sldId id="376" r:id="rId62"/>
    <p:sldId id="377" r:id="rId63"/>
    <p:sldId id="256" r:id="rId64"/>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44C8"/>
    <a:srgbClr val="CA68BC"/>
    <a:srgbClr val="BB75BD"/>
    <a:srgbClr val="F5A1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44" autoAdjust="0"/>
    <p:restoredTop sz="93238" autoAdjust="0"/>
  </p:normalViewPr>
  <p:slideViewPr>
    <p:cSldViewPr>
      <p:cViewPr varScale="1">
        <p:scale>
          <a:sx n="74" d="100"/>
          <a:sy n="74" d="100"/>
        </p:scale>
        <p:origin x="1428"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7.xml"/><Relationship Id="rId1" Type="http://schemas.microsoft.com/office/2011/relationships/chartStyle" Target="style7.xm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C:\Users\HP-R005LA\Dropbox\RUAF%20ND%202017\DEFUNCIONES%20EN%20TEXTO%20%20A%2030%20DE%20AGOSTO%20DE%202018.xls" TargetMode="External"/></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2.xml"/><Relationship Id="rId1" Type="http://schemas.microsoft.com/office/2011/relationships/chartStyle" Target="style2.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5.xml"/><Relationship Id="rId1" Type="http://schemas.microsoft.com/office/2011/relationships/chartStyle" Target="style5.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873865254641128E-2"/>
          <c:y val="4.3030034978922861E-2"/>
          <c:w val="0.92441037313576735"/>
          <c:h val="0.81618724264971465"/>
        </c:manualLayout>
      </c:layout>
      <c:barChart>
        <c:barDir val="col"/>
        <c:grouping val="clustered"/>
        <c:varyColors val="0"/>
        <c:ser>
          <c:idx val="3"/>
          <c:order val="2"/>
          <c:tx>
            <c:strRef>
              <c:f>Hoja1!$D$1</c:f>
              <c:strCache>
                <c:ptCount val="1"/>
                <c:pt idx="0">
                  <c:v>AÑO 2018</c:v>
                </c:pt>
              </c:strCache>
            </c:strRef>
          </c:tx>
          <c:spPr>
            <a:solidFill>
              <a:srgbClr val="FF0000"/>
            </a:solidFill>
            <a:ln>
              <a:solidFill>
                <a:srgbClr val="FF0000"/>
              </a:solidFill>
            </a:ln>
          </c:spPr>
          <c:invertIfNegative val="0"/>
          <c:val>
            <c:numRef>
              <c:f>Hoja1!$D$2:$D$53</c:f>
              <c:numCache>
                <c:formatCode>General</c:formatCode>
                <c:ptCount val="52"/>
                <c:pt idx="0">
                  <c:v>10</c:v>
                </c:pt>
                <c:pt idx="1">
                  <c:v>5</c:v>
                </c:pt>
                <c:pt idx="2">
                  <c:v>11</c:v>
                </c:pt>
                <c:pt idx="3">
                  <c:v>14</c:v>
                </c:pt>
                <c:pt idx="4">
                  <c:v>9</c:v>
                </c:pt>
                <c:pt idx="5">
                  <c:v>12</c:v>
                </c:pt>
                <c:pt idx="6">
                  <c:v>10</c:v>
                </c:pt>
                <c:pt idx="7">
                  <c:v>16</c:v>
                </c:pt>
                <c:pt idx="8">
                  <c:v>25</c:v>
                </c:pt>
                <c:pt idx="9">
                  <c:v>15</c:v>
                </c:pt>
                <c:pt idx="10">
                  <c:v>17</c:v>
                </c:pt>
                <c:pt idx="11">
                  <c:v>14</c:v>
                </c:pt>
                <c:pt idx="12">
                  <c:v>21</c:v>
                </c:pt>
                <c:pt idx="13">
                  <c:v>23</c:v>
                </c:pt>
                <c:pt idx="14">
                  <c:v>17</c:v>
                </c:pt>
                <c:pt idx="15">
                  <c:v>18</c:v>
                </c:pt>
                <c:pt idx="16">
                  <c:v>19</c:v>
                </c:pt>
                <c:pt idx="17">
                  <c:v>16</c:v>
                </c:pt>
                <c:pt idx="18">
                  <c:v>14</c:v>
                </c:pt>
                <c:pt idx="19">
                  <c:v>11</c:v>
                </c:pt>
                <c:pt idx="20">
                  <c:v>19</c:v>
                </c:pt>
                <c:pt idx="21">
                  <c:v>18</c:v>
                </c:pt>
                <c:pt idx="22">
                  <c:v>14</c:v>
                </c:pt>
                <c:pt idx="23">
                  <c:v>12</c:v>
                </c:pt>
                <c:pt idx="24">
                  <c:v>13</c:v>
                </c:pt>
                <c:pt idx="25">
                  <c:v>10</c:v>
                </c:pt>
                <c:pt idx="26">
                  <c:v>10</c:v>
                </c:pt>
                <c:pt idx="27">
                  <c:v>10</c:v>
                </c:pt>
                <c:pt idx="28">
                  <c:v>22</c:v>
                </c:pt>
                <c:pt idx="29">
                  <c:v>15</c:v>
                </c:pt>
                <c:pt idx="30">
                  <c:v>11</c:v>
                </c:pt>
                <c:pt idx="31">
                  <c:v>12</c:v>
                </c:pt>
                <c:pt idx="32">
                  <c:v>11</c:v>
                </c:pt>
                <c:pt idx="33">
                  <c:v>16</c:v>
                </c:pt>
              </c:numCache>
            </c:numRef>
          </c:val>
          <c:extLst xmlns:c16r2="http://schemas.microsoft.com/office/drawing/2015/06/chart">
            <c:ext xmlns:c16="http://schemas.microsoft.com/office/drawing/2014/chart" uri="{C3380CC4-5D6E-409C-BE32-E72D297353CC}">
              <c16:uniqueId val="{00000000-A267-47F0-AFC7-F63D0251BDCF}"/>
            </c:ext>
          </c:extLst>
        </c:ser>
        <c:dLbls>
          <c:showLegendKey val="0"/>
          <c:showVal val="0"/>
          <c:showCatName val="0"/>
          <c:showSerName val="0"/>
          <c:showPercent val="0"/>
          <c:showBubbleSize val="0"/>
        </c:dLbls>
        <c:gapWidth val="150"/>
        <c:axId val="319682472"/>
        <c:axId val="319682864"/>
      </c:barChart>
      <c:lineChart>
        <c:grouping val="standard"/>
        <c:varyColors val="0"/>
        <c:ser>
          <c:idx val="2"/>
          <c:order val="0"/>
          <c:tx>
            <c:strRef>
              <c:f>Hoja1!$B$1</c:f>
              <c:strCache>
                <c:ptCount val="1"/>
                <c:pt idx="0">
                  <c:v>AÑO 2016</c:v>
                </c:pt>
              </c:strCache>
            </c:strRef>
          </c:tx>
          <c:spPr>
            <a:ln w="38100" cmpd="sng"/>
          </c:spPr>
          <c:marker>
            <c:symbol val="none"/>
          </c:marker>
          <c:val>
            <c:numRef>
              <c:f>Hoja1!$B$2:$B$53</c:f>
              <c:numCache>
                <c:formatCode>General</c:formatCode>
                <c:ptCount val="52"/>
                <c:pt idx="0">
                  <c:v>6</c:v>
                </c:pt>
                <c:pt idx="1">
                  <c:v>0</c:v>
                </c:pt>
                <c:pt idx="2">
                  <c:v>0</c:v>
                </c:pt>
                <c:pt idx="3">
                  <c:v>1</c:v>
                </c:pt>
                <c:pt idx="4">
                  <c:v>3</c:v>
                </c:pt>
                <c:pt idx="5">
                  <c:v>3</c:v>
                </c:pt>
                <c:pt idx="6">
                  <c:v>6</c:v>
                </c:pt>
                <c:pt idx="7">
                  <c:v>8</c:v>
                </c:pt>
                <c:pt idx="8">
                  <c:v>11</c:v>
                </c:pt>
                <c:pt idx="9">
                  <c:v>11</c:v>
                </c:pt>
                <c:pt idx="10">
                  <c:v>13</c:v>
                </c:pt>
                <c:pt idx="11">
                  <c:v>6</c:v>
                </c:pt>
                <c:pt idx="12">
                  <c:v>8</c:v>
                </c:pt>
                <c:pt idx="13">
                  <c:v>9</c:v>
                </c:pt>
                <c:pt idx="14">
                  <c:v>12</c:v>
                </c:pt>
                <c:pt idx="15">
                  <c:v>12</c:v>
                </c:pt>
                <c:pt idx="16">
                  <c:v>6</c:v>
                </c:pt>
                <c:pt idx="17">
                  <c:v>8</c:v>
                </c:pt>
                <c:pt idx="18">
                  <c:v>8</c:v>
                </c:pt>
                <c:pt idx="19">
                  <c:v>10</c:v>
                </c:pt>
                <c:pt idx="20">
                  <c:v>15</c:v>
                </c:pt>
                <c:pt idx="21">
                  <c:v>11</c:v>
                </c:pt>
                <c:pt idx="22">
                  <c:v>6</c:v>
                </c:pt>
                <c:pt idx="23">
                  <c:v>12</c:v>
                </c:pt>
                <c:pt idx="24">
                  <c:v>9</c:v>
                </c:pt>
                <c:pt idx="25">
                  <c:v>6</c:v>
                </c:pt>
                <c:pt idx="26">
                  <c:v>10</c:v>
                </c:pt>
                <c:pt idx="27">
                  <c:v>16</c:v>
                </c:pt>
                <c:pt idx="28">
                  <c:v>10</c:v>
                </c:pt>
                <c:pt idx="29">
                  <c:v>9</c:v>
                </c:pt>
                <c:pt idx="30">
                  <c:v>10</c:v>
                </c:pt>
                <c:pt idx="31">
                  <c:v>7</c:v>
                </c:pt>
                <c:pt idx="32">
                  <c:v>9</c:v>
                </c:pt>
                <c:pt idx="33">
                  <c:v>3</c:v>
                </c:pt>
                <c:pt idx="34">
                  <c:v>9</c:v>
                </c:pt>
                <c:pt idx="35">
                  <c:v>12</c:v>
                </c:pt>
                <c:pt idx="36">
                  <c:v>7</c:v>
                </c:pt>
                <c:pt idx="37">
                  <c:v>8</c:v>
                </c:pt>
                <c:pt idx="38">
                  <c:v>12</c:v>
                </c:pt>
                <c:pt idx="39">
                  <c:v>10</c:v>
                </c:pt>
                <c:pt idx="40">
                  <c:v>4</c:v>
                </c:pt>
                <c:pt idx="41">
                  <c:v>11</c:v>
                </c:pt>
                <c:pt idx="42">
                  <c:v>8</c:v>
                </c:pt>
                <c:pt idx="43">
                  <c:v>8</c:v>
                </c:pt>
                <c:pt idx="44">
                  <c:v>9</c:v>
                </c:pt>
                <c:pt idx="45">
                  <c:v>13</c:v>
                </c:pt>
                <c:pt idx="46">
                  <c:v>11</c:v>
                </c:pt>
                <c:pt idx="47">
                  <c:v>9</c:v>
                </c:pt>
                <c:pt idx="48">
                  <c:v>11</c:v>
                </c:pt>
                <c:pt idx="49">
                  <c:v>11</c:v>
                </c:pt>
                <c:pt idx="50">
                  <c:v>8</c:v>
                </c:pt>
                <c:pt idx="51">
                  <c:v>10</c:v>
                </c:pt>
              </c:numCache>
            </c:numRef>
          </c:val>
          <c:smooth val="0"/>
          <c:extLst xmlns:c16r2="http://schemas.microsoft.com/office/drawing/2015/06/chart">
            <c:ext xmlns:c16="http://schemas.microsoft.com/office/drawing/2014/chart" uri="{C3380CC4-5D6E-409C-BE32-E72D297353CC}">
              <c16:uniqueId val="{00000001-A267-47F0-AFC7-F63D0251BDCF}"/>
            </c:ext>
          </c:extLst>
        </c:ser>
        <c:ser>
          <c:idx val="0"/>
          <c:order val="1"/>
          <c:tx>
            <c:strRef>
              <c:f>Hoja1!$C$1</c:f>
              <c:strCache>
                <c:ptCount val="1"/>
                <c:pt idx="0">
                  <c:v>AÑO 2017</c:v>
                </c:pt>
              </c:strCache>
            </c:strRef>
          </c:tx>
          <c:spPr>
            <a:ln w="38100" cmpd="sng"/>
          </c:spPr>
          <c:marker>
            <c:symbol val="none"/>
          </c:marker>
          <c:val>
            <c:numRef>
              <c:f>Hoja1!$C$2:$C$53</c:f>
              <c:numCache>
                <c:formatCode>General</c:formatCode>
                <c:ptCount val="52"/>
                <c:pt idx="0">
                  <c:v>13</c:v>
                </c:pt>
                <c:pt idx="1">
                  <c:v>8</c:v>
                </c:pt>
                <c:pt idx="2">
                  <c:v>11</c:v>
                </c:pt>
                <c:pt idx="3">
                  <c:v>11</c:v>
                </c:pt>
                <c:pt idx="4">
                  <c:v>9</c:v>
                </c:pt>
                <c:pt idx="5">
                  <c:v>7</c:v>
                </c:pt>
                <c:pt idx="6">
                  <c:v>12</c:v>
                </c:pt>
                <c:pt idx="7">
                  <c:v>13</c:v>
                </c:pt>
                <c:pt idx="8">
                  <c:v>9</c:v>
                </c:pt>
                <c:pt idx="9">
                  <c:v>10</c:v>
                </c:pt>
                <c:pt idx="10">
                  <c:v>10</c:v>
                </c:pt>
                <c:pt idx="11">
                  <c:v>14</c:v>
                </c:pt>
                <c:pt idx="12">
                  <c:v>9</c:v>
                </c:pt>
                <c:pt idx="13">
                  <c:v>19</c:v>
                </c:pt>
                <c:pt idx="14">
                  <c:v>15</c:v>
                </c:pt>
                <c:pt idx="15">
                  <c:v>14</c:v>
                </c:pt>
                <c:pt idx="16">
                  <c:v>14</c:v>
                </c:pt>
                <c:pt idx="17">
                  <c:v>6</c:v>
                </c:pt>
                <c:pt idx="18">
                  <c:v>6</c:v>
                </c:pt>
                <c:pt idx="19">
                  <c:v>11</c:v>
                </c:pt>
                <c:pt idx="20">
                  <c:v>10</c:v>
                </c:pt>
                <c:pt idx="21">
                  <c:v>13</c:v>
                </c:pt>
                <c:pt idx="22">
                  <c:v>18</c:v>
                </c:pt>
                <c:pt idx="23">
                  <c:v>7</c:v>
                </c:pt>
                <c:pt idx="24">
                  <c:v>17</c:v>
                </c:pt>
                <c:pt idx="25">
                  <c:v>11</c:v>
                </c:pt>
                <c:pt idx="26">
                  <c:v>13</c:v>
                </c:pt>
                <c:pt idx="27">
                  <c:v>14</c:v>
                </c:pt>
                <c:pt idx="28">
                  <c:v>5</c:v>
                </c:pt>
                <c:pt idx="29">
                  <c:v>13</c:v>
                </c:pt>
                <c:pt idx="30">
                  <c:v>12</c:v>
                </c:pt>
                <c:pt idx="31">
                  <c:v>13</c:v>
                </c:pt>
                <c:pt idx="32">
                  <c:v>9</c:v>
                </c:pt>
                <c:pt idx="33">
                  <c:v>7</c:v>
                </c:pt>
                <c:pt idx="34">
                  <c:v>10</c:v>
                </c:pt>
                <c:pt idx="35">
                  <c:v>11</c:v>
                </c:pt>
                <c:pt idx="36">
                  <c:v>18</c:v>
                </c:pt>
                <c:pt idx="37">
                  <c:v>13</c:v>
                </c:pt>
                <c:pt idx="38">
                  <c:v>12</c:v>
                </c:pt>
                <c:pt idx="39">
                  <c:v>11</c:v>
                </c:pt>
                <c:pt idx="40">
                  <c:v>16</c:v>
                </c:pt>
                <c:pt idx="41">
                  <c:v>15</c:v>
                </c:pt>
                <c:pt idx="42">
                  <c:v>14</c:v>
                </c:pt>
                <c:pt idx="43">
                  <c:v>9</c:v>
                </c:pt>
                <c:pt idx="44">
                  <c:v>18</c:v>
                </c:pt>
                <c:pt idx="45">
                  <c:v>11</c:v>
                </c:pt>
                <c:pt idx="46">
                  <c:v>13</c:v>
                </c:pt>
                <c:pt idx="47">
                  <c:v>11</c:v>
                </c:pt>
                <c:pt idx="48">
                  <c:v>13</c:v>
                </c:pt>
                <c:pt idx="49">
                  <c:v>13</c:v>
                </c:pt>
                <c:pt idx="50">
                  <c:v>7</c:v>
                </c:pt>
                <c:pt idx="51">
                  <c:v>11</c:v>
                </c:pt>
              </c:numCache>
            </c:numRef>
          </c:val>
          <c:smooth val="0"/>
          <c:extLst xmlns:c16r2="http://schemas.microsoft.com/office/drawing/2015/06/chart">
            <c:ext xmlns:c16="http://schemas.microsoft.com/office/drawing/2014/chart" uri="{C3380CC4-5D6E-409C-BE32-E72D297353CC}">
              <c16:uniqueId val="{00000002-A267-47F0-AFC7-F63D0251BDCF}"/>
            </c:ext>
          </c:extLst>
        </c:ser>
        <c:dLbls>
          <c:showLegendKey val="0"/>
          <c:showVal val="0"/>
          <c:showCatName val="0"/>
          <c:showSerName val="0"/>
          <c:showPercent val="0"/>
          <c:showBubbleSize val="0"/>
        </c:dLbls>
        <c:marker val="1"/>
        <c:smooth val="0"/>
        <c:axId val="319682472"/>
        <c:axId val="319682864"/>
      </c:lineChart>
      <c:catAx>
        <c:axId val="319682472"/>
        <c:scaling>
          <c:orientation val="minMax"/>
        </c:scaling>
        <c:delete val="0"/>
        <c:axPos val="b"/>
        <c:title>
          <c:tx>
            <c:rich>
              <a:bodyPr/>
              <a:lstStyle/>
              <a:p>
                <a:pPr>
                  <a:defRPr/>
                </a:pPr>
                <a:r>
                  <a:rPr lang="en-US"/>
                  <a:t>Semanas Epidemiologicas</a:t>
                </a:r>
              </a:p>
            </c:rich>
          </c:tx>
          <c:layout/>
          <c:overlay val="0"/>
        </c:title>
        <c:majorTickMark val="out"/>
        <c:minorTickMark val="none"/>
        <c:tickLblPos val="nextTo"/>
        <c:crossAx val="319682864"/>
        <c:crosses val="autoZero"/>
        <c:auto val="1"/>
        <c:lblAlgn val="ctr"/>
        <c:lblOffset val="100"/>
        <c:noMultiLvlLbl val="0"/>
      </c:catAx>
      <c:valAx>
        <c:axId val="319682864"/>
        <c:scaling>
          <c:orientation val="minMax"/>
        </c:scaling>
        <c:delete val="0"/>
        <c:axPos val="l"/>
        <c:title>
          <c:tx>
            <c:rich>
              <a:bodyPr rot="-5400000" vert="horz"/>
              <a:lstStyle/>
              <a:p>
                <a:pPr>
                  <a:defRPr/>
                </a:pPr>
                <a:r>
                  <a:rPr lang="en-US"/>
                  <a:t>N° Casos</a:t>
                </a:r>
              </a:p>
            </c:rich>
          </c:tx>
          <c:layout/>
          <c:overlay val="0"/>
        </c:title>
        <c:numFmt formatCode="General" sourceLinked="1"/>
        <c:majorTickMark val="out"/>
        <c:minorTickMark val="none"/>
        <c:tickLblPos val="nextTo"/>
        <c:crossAx val="319682472"/>
        <c:crosses val="autoZero"/>
        <c:crossBetween val="between"/>
      </c:valAx>
    </c:plotArea>
    <c:legend>
      <c:legendPos val="b"/>
      <c:layout/>
      <c:overlay val="0"/>
    </c:legend>
    <c:plotVisOnly val="1"/>
    <c:dispBlanksAs val="gap"/>
    <c:showDLblsOverMax val="0"/>
  </c:chart>
  <c:txPr>
    <a:bodyPr/>
    <a:lstStyle/>
    <a:p>
      <a:pPr>
        <a:defRPr sz="800"/>
      </a:pPr>
      <a:endParaRPr lang="es-CO"/>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pivotSource>
    <c:name>[sem 34 INTENTO DE SUICIDIO ORIGINAL.xlsm]Mec-Intoxicación!Tabla dinámica1</c:name>
    <c:fmtId val="8"/>
  </c:pivotSource>
  <c:chart>
    <c:title>
      <c:tx>
        <c:rich>
          <a:bodyPr/>
          <a:lstStyle/>
          <a:p>
            <a:pPr>
              <a:defRPr sz="1200">
                <a:latin typeface="Arial Narrow" pitchFamily="34" charset="0"/>
              </a:defRPr>
            </a:pPr>
            <a:r>
              <a:rPr lang="es-CO" sz="1200" b="1" i="0" u="none" strike="noStrike" baseline="0">
                <a:effectLst/>
              </a:rPr>
              <a:t>Mecanismo, intoxicación según tipo de sustancia utilizada</a:t>
            </a:r>
            <a:endParaRPr lang="en-US" sz="1200">
              <a:latin typeface="Arial Narrow" pitchFamily="34" charset="0"/>
            </a:endParaRPr>
          </a:p>
        </c:rich>
      </c:tx>
      <c:layout/>
      <c:overlay val="0"/>
    </c:title>
    <c:autoTitleDeleted val="0"/>
    <c:pivotFmts>
      <c:pivotFmt>
        <c:idx val="0"/>
        <c:marker>
          <c:symbol val="none"/>
        </c:marker>
        <c:dLbl>
          <c:idx val="0"/>
          <c:spPr>
            <a:noFill/>
            <a:ln>
              <a:noFill/>
            </a:ln>
            <a:effectLst/>
          </c:spPr>
          <c:txPr>
            <a:bodyPr wrap="square" lIns="38100" tIns="19050" rIns="38100" bIns="19050" anchor="ctr">
              <a:spAutoFit/>
            </a:bodyPr>
            <a:lstStyle/>
            <a:p>
              <a:pPr>
                <a:defRPr/>
              </a:pPr>
              <a:endParaRPr lang="es-CO"/>
            </a:p>
          </c:txPr>
          <c:showLegendKey val="0"/>
          <c:showVal val="1"/>
          <c:showCatName val="0"/>
          <c:showSerName val="0"/>
          <c:showPercent val="1"/>
          <c:showBubbleSize val="0"/>
          <c:separator>
</c:separator>
          <c:extLst xmlns:c16r2="http://schemas.microsoft.com/office/drawing/2015/06/chart">
            <c:ext xmlns:c15="http://schemas.microsoft.com/office/drawing/2012/chart" uri="{CE6537A1-D6FC-4f65-9D91-7224C49458BB}"/>
          </c:extLst>
        </c:dLbl>
      </c:pivotFmt>
      <c:pivotFmt>
        <c:idx val="1"/>
        <c:marker>
          <c:symbol val="none"/>
        </c:marker>
      </c:pivotFmt>
      <c:pivotFmt>
        <c:idx val="2"/>
      </c:pivotFmt>
      <c:pivotFmt>
        <c:idx val="3"/>
      </c:pivotFmt>
      <c:pivotFmt>
        <c:idx val="4"/>
        <c:marker>
          <c:symbol val="none"/>
        </c:marker>
        <c:dLbl>
          <c:idx val="0"/>
          <c:spPr>
            <a:noFill/>
            <a:ln>
              <a:noFill/>
            </a:ln>
            <a:effectLst/>
          </c:spPr>
          <c:txPr>
            <a:bodyPr wrap="square" lIns="38100" tIns="19050" rIns="38100" bIns="19050" anchor="ctr">
              <a:spAutoFit/>
            </a:bodyPr>
            <a:lstStyle/>
            <a:p>
              <a:pPr>
                <a:defRPr/>
              </a:pPr>
              <a:endParaRPr lang="es-CO"/>
            </a:p>
          </c:txPr>
          <c:showLegendKey val="0"/>
          <c:showVal val="1"/>
          <c:showCatName val="0"/>
          <c:showSerName val="0"/>
          <c:showPercent val="1"/>
          <c:showBubbleSize val="0"/>
          <c:separator>
</c:separator>
          <c:extLst xmlns:c16r2="http://schemas.microsoft.com/office/drawing/2015/06/chart">
            <c:ext xmlns:c15="http://schemas.microsoft.com/office/drawing/2012/chart" uri="{CE6537A1-D6FC-4f65-9D91-7224C49458BB}"/>
          </c:extLst>
        </c:dLbl>
      </c:pivotFmt>
      <c:pivotFmt>
        <c:idx val="5"/>
        <c:spPr>
          <a:solidFill>
            <a:srgbClr val="C9159A"/>
          </a:solidFill>
        </c:spPr>
      </c:pivotFmt>
      <c:pivotFmt>
        <c:idx val="6"/>
        <c:spPr>
          <a:solidFill>
            <a:srgbClr val="00DE64"/>
          </a:solidFill>
        </c:spPr>
      </c:pivotFmt>
      <c:pivotFmt>
        <c:idx val="7"/>
        <c:marker>
          <c:symbol val="none"/>
        </c:marker>
      </c:pivotFmt>
      <c:pivotFmt>
        <c:idx val="8"/>
        <c:marker>
          <c:symbol val="none"/>
        </c:marker>
        <c:dLbl>
          <c:idx val="0"/>
          <c:spPr>
            <a:noFill/>
            <a:ln>
              <a:noFill/>
            </a:ln>
            <a:effectLst/>
          </c:spPr>
          <c:txPr>
            <a:bodyPr wrap="square" lIns="38100" tIns="19050" rIns="38100" bIns="19050" anchor="ctr">
              <a:spAutoFit/>
            </a:bodyPr>
            <a:lstStyle/>
            <a:p>
              <a:pPr>
                <a:defRPr/>
              </a:pPr>
              <a:endParaRPr lang="es-CO"/>
            </a:p>
          </c:txPr>
          <c:showLegendKey val="0"/>
          <c:showVal val="1"/>
          <c:showCatName val="0"/>
          <c:showSerName val="0"/>
          <c:showPercent val="1"/>
          <c:showBubbleSize val="0"/>
          <c:separator>
</c:separator>
          <c:extLst xmlns:c16r2="http://schemas.microsoft.com/office/drawing/2015/06/chart">
            <c:ext xmlns:c15="http://schemas.microsoft.com/office/drawing/2012/chart" uri="{CE6537A1-D6FC-4f65-9D91-7224C49458BB}"/>
          </c:extLst>
        </c:dLbl>
      </c:pivotFmt>
      <c:pivotFmt>
        <c:idx val="9"/>
        <c:spPr>
          <a:solidFill>
            <a:srgbClr val="C9159A"/>
          </a:solidFill>
        </c:spPr>
      </c:pivotFmt>
      <c:pivotFmt>
        <c:idx val="10"/>
        <c:spPr>
          <a:solidFill>
            <a:srgbClr val="00DE64"/>
          </a:solidFill>
        </c:spPr>
      </c:pivotFmt>
      <c:pivotFmt>
        <c:idx val="11"/>
        <c:marker>
          <c:symbol val="none"/>
        </c:marker>
      </c:pivotFmt>
    </c:pivotFmts>
    <c:view3D>
      <c:rotX val="30"/>
      <c:rotY val="0"/>
      <c:rAngAx val="0"/>
    </c:view3D>
    <c:floor>
      <c:thickness val="0"/>
    </c:floor>
    <c:sideWall>
      <c:thickness val="0"/>
    </c:sideWall>
    <c:backWall>
      <c:thickness val="0"/>
    </c:backWall>
    <c:plotArea>
      <c:layout/>
      <c:pie3DChart>
        <c:varyColors val="1"/>
        <c:ser>
          <c:idx val="0"/>
          <c:order val="0"/>
          <c:tx>
            <c:strRef>
              <c:f>'Mec-Intoxicación'!$B$4</c:f>
              <c:strCache>
                <c:ptCount val="1"/>
                <c:pt idx="0">
                  <c:v>Casos</c:v>
                </c:pt>
              </c:strCache>
            </c:strRef>
          </c:tx>
          <c:dPt>
            <c:idx val="0"/>
            <c:bubble3D val="0"/>
            <c:spPr>
              <a:solidFill>
                <a:srgbClr val="C9159A"/>
              </a:solidFill>
            </c:spPr>
            <c:extLst xmlns:c16r2="http://schemas.microsoft.com/office/drawing/2015/06/chart">
              <c:ext xmlns:c16="http://schemas.microsoft.com/office/drawing/2014/chart" uri="{C3380CC4-5D6E-409C-BE32-E72D297353CC}">
                <c16:uniqueId val="{00000001-7704-461C-9EF0-8967F7A9443F}"/>
              </c:ext>
            </c:extLst>
          </c:dPt>
          <c:dPt>
            <c:idx val="1"/>
            <c:bubble3D val="0"/>
            <c:spPr>
              <a:solidFill>
                <a:srgbClr val="00DE64"/>
              </a:solidFill>
            </c:spPr>
            <c:extLst xmlns:c16r2="http://schemas.microsoft.com/office/drawing/2015/06/chart">
              <c:ext xmlns:c16="http://schemas.microsoft.com/office/drawing/2014/chart" uri="{C3380CC4-5D6E-409C-BE32-E72D297353CC}">
                <c16:uniqueId val="{00000003-7704-461C-9EF0-8967F7A9443F}"/>
              </c:ext>
            </c:extLst>
          </c:dPt>
          <c:dLbls>
            <c:spPr>
              <a:noFill/>
              <a:ln>
                <a:noFill/>
              </a:ln>
              <a:effectLst/>
            </c:spPr>
            <c:txPr>
              <a:bodyPr wrap="square" lIns="38100" tIns="19050" rIns="38100" bIns="19050" anchor="ctr">
                <a:spAutoFit/>
              </a:bodyPr>
              <a:lstStyle/>
              <a:p>
                <a:pPr>
                  <a:defRPr/>
                </a:pPr>
                <a:endParaRPr lang="es-CO"/>
              </a:p>
            </c:txPr>
            <c:showLegendKey val="0"/>
            <c:showVal val="1"/>
            <c:showCatName val="0"/>
            <c:showSerName val="0"/>
            <c:showPercent val="1"/>
            <c:showBubbleSize val="0"/>
            <c:separator>
</c:separator>
            <c:showLeaderLines val="1"/>
            <c:extLst xmlns:c16r2="http://schemas.microsoft.com/office/drawing/2015/06/chart">
              <c:ext xmlns:c15="http://schemas.microsoft.com/office/drawing/2012/chart" uri="{CE6537A1-D6FC-4f65-9D91-7224C49458BB}">
                <c15:layout/>
              </c:ext>
            </c:extLst>
          </c:dLbls>
          <c:cat>
            <c:strRef>
              <c:f>'Mec-Intoxicación'!$A$5:$A$11</c:f>
              <c:strCache>
                <c:ptCount val="6"/>
                <c:pt idx="0">
                  <c:v>Medicamentos</c:v>
                </c:pt>
                <c:pt idx="1">
                  <c:v>Plaguicidas</c:v>
                </c:pt>
                <c:pt idx="2">
                  <c:v>Otras sustancias químicas</c:v>
                </c:pt>
                <c:pt idx="3">
                  <c:v>Solventes</c:v>
                </c:pt>
                <c:pt idx="5">
                  <c:v>Metanol</c:v>
                </c:pt>
              </c:strCache>
            </c:strRef>
          </c:cat>
          <c:val>
            <c:numRef>
              <c:f>'Mec-Intoxicación'!$B$5:$B$11</c:f>
              <c:numCache>
                <c:formatCode>General</c:formatCode>
                <c:ptCount val="6"/>
                <c:pt idx="0">
                  <c:v>198</c:v>
                </c:pt>
                <c:pt idx="1">
                  <c:v>115</c:v>
                </c:pt>
                <c:pt idx="2">
                  <c:v>42</c:v>
                </c:pt>
                <c:pt idx="3">
                  <c:v>8</c:v>
                </c:pt>
                <c:pt idx="4">
                  <c:v>1</c:v>
                </c:pt>
                <c:pt idx="5">
                  <c:v>1</c:v>
                </c:pt>
              </c:numCache>
            </c:numRef>
          </c:val>
          <c:extLst xmlns:c16r2="http://schemas.microsoft.com/office/drawing/2015/06/chart">
            <c:ext xmlns:c16="http://schemas.microsoft.com/office/drawing/2014/chart" uri="{C3380CC4-5D6E-409C-BE32-E72D297353CC}">
              <c16:uniqueId val="{00000004-7704-461C-9EF0-8967F7A9443F}"/>
            </c:ext>
          </c:extLst>
        </c:ser>
        <c:ser>
          <c:idx val="1"/>
          <c:order val="1"/>
          <c:tx>
            <c:strRef>
              <c:f>'Mec-Intoxicación'!$C$4</c:f>
              <c:strCache>
                <c:ptCount val="1"/>
                <c:pt idx="0">
                  <c:v>% de casos</c:v>
                </c:pt>
              </c:strCache>
            </c:strRef>
          </c:tx>
          <c:cat>
            <c:strRef>
              <c:f>'Mec-Intoxicación'!$A$5:$A$11</c:f>
              <c:strCache>
                <c:ptCount val="6"/>
                <c:pt idx="0">
                  <c:v>Medicamentos</c:v>
                </c:pt>
                <c:pt idx="1">
                  <c:v>Plaguicidas</c:v>
                </c:pt>
                <c:pt idx="2">
                  <c:v>Otras sustancias químicas</c:v>
                </c:pt>
                <c:pt idx="3">
                  <c:v>Solventes</c:v>
                </c:pt>
                <c:pt idx="5">
                  <c:v>Metanol</c:v>
                </c:pt>
              </c:strCache>
            </c:strRef>
          </c:cat>
          <c:val>
            <c:numRef>
              <c:f>'Mec-Intoxicación'!$C$5:$C$11</c:f>
              <c:numCache>
                <c:formatCode>0.0%</c:formatCode>
                <c:ptCount val="6"/>
                <c:pt idx="0">
                  <c:v>0.54246575342465753</c:v>
                </c:pt>
                <c:pt idx="1">
                  <c:v>0.31506849315068491</c:v>
                </c:pt>
                <c:pt idx="2">
                  <c:v>0.11506849315068493</c:v>
                </c:pt>
                <c:pt idx="3">
                  <c:v>2.1917808219178082E-2</c:v>
                </c:pt>
                <c:pt idx="4">
                  <c:v>2.7397260273972603E-3</c:v>
                </c:pt>
                <c:pt idx="5">
                  <c:v>2.7397260273972603E-3</c:v>
                </c:pt>
              </c:numCache>
            </c:numRef>
          </c:val>
          <c:extLst xmlns:c16r2="http://schemas.microsoft.com/office/drawing/2015/06/chart">
            <c:ext xmlns:c16="http://schemas.microsoft.com/office/drawing/2014/chart" uri="{C3380CC4-5D6E-409C-BE32-E72D297353CC}">
              <c16:uniqueId val="{00000005-7704-461C-9EF0-8967F7A9443F}"/>
            </c:ext>
          </c:extLst>
        </c:ser>
        <c:dLbls>
          <c:showLegendKey val="0"/>
          <c:showVal val="0"/>
          <c:showCatName val="0"/>
          <c:showSerName val="0"/>
          <c:showPercent val="0"/>
          <c:showBubbleSize val="0"/>
          <c:showLeaderLines val="1"/>
        </c:dLbls>
      </c:pie3DChart>
    </c:plotArea>
    <c:legend>
      <c:legendPos val="r"/>
      <c:layout/>
      <c:overlay val="0"/>
    </c:legend>
    <c:plotVisOnly val="1"/>
    <c:dispBlanksAs val="gap"/>
    <c:showDLblsOverMax val="0"/>
  </c:chart>
  <c:externalData r:id="rId1">
    <c:autoUpdate val="0"/>
  </c:externalData>
  <c:extLst xmlns:c16r2="http://schemas.microsoft.com/office/drawing/2015/06/chart">
    <c:ext xmlns:c14="http://schemas.microsoft.com/office/drawing/2007/8/2/chart" uri="{781A3756-C4B2-4CAC-9D66-4F8BD8637D16}">
      <c14:pivotOptions>
        <c14:dropZoneFilter val="1"/>
        <c14:dropZoneCategories val="1"/>
        <c14:dropZoneData val="1"/>
        <c14:dropZoneSeries val="1"/>
      </c14:pivotOptions>
    </c:ext>
  </c:extLst>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9442-4684-9A76-CB583D946129}"/>
              </c:ext>
            </c:extLst>
          </c:dPt>
          <c:dPt>
            <c:idx val="1"/>
            <c:bubble3D val="0"/>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3-9442-4684-9A76-CB583D946129}"/>
              </c:ext>
            </c:extLst>
          </c:dPt>
          <c:dPt>
            <c:idx val="2"/>
            <c:bubble3D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5-9442-4684-9A76-CB583D946129}"/>
              </c:ext>
            </c:extLst>
          </c:dPt>
          <c:dLbls>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s-CO"/>
              </a:p>
            </c:txPr>
            <c:dLblPos val="outEnd"/>
            <c:showLegendKey val="0"/>
            <c:showVal val="0"/>
            <c:showCatName val="1"/>
            <c:showSerName val="0"/>
            <c:showPercent val="1"/>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ext>
            </c:extLst>
          </c:dLbls>
          <c:cat>
            <c:strRef>
              <c:f>Hoja19!$N$4:$P$4</c:f>
              <c:strCache>
                <c:ptCount val="3"/>
                <c:pt idx="0">
                  <c:v>RURAL</c:v>
                </c:pt>
                <c:pt idx="1">
                  <c:v>CENTRO POBLADO</c:v>
                </c:pt>
                <c:pt idx="2">
                  <c:v>URBANA</c:v>
                </c:pt>
              </c:strCache>
            </c:strRef>
          </c:cat>
          <c:val>
            <c:numRef>
              <c:f>Hoja19!$N$5:$P$5</c:f>
              <c:numCache>
                <c:formatCode>General</c:formatCode>
                <c:ptCount val="3"/>
                <c:pt idx="0">
                  <c:v>30</c:v>
                </c:pt>
                <c:pt idx="1">
                  <c:v>6</c:v>
                </c:pt>
                <c:pt idx="2">
                  <c:v>79</c:v>
                </c:pt>
              </c:numCache>
            </c:numRef>
          </c:val>
          <c:extLst xmlns:c16r2="http://schemas.microsoft.com/office/drawing/2015/06/chart">
            <c:ext xmlns:c16="http://schemas.microsoft.com/office/drawing/2014/chart" uri="{C3380CC4-5D6E-409C-BE32-E72D297353CC}">
              <c16:uniqueId val="{00000006-9442-4684-9A76-CB583D946129}"/>
            </c:ext>
          </c:extLst>
        </c:ser>
        <c:dLbls>
          <c:showLegendKey val="0"/>
          <c:showVal val="0"/>
          <c:showCatName val="0"/>
          <c:showSerName val="0"/>
          <c:showPercent val="0"/>
          <c:showBubbleSize val="0"/>
          <c:showLeaderLines val="0"/>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CO"/>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Hoja12!$B$1</c:f>
              <c:strCache>
                <c:ptCount val="1"/>
                <c:pt idx="0">
                  <c:v>FEMENINO</c:v>
                </c:pt>
              </c:strCache>
            </c:strRef>
          </c:tx>
          <c:spPr>
            <a:solidFill>
              <a:srgbClr val="92D050"/>
            </a:solidFill>
            <a:ln>
              <a:noFill/>
            </a:ln>
            <a:effectLst/>
          </c:spPr>
          <c:invertIfNegative val="0"/>
          <c:cat>
            <c:strRef>
              <c:f>Hoja12!$A$2:$A$6</c:f>
              <c:strCache>
                <c:ptCount val="5"/>
                <c:pt idx="0">
                  <c:v>AHORCAMIENTO</c:v>
                </c:pt>
                <c:pt idx="1">
                  <c:v>ARMA DE FUEGO</c:v>
                </c:pt>
                <c:pt idx="2">
                  <c:v>CORTOPUNZANTE</c:v>
                </c:pt>
                <c:pt idx="3">
                  <c:v>INTOXICACION</c:v>
                </c:pt>
                <c:pt idx="4">
                  <c:v>LANZAMIENTO AL VACIO</c:v>
                </c:pt>
              </c:strCache>
            </c:strRef>
          </c:cat>
          <c:val>
            <c:numRef>
              <c:f>Hoja12!$B$2:$B$6</c:f>
              <c:numCache>
                <c:formatCode>General</c:formatCode>
                <c:ptCount val="5"/>
                <c:pt idx="0">
                  <c:v>7</c:v>
                </c:pt>
                <c:pt idx="3">
                  <c:v>1</c:v>
                </c:pt>
                <c:pt idx="4">
                  <c:v>1</c:v>
                </c:pt>
              </c:numCache>
            </c:numRef>
          </c:val>
          <c:extLst xmlns:c16r2="http://schemas.microsoft.com/office/drawing/2015/06/chart">
            <c:ext xmlns:c16="http://schemas.microsoft.com/office/drawing/2014/chart" uri="{C3380CC4-5D6E-409C-BE32-E72D297353CC}">
              <c16:uniqueId val="{00000000-BF52-4DAC-ADA8-48A8A1D7D7C3}"/>
            </c:ext>
          </c:extLst>
        </c:ser>
        <c:ser>
          <c:idx val="1"/>
          <c:order val="1"/>
          <c:tx>
            <c:strRef>
              <c:f>Hoja12!$C$1</c:f>
              <c:strCache>
                <c:ptCount val="1"/>
                <c:pt idx="0">
                  <c:v>MASCULINO</c:v>
                </c:pt>
              </c:strCache>
            </c:strRef>
          </c:tx>
          <c:spPr>
            <a:solidFill>
              <a:schemeClr val="accent4">
                <a:lumMod val="75000"/>
              </a:schemeClr>
            </a:solidFill>
            <a:ln>
              <a:noFill/>
            </a:ln>
            <a:effectLst/>
          </c:spPr>
          <c:invertIfNegative val="0"/>
          <c:cat>
            <c:strRef>
              <c:f>Hoja12!$A$2:$A$6</c:f>
              <c:strCache>
                <c:ptCount val="5"/>
                <c:pt idx="0">
                  <c:v>AHORCAMIENTO</c:v>
                </c:pt>
                <c:pt idx="1">
                  <c:v>ARMA DE FUEGO</c:v>
                </c:pt>
                <c:pt idx="2">
                  <c:v>CORTOPUNZANTE</c:v>
                </c:pt>
                <c:pt idx="3">
                  <c:v>INTOXICACION</c:v>
                </c:pt>
                <c:pt idx="4">
                  <c:v>LANZAMIENTO AL VACIO</c:v>
                </c:pt>
              </c:strCache>
            </c:strRef>
          </c:cat>
          <c:val>
            <c:numRef>
              <c:f>Hoja12!$C$2:$C$6</c:f>
              <c:numCache>
                <c:formatCode>General</c:formatCode>
                <c:ptCount val="5"/>
                <c:pt idx="0">
                  <c:v>25</c:v>
                </c:pt>
                <c:pt idx="1">
                  <c:v>3</c:v>
                </c:pt>
                <c:pt idx="2">
                  <c:v>2</c:v>
                </c:pt>
                <c:pt idx="3">
                  <c:v>4</c:v>
                </c:pt>
              </c:numCache>
            </c:numRef>
          </c:val>
          <c:extLst xmlns:c16r2="http://schemas.microsoft.com/office/drawing/2015/06/chart">
            <c:ext xmlns:c16="http://schemas.microsoft.com/office/drawing/2014/chart" uri="{C3380CC4-5D6E-409C-BE32-E72D297353CC}">
              <c16:uniqueId val="{00000001-BF52-4DAC-ADA8-48A8A1D7D7C3}"/>
            </c:ext>
          </c:extLst>
        </c:ser>
        <c:dLbls>
          <c:showLegendKey val="0"/>
          <c:showVal val="0"/>
          <c:showCatName val="0"/>
          <c:showSerName val="0"/>
          <c:showPercent val="0"/>
          <c:showBubbleSize val="0"/>
        </c:dLbls>
        <c:gapWidth val="219"/>
        <c:overlap val="-27"/>
        <c:axId val="332520256"/>
        <c:axId val="332520648"/>
      </c:barChart>
      <c:catAx>
        <c:axId val="332520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332520648"/>
        <c:crosses val="autoZero"/>
        <c:auto val="1"/>
        <c:lblAlgn val="ctr"/>
        <c:lblOffset val="100"/>
        <c:noMultiLvlLbl val="0"/>
      </c:catAx>
      <c:valAx>
        <c:axId val="3325206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332520256"/>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CO"/>
          </a:p>
        </c:txPr>
      </c:dTable>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CO"/>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5">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CO"/>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Hoja11!$F$5:$F$9</c:f>
              <c:strCache>
                <c:ptCount val="5"/>
                <c:pt idx="0">
                  <c:v>10-14 AÑOS</c:v>
                </c:pt>
                <c:pt idx="1">
                  <c:v>15-19 AÑOS</c:v>
                </c:pt>
                <c:pt idx="2">
                  <c:v>20-24 AÑOS</c:v>
                </c:pt>
                <c:pt idx="3">
                  <c:v>25-59 AÑOS</c:v>
                </c:pt>
                <c:pt idx="4">
                  <c:v>60 Y MAS AÑOS</c:v>
                </c:pt>
              </c:strCache>
            </c:strRef>
          </c:cat>
          <c:val>
            <c:numRef>
              <c:f>Hoja11!$G$5:$G$9</c:f>
              <c:numCache>
                <c:formatCode>General</c:formatCode>
                <c:ptCount val="5"/>
                <c:pt idx="0">
                  <c:v>4</c:v>
                </c:pt>
                <c:pt idx="1">
                  <c:v>9</c:v>
                </c:pt>
                <c:pt idx="2">
                  <c:v>5</c:v>
                </c:pt>
                <c:pt idx="3">
                  <c:v>12</c:v>
                </c:pt>
                <c:pt idx="4">
                  <c:v>13</c:v>
                </c:pt>
              </c:numCache>
            </c:numRef>
          </c:val>
          <c:extLst xmlns:c16r2="http://schemas.microsoft.com/office/drawing/2015/06/chart">
            <c:ext xmlns:c16="http://schemas.microsoft.com/office/drawing/2014/chart" uri="{C3380CC4-5D6E-409C-BE32-E72D297353CC}">
              <c16:uniqueId val="{00000000-84EB-47DD-BD16-0DD993107215}"/>
            </c:ext>
          </c:extLst>
        </c:ser>
        <c:dLbls>
          <c:dLblPos val="ctr"/>
          <c:showLegendKey val="0"/>
          <c:showVal val="1"/>
          <c:showCatName val="0"/>
          <c:showSerName val="0"/>
          <c:showPercent val="0"/>
          <c:showBubbleSize val="0"/>
        </c:dLbls>
        <c:gapWidth val="219"/>
        <c:overlap val="-27"/>
        <c:axId val="362337824"/>
        <c:axId val="362335864"/>
      </c:barChart>
      <c:catAx>
        <c:axId val="36233782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GRUPOS DE EDAD</a:t>
                </a:r>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CO"/>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362335864"/>
        <c:crosses val="autoZero"/>
        <c:auto val="1"/>
        <c:lblAlgn val="ctr"/>
        <c:lblOffset val="100"/>
        <c:noMultiLvlLbl val="0"/>
      </c:catAx>
      <c:valAx>
        <c:axId val="362335864"/>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CASOS</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CO"/>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3623378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CO"/>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102301748142287E-2"/>
          <c:y val="0.13231539751649674"/>
          <c:w val="0.94146171716672433"/>
          <c:h val="0.80574495717626526"/>
        </c:manualLayout>
      </c:layout>
      <c:barChart>
        <c:barDir val="col"/>
        <c:grouping val="clustered"/>
        <c:varyColors val="0"/>
        <c:ser>
          <c:idx val="2"/>
          <c:order val="2"/>
          <c:tx>
            <c:strRef>
              <c:f>Hoja5!$A$4</c:f>
              <c:strCache>
                <c:ptCount val="1"/>
                <c:pt idx="0">
                  <c:v>2018</c:v>
                </c:pt>
              </c:strCache>
            </c:strRef>
          </c:tx>
          <c:spPr>
            <a:solidFill>
              <a:schemeClr val="accent3"/>
            </a:solidFill>
            <a:ln>
              <a:noFill/>
            </a:ln>
            <a:effectLst/>
          </c:spPr>
          <c:invertIfNegative val="0"/>
          <c:cat>
            <c:numRef>
              <c:f>Hoja5!$B$1:$BA$1</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Hoja5!$B$4:$BA$4</c:f>
              <c:numCache>
                <c:formatCode>General</c:formatCode>
                <c:ptCount val="52"/>
                <c:pt idx="0">
                  <c:v>14</c:v>
                </c:pt>
                <c:pt idx="1">
                  <c:v>11</c:v>
                </c:pt>
                <c:pt idx="2">
                  <c:v>22</c:v>
                </c:pt>
                <c:pt idx="3">
                  <c:v>22</c:v>
                </c:pt>
                <c:pt idx="4">
                  <c:v>11</c:v>
                </c:pt>
                <c:pt idx="5">
                  <c:v>24</c:v>
                </c:pt>
                <c:pt idx="6">
                  <c:v>21</c:v>
                </c:pt>
                <c:pt idx="7">
                  <c:v>20</c:v>
                </c:pt>
                <c:pt idx="8">
                  <c:v>28</c:v>
                </c:pt>
                <c:pt idx="9">
                  <c:v>20</c:v>
                </c:pt>
                <c:pt idx="10">
                  <c:v>19</c:v>
                </c:pt>
                <c:pt idx="11">
                  <c:v>21</c:v>
                </c:pt>
                <c:pt idx="12">
                  <c:v>17</c:v>
                </c:pt>
                <c:pt idx="13">
                  <c:v>12</c:v>
                </c:pt>
                <c:pt idx="14">
                  <c:v>14</c:v>
                </c:pt>
                <c:pt idx="15">
                  <c:v>19</c:v>
                </c:pt>
                <c:pt idx="16">
                  <c:v>14</c:v>
                </c:pt>
                <c:pt idx="17">
                  <c:v>15</c:v>
                </c:pt>
                <c:pt idx="18">
                  <c:v>11</c:v>
                </c:pt>
                <c:pt idx="19">
                  <c:v>12</c:v>
                </c:pt>
                <c:pt idx="20">
                  <c:v>15</c:v>
                </c:pt>
                <c:pt idx="21">
                  <c:v>12</c:v>
                </c:pt>
                <c:pt idx="22">
                  <c:v>12</c:v>
                </c:pt>
                <c:pt idx="23">
                  <c:v>10</c:v>
                </c:pt>
                <c:pt idx="24">
                  <c:v>10</c:v>
                </c:pt>
                <c:pt idx="25">
                  <c:v>8</c:v>
                </c:pt>
                <c:pt idx="26">
                  <c:v>6</c:v>
                </c:pt>
                <c:pt idx="27">
                  <c:v>14</c:v>
                </c:pt>
                <c:pt idx="28">
                  <c:v>12</c:v>
                </c:pt>
                <c:pt idx="29">
                  <c:v>6</c:v>
                </c:pt>
              </c:numCache>
            </c:numRef>
          </c:val>
          <c:extLst xmlns:c16r2="http://schemas.microsoft.com/office/drawing/2015/06/chart">
            <c:ext xmlns:c16="http://schemas.microsoft.com/office/drawing/2014/chart" uri="{C3380CC4-5D6E-409C-BE32-E72D297353CC}">
              <c16:uniqueId val="{00000000-442E-42E4-875F-57EAD840CF80}"/>
            </c:ext>
          </c:extLst>
        </c:ser>
        <c:dLbls>
          <c:showLegendKey val="0"/>
          <c:showVal val="0"/>
          <c:showCatName val="0"/>
          <c:showSerName val="0"/>
          <c:showPercent val="0"/>
          <c:showBubbleSize val="0"/>
        </c:dLbls>
        <c:gapWidth val="150"/>
        <c:axId val="362338216"/>
        <c:axId val="362334688"/>
      </c:barChart>
      <c:lineChart>
        <c:grouping val="standard"/>
        <c:varyColors val="0"/>
        <c:ser>
          <c:idx val="0"/>
          <c:order val="0"/>
          <c:tx>
            <c:strRef>
              <c:f>Hoja5!$A$2</c:f>
              <c:strCache>
                <c:ptCount val="1"/>
                <c:pt idx="0">
                  <c:v>2016</c:v>
                </c:pt>
              </c:strCache>
            </c:strRef>
          </c:tx>
          <c:spPr>
            <a:ln w="28575" cap="rnd">
              <a:solidFill>
                <a:schemeClr val="accent1"/>
              </a:solidFill>
              <a:round/>
            </a:ln>
            <a:effectLst/>
          </c:spPr>
          <c:marker>
            <c:symbol val="none"/>
          </c:marker>
          <c:cat>
            <c:numRef>
              <c:f>Hoja5!$B$1:$BA$1</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Hoja5!$B$2:$BA$2</c:f>
              <c:numCache>
                <c:formatCode>General</c:formatCode>
                <c:ptCount val="52"/>
                <c:pt idx="0">
                  <c:v>18</c:v>
                </c:pt>
                <c:pt idx="1">
                  <c:v>8</c:v>
                </c:pt>
                <c:pt idx="2">
                  <c:v>8</c:v>
                </c:pt>
                <c:pt idx="3">
                  <c:v>16</c:v>
                </c:pt>
                <c:pt idx="4">
                  <c:v>12</c:v>
                </c:pt>
                <c:pt idx="5">
                  <c:v>15</c:v>
                </c:pt>
                <c:pt idx="6">
                  <c:v>23</c:v>
                </c:pt>
                <c:pt idx="7">
                  <c:v>12</c:v>
                </c:pt>
                <c:pt idx="8">
                  <c:v>19</c:v>
                </c:pt>
                <c:pt idx="9">
                  <c:v>23</c:v>
                </c:pt>
                <c:pt idx="10">
                  <c:v>16</c:v>
                </c:pt>
                <c:pt idx="11">
                  <c:v>19</c:v>
                </c:pt>
                <c:pt idx="12">
                  <c:v>14</c:v>
                </c:pt>
                <c:pt idx="13">
                  <c:v>23</c:v>
                </c:pt>
                <c:pt idx="14">
                  <c:v>18</c:v>
                </c:pt>
                <c:pt idx="15">
                  <c:v>19</c:v>
                </c:pt>
                <c:pt idx="16">
                  <c:v>22</c:v>
                </c:pt>
                <c:pt idx="17">
                  <c:v>10</c:v>
                </c:pt>
                <c:pt idx="18">
                  <c:v>19</c:v>
                </c:pt>
                <c:pt idx="19">
                  <c:v>13</c:v>
                </c:pt>
                <c:pt idx="20">
                  <c:v>22</c:v>
                </c:pt>
                <c:pt idx="21">
                  <c:v>18</c:v>
                </c:pt>
                <c:pt idx="22">
                  <c:v>20</c:v>
                </c:pt>
                <c:pt idx="23">
                  <c:v>22</c:v>
                </c:pt>
                <c:pt idx="24">
                  <c:v>13</c:v>
                </c:pt>
                <c:pt idx="25">
                  <c:v>13</c:v>
                </c:pt>
                <c:pt idx="26">
                  <c:v>16</c:v>
                </c:pt>
                <c:pt idx="27">
                  <c:v>22</c:v>
                </c:pt>
                <c:pt idx="28">
                  <c:v>16</c:v>
                </c:pt>
                <c:pt idx="29">
                  <c:v>14</c:v>
                </c:pt>
                <c:pt idx="30">
                  <c:v>17</c:v>
                </c:pt>
                <c:pt idx="31">
                  <c:v>20</c:v>
                </c:pt>
                <c:pt idx="32">
                  <c:v>15</c:v>
                </c:pt>
                <c:pt idx="33">
                  <c:v>11</c:v>
                </c:pt>
                <c:pt idx="34">
                  <c:v>9</c:v>
                </c:pt>
                <c:pt idx="35">
                  <c:v>19</c:v>
                </c:pt>
                <c:pt idx="36">
                  <c:v>14</c:v>
                </c:pt>
                <c:pt idx="37">
                  <c:v>16</c:v>
                </c:pt>
                <c:pt idx="38">
                  <c:v>13</c:v>
                </c:pt>
                <c:pt idx="39">
                  <c:v>22</c:v>
                </c:pt>
                <c:pt idx="40">
                  <c:v>8</c:v>
                </c:pt>
                <c:pt idx="41">
                  <c:v>12</c:v>
                </c:pt>
                <c:pt idx="42">
                  <c:v>22</c:v>
                </c:pt>
                <c:pt idx="43">
                  <c:v>17</c:v>
                </c:pt>
                <c:pt idx="44">
                  <c:v>20</c:v>
                </c:pt>
                <c:pt idx="45">
                  <c:v>19</c:v>
                </c:pt>
                <c:pt idx="46">
                  <c:v>13</c:v>
                </c:pt>
                <c:pt idx="47">
                  <c:v>20</c:v>
                </c:pt>
                <c:pt idx="48">
                  <c:v>19</c:v>
                </c:pt>
                <c:pt idx="49">
                  <c:v>19</c:v>
                </c:pt>
                <c:pt idx="50">
                  <c:v>19</c:v>
                </c:pt>
                <c:pt idx="51">
                  <c:v>16</c:v>
                </c:pt>
              </c:numCache>
            </c:numRef>
          </c:val>
          <c:smooth val="0"/>
          <c:extLst xmlns:c16r2="http://schemas.microsoft.com/office/drawing/2015/06/chart">
            <c:ext xmlns:c16="http://schemas.microsoft.com/office/drawing/2014/chart" uri="{C3380CC4-5D6E-409C-BE32-E72D297353CC}">
              <c16:uniqueId val="{00000001-442E-42E4-875F-57EAD840CF80}"/>
            </c:ext>
          </c:extLst>
        </c:ser>
        <c:ser>
          <c:idx val="1"/>
          <c:order val="1"/>
          <c:tx>
            <c:strRef>
              <c:f>Hoja5!$A$3</c:f>
              <c:strCache>
                <c:ptCount val="1"/>
                <c:pt idx="0">
                  <c:v>2017</c:v>
                </c:pt>
              </c:strCache>
            </c:strRef>
          </c:tx>
          <c:spPr>
            <a:ln w="28575" cap="rnd">
              <a:solidFill>
                <a:schemeClr val="accent2"/>
              </a:solidFill>
              <a:round/>
            </a:ln>
            <a:effectLst/>
          </c:spPr>
          <c:marker>
            <c:symbol val="none"/>
          </c:marker>
          <c:trendline>
            <c:spPr>
              <a:ln w="19050" cap="rnd">
                <a:solidFill>
                  <a:schemeClr val="accent2"/>
                </a:solidFill>
                <a:prstDash val="sysDot"/>
              </a:ln>
              <a:effectLst/>
            </c:spPr>
            <c:trendlineType val="linear"/>
            <c:dispRSqr val="0"/>
            <c:dispEq val="0"/>
          </c:trendline>
          <c:cat>
            <c:numRef>
              <c:f>Hoja5!$B$1:$BA$1</c:f>
              <c:numCache>
                <c:formatCode>General</c:formatCode>
                <c:ptCount val="5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numCache>
            </c:numRef>
          </c:cat>
          <c:val>
            <c:numRef>
              <c:f>Hoja5!$B$3:$BA$3</c:f>
              <c:numCache>
                <c:formatCode>General</c:formatCode>
                <c:ptCount val="52"/>
                <c:pt idx="0">
                  <c:v>30</c:v>
                </c:pt>
                <c:pt idx="1">
                  <c:v>19</c:v>
                </c:pt>
                <c:pt idx="2">
                  <c:v>16</c:v>
                </c:pt>
                <c:pt idx="3">
                  <c:v>20</c:v>
                </c:pt>
                <c:pt idx="4">
                  <c:v>17</c:v>
                </c:pt>
                <c:pt idx="5">
                  <c:v>19</c:v>
                </c:pt>
                <c:pt idx="6">
                  <c:v>18</c:v>
                </c:pt>
                <c:pt idx="7">
                  <c:v>23</c:v>
                </c:pt>
                <c:pt idx="8">
                  <c:v>19</c:v>
                </c:pt>
                <c:pt idx="9">
                  <c:v>16</c:v>
                </c:pt>
                <c:pt idx="10">
                  <c:v>19</c:v>
                </c:pt>
                <c:pt idx="11">
                  <c:v>18</c:v>
                </c:pt>
                <c:pt idx="12">
                  <c:v>19</c:v>
                </c:pt>
                <c:pt idx="13">
                  <c:v>30</c:v>
                </c:pt>
                <c:pt idx="14">
                  <c:v>24</c:v>
                </c:pt>
                <c:pt idx="15">
                  <c:v>25</c:v>
                </c:pt>
                <c:pt idx="16">
                  <c:v>23</c:v>
                </c:pt>
                <c:pt idx="17">
                  <c:v>15</c:v>
                </c:pt>
                <c:pt idx="18">
                  <c:v>13</c:v>
                </c:pt>
                <c:pt idx="19">
                  <c:v>18</c:v>
                </c:pt>
                <c:pt idx="20">
                  <c:v>18</c:v>
                </c:pt>
                <c:pt idx="21">
                  <c:v>18</c:v>
                </c:pt>
                <c:pt idx="22">
                  <c:v>24</c:v>
                </c:pt>
                <c:pt idx="23">
                  <c:v>17</c:v>
                </c:pt>
                <c:pt idx="24">
                  <c:v>23</c:v>
                </c:pt>
                <c:pt idx="25">
                  <c:v>21</c:v>
                </c:pt>
                <c:pt idx="26">
                  <c:v>24</c:v>
                </c:pt>
                <c:pt idx="27">
                  <c:v>21</c:v>
                </c:pt>
                <c:pt idx="28">
                  <c:v>20</c:v>
                </c:pt>
                <c:pt idx="29">
                  <c:v>17</c:v>
                </c:pt>
                <c:pt idx="30">
                  <c:v>21</c:v>
                </c:pt>
                <c:pt idx="31">
                  <c:v>30</c:v>
                </c:pt>
                <c:pt idx="32">
                  <c:v>40</c:v>
                </c:pt>
                <c:pt idx="33">
                  <c:v>17</c:v>
                </c:pt>
                <c:pt idx="34">
                  <c:v>28</c:v>
                </c:pt>
                <c:pt idx="35">
                  <c:v>21</c:v>
                </c:pt>
                <c:pt idx="36">
                  <c:v>23</c:v>
                </c:pt>
                <c:pt idx="37">
                  <c:v>15</c:v>
                </c:pt>
                <c:pt idx="38">
                  <c:v>21</c:v>
                </c:pt>
                <c:pt idx="39">
                  <c:v>22</c:v>
                </c:pt>
                <c:pt idx="40">
                  <c:v>18</c:v>
                </c:pt>
                <c:pt idx="41">
                  <c:v>17</c:v>
                </c:pt>
                <c:pt idx="42">
                  <c:v>21</c:v>
                </c:pt>
                <c:pt idx="43">
                  <c:v>17</c:v>
                </c:pt>
                <c:pt idx="44">
                  <c:v>18</c:v>
                </c:pt>
                <c:pt idx="45">
                  <c:v>12</c:v>
                </c:pt>
                <c:pt idx="46">
                  <c:v>24</c:v>
                </c:pt>
                <c:pt idx="47">
                  <c:v>7</c:v>
                </c:pt>
                <c:pt idx="48">
                  <c:v>25</c:v>
                </c:pt>
                <c:pt idx="49">
                  <c:v>13</c:v>
                </c:pt>
                <c:pt idx="50">
                  <c:v>19</c:v>
                </c:pt>
                <c:pt idx="51">
                  <c:v>16</c:v>
                </c:pt>
              </c:numCache>
            </c:numRef>
          </c:val>
          <c:smooth val="0"/>
          <c:extLst xmlns:c16r2="http://schemas.microsoft.com/office/drawing/2015/06/chart">
            <c:ext xmlns:c16="http://schemas.microsoft.com/office/drawing/2014/chart" uri="{C3380CC4-5D6E-409C-BE32-E72D297353CC}">
              <c16:uniqueId val="{00000003-442E-42E4-875F-57EAD840CF80}"/>
            </c:ext>
          </c:extLst>
        </c:ser>
        <c:dLbls>
          <c:showLegendKey val="0"/>
          <c:showVal val="0"/>
          <c:showCatName val="0"/>
          <c:showSerName val="0"/>
          <c:showPercent val="0"/>
          <c:showBubbleSize val="0"/>
        </c:dLbls>
        <c:marker val="1"/>
        <c:smooth val="0"/>
        <c:axId val="362338216"/>
        <c:axId val="362334688"/>
      </c:lineChart>
      <c:catAx>
        <c:axId val="362338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362334688"/>
        <c:crosses val="autoZero"/>
        <c:auto val="1"/>
        <c:lblAlgn val="ctr"/>
        <c:lblOffset val="100"/>
        <c:noMultiLvlLbl val="0"/>
      </c:catAx>
      <c:valAx>
        <c:axId val="362334688"/>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3623382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pivotSource>
    <c:name>[RUTINA INTOXICACIONES-SEMANA- 30.xlsm]Edad!Tabla dinámica1</c:name>
    <c:fmtId val="-1"/>
  </c:pivotSource>
  <c:chart>
    <c:autoTitleDeleted val="1"/>
    <c:pivotFmts>
      <c:pivotFmt>
        <c:idx val="0"/>
        <c:spPr>
          <a:solidFill>
            <a:srgbClr val="00B050"/>
          </a:solidFill>
        </c:spPr>
        <c:marker>
          <c:symbol val="none"/>
        </c:marker>
        <c:dLbl>
          <c:idx val="0"/>
          <c:spPr/>
          <c:txPr>
            <a:bodyPr/>
            <a:lstStyle/>
            <a:p>
              <a:pPr>
                <a:defRPr/>
              </a:pPr>
              <a:endParaRPr lang="es-CO"/>
            </a:p>
          </c:txPr>
          <c:dLblPos val="inBase"/>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
        <c:spPr>
          <a:noFill/>
        </c:spPr>
        <c:marker>
          <c:symbol val="none"/>
        </c:marker>
        <c:dLbl>
          <c:idx val="0"/>
          <c:spPr/>
          <c:txPr>
            <a:bodyPr/>
            <a:lstStyle/>
            <a:p>
              <a:pPr>
                <a:defRPr/>
              </a:pPr>
              <a:endParaRPr lang="es-CO"/>
            </a:p>
          </c:tx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2"/>
        <c:spPr>
          <a:solidFill>
            <a:srgbClr val="00B050"/>
          </a:solidFill>
        </c:spPr>
        <c:marker>
          <c:symbol val="none"/>
        </c:marker>
        <c:dLbl>
          <c:idx val="0"/>
          <c:spPr/>
          <c:txPr>
            <a:bodyPr/>
            <a:lstStyle/>
            <a:p>
              <a:pPr>
                <a:defRPr/>
              </a:pPr>
              <a:endParaRPr lang="es-CO"/>
            </a:p>
          </c:txPr>
          <c:dLblPos val="inBase"/>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3"/>
        <c:spPr>
          <a:noFill/>
        </c:spPr>
        <c:marker>
          <c:symbol val="none"/>
        </c:marker>
        <c:dLbl>
          <c:idx val="0"/>
          <c:spPr/>
          <c:txPr>
            <a:bodyPr/>
            <a:lstStyle/>
            <a:p>
              <a:pPr>
                <a:defRPr/>
              </a:pPr>
              <a:endParaRPr lang="es-CO"/>
            </a:p>
          </c:tx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4"/>
        <c:spPr>
          <a:solidFill>
            <a:srgbClr val="00B050"/>
          </a:solidFill>
        </c:spPr>
        <c:marker>
          <c:symbol val="none"/>
        </c:marker>
        <c:dLbl>
          <c:idx val="0"/>
          <c:spPr/>
          <c:txPr>
            <a:bodyPr/>
            <a:lstStyle/>
            <a:p>
              <a:pPr>
                <a:defRPr/>
              </a:pPr>
              <a:endParaRPr lang="es-CO"/>
            </a:p>
          </c:txPr>
          <c:dLblPos val="inBase"/>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5"/>
        <c:spPr>
          <a:noFill/>
        </c:spPr>
        <c:marker>
          <c:symbol val="none"/>
        </c:marker>
        <c:dLbl>
          <c:idx val="0"/>
          <c:spPr/>
          <c:txPr>
            <a:bodyPr/>
            <a:lstStyle/>
            <a:p>
              <a:pPr>
                <a:defRPr/>
              </a:pPr>
              <a:endParaRPr lang="es-CO"/>
            </a:p>
          </c:tx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s>
    <c:plotArea>
      <c:layout/>
      <c:barChart>
        <c:barDir val="col"/>
        <c:grouping val="clustered"/>
        <c:varyColors val="0"/>
        <c:ser>
          <c:idx val="0"/>
          <c:order val="0"/>
          <c:tx>
            <c:strRef>
              <c:f>Edad!$B$2:$B$3</c:f>
              <c:strCache>
                <c:ptCount val="1"/>
                <c:pt idx="0">
                  <c:v>Casos</c:v>
                </c:pt>
              </c:strCache>
            </c:strRef>
          </c:tx>
          <c:spPr>
            <a:solidFill>
              <a:srgbClr val="00B050"/>
            </a:solidFill>
          </c:spPr>
          <c:invertIfNegative val="0"/>
          <c:dLbls>
            <c:spPr>
              <a:noFill/>
              <a:ln>
                <a:noFill/>
              </a:ln>
              <a:effectLst/>
            </c:spPr>
            <c:txPr>
              <a:bodyPr/>
              <a:lstStyle/>
              <a:p>
                <a:pPr>
                  <a:defRPr/>
                </a:pPr>
                <a:endParaRPr lang="es-CO"/>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Edad!$A$4:$A$17</c:f>
              <c:strCache>
                <c:ptCount val="13"/>
                <c:pt idx="0">
                  <c:v>0-4</c:v>
                </c:pt>
                <c:pt idx="1">
                  <c:v>5-9</c:v>
                </c:pt>
                <c:pt idx="2">
                  <c:v>10-14</c:v>
                </c:pt>
                <c:pt idx="3">
                  <c:v>15-19</c:v>
                </c:pt>
                <c:pt idx="4">
                  <c:v>20-24</c:v>
                </c:pt>
                <c:pt idx="5">
                  <c:v>25-29</c:v>
                </c:pt>
                <c:pt idx="6">
                  <c:v>30-34</c:v>
                </c:pt>
                <c:pt idx="7">
                  <c:v>35-39</c:v>
                </c:pt>
                <c:pt idx="8">
                  <c:v>40-44</c:v>
                </c:pt>
                <c:pt idx="9">
                  <c:v>45-49</c:v>
                </c:pt>
                <c:pt idx="10">
                  <c:v>50-54</c:v>
                </c:pt>
                <c:pt idx="11">
                  <c:v>55-59</c:v>
                </c:pt>
                <c:pt idx="12">
                  <c:v>&gt;60</c:v>
                </c:pt>
              </c:strCache>
            </c:strRef>
          </c:cat>
          <c:val>
            <c:numRef>
              <c:f>Edad!$B$4:$B$17</c:f>
              <c:numCache>
                <c:formatCode>General</c:formatCode>
                <c:ptCount val="13"/>
                <c:pt idx="0">
                  <c:v>85</c:v>
                </c:pt>
                <c:pt idx="1">
                  <c:v>10</c:v>
                </c:pt>
                <c:pt idx="2">
                  <c:v>36</c:v>
                </c:pt>
                <c:pt idx="3">
                  <c:v>112</c:v>
                </c:pt>
                <c:pt idx="4">
                  <c:v>57</c:v>
                </c:pt>
                <c:pt idx="5">
                  <c:v>51</c:v>
                </c:pt>
                <c:pt idx="6">
                  <c:v>28</c:v>
                </c:pt>
                <c:pt idx="7">
                  <c:v>16</c:v>
                </c:pt>
                <c:pt idx="8">
                  <c:v>23</c:v>
                </c:pt>
                <c:pt idx="9">
                  <c:v>11</c:v>
                </c:pt>
                <c:pt idx="10">
                  <c:v>9</c:v>
                </c:pt>
                <c:pt idx="11">
                  <c:v>12</c:v>
                </c:pt>
                <c:pt idx="12">
                  <c:v>16</c:v>
                </c:pt>
              </c:numCache>
            </c:numRef>
          </c:val>
          <c:extLst xmlns:c16r2="http://schemas.microsoft.com/office/drawing/2015/06/chart">
            <c:ext xmlns:c16="http://schemas.microsoft.com/office/drawing/2014/chart" uri="{C3380CC4-5D6E-409C-BE32-E72D297353CC}">
              <c16:uniqueId val="{00000000-BADE-407A-A04B-6627329EAF8F}"/>
            </c:ext>
          </c:extLst>
        </c:ser>
        <c:dLbls>
          <c:showLegendKey val="0"/>
          <c:showVal val="0"/>
          <c:showCatName val="0"/>
          <c:showSerName val="0"/>
          <c:showPercent val="0"/>
          <c:showBubbleSize val="0"/>
        </c:dLbls>
        <c:gapWidth val="85"/>
        <c:axId val="362332728"/>
        <c:axId val="362333120"/>
      </c:barChart>
      <c:barChart>
        <c:barDir val="col"/>
        <c:grouping val="clustered"/>
        <c:varyColors val="0"/>
        <c:ser>
          <c:idx val="1"/>
          <c:order val="1"/>
          <c:tx>
            <c:strRef>
              <c:f>Edad!$C$2:$C$3</c:f>
              <c:strCache>
                <c:ptCount val="1"/>
                <c:pt idx="0">
                  <c:v>% de casos</c:v>
                </c:pt>
              </c:strCache>
            </c:strRef>
          </c:tx>
          <c:spPr>
            <a:noFill/>
          </c:spPr>
          <c:invertIfNegative val="0"/>
          <c:dLbls>
            <c:spPr>
              <a:noFill/>
              <a:ln>
                <a:noFill/>
              </a:ln>
              <a:effectLst/>
            </c:spPr>
            <c:txPr>
              <a:bodyPr/>
              <a:lstStyle/>
              <a:p>
                <a:pPr>
                  <a:defRPr/>
                </a:pPr>
                <a:endParaRPr lang="es-CO"/>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Edad!$A$4:$A$17</c:f>
              <c:strCache>
                <c:ptCount val="13"/>
                <c:pt idx="0">
                  <c:v>0-4</c:v>
                </c:pt>
                <c:pt idx="1">
                  <c:v>5-9</c:v>
                </c:pt>
                <c:pt idx="2">
                  <c:v>10-14</c:v>
                </c:pt>
                <c:pt idx="3">
                  <c:v>15-19</c:v>
                </c:pt>
                <c:pt idx="4">
                  <c:v>20-24</c:v>
                </c:pt>
                <c:pt idx="5">
                  <c:v>25-29</c:v>
                </c:pt>
                <c:pt idx="6">
                  <c:v>30-34</c:v>
                </c:pt>
                <c:pt idx="7">
                  <c:v>35-39</c:v>
                </c:pt>
                <c:pt idx="8">
                  <c:v>40-44</c:v>
                </c:pt>
                <c:pt idx="9">
                  <c:v>45-49</c:v>
                </c:pt>
                <c:pt idx="10">
                  <c:v>50-54</c:v>
                </c:pt>
                <c:pt idx="11">
                  <c:v>55-59</c:v>
                </c:pt>
                <c:pt idx="12">
                  <c:v>&gt;60</c:v>
                </c:pt>
              </c:strCache>
            </c:strRef>
          </c:cat>
          <c:val>
            <c:numRef>
              <c:f>Edad!$C$4:$C$17</c:f>
              <c:numCache>
                <c:formatCode>0.0%</c:formatCode>
                <c:ptCount val="13"/>
                <c:pt idx="0">
                  <c:v>0.18240343347639484</c:v>
                </c:pt>
                <c:pt idx="1">
                  <c:v>2.1459227467811159E-2</c:v>
                </c:pt>
                <c:pt idx="2">
                  <c:v>7.7253218884120178E-2</c:v>
                </c:pt>
                <c:pt idx="3">
                  <c:v>0.24034334763948498</c:v>
                </c:pt>
                <c:pt idx="4">
                  <c:v>0.12231759656652361</c:v>
                </c:pt>
                <c:pt idx="5">
                  <c:v>0.10944206008583691</c:v>
                </c:pt>
                <c:pt idx="6">
                  <c:v>6.0085836909871244E-2</c:v>
                </c:pt>
                <c:pt idx="7">
                  <c:v>3.4334763948497854E-2</c:v>
                </c:pt>
                <c:pt idx="8">
                  <c:v>4.9356223175965663E-2</c:v>
                </c:pt>
                <c:pt idx="9">
                  <c:v>2.3605150214592276E-2</c:v>
                </c:pt>
                <c:pt idx="10">
                  <c:v>1.9313304721030045E-2</c:v>
                </c:pt>
                <c:pt idx="11">
                  <c:v>2.575107296137339E-2</c:v>
                </c:pt>
                <c:pt idx="12">
                  <c:v>3.4334763948497854E-2</c:v>
                </c:pt>
              </c:numCache>
            </c:numRef>
          </c:val>
          <c:extLst xmlns:c16r2="http://schemas.microsoft.com/office/drawing/2015/06/chart">
            <c:ext xmlns:c16="http://schemas.microsoft.com/office/drawing/2014/chart" uri="{C3380CC4-5D6E-409C-BE32-E72D297353CC}">
              <c16:uniqueId val="{00000001-BADE-407A-A04B-6627329EAF8F}"/>
            </c:ext>
          </c:extLst>
        </c:ser>
        <c:dLbls>
          <c:showLegendKey val="0"/>
          <c:showVal val="0"/>
          <c:showCatName val="0"/>
          <c:showSerName val="0"/>
          <c:showPercent val="0"/>
          <c:showBubbleSize val="0"/>
        </c:dLbls>
        <c:gapWidth val="85"/>
        <c:axId val="362334296"/>
        <c:axId val="362337040"/>
      </c:barChart>
      <c:catAx>
        <c:axId val="362332728"/>
        <c:scaling>
          <c:orientation val="minMax"/>
        </c:scaling>
        <c:delete val="0"/>
        <c:axPos val="b"/>
        <c:numFmt formatCode="General" sourceLinked="0"/>
        <c:majorTickMark val="out"/>
        <c:minorTickMark val="none"/>
        <c:tickLblPos val="nextTo"/>
        <c:txPr>
          <a:bodyPr rot="-2700000" vert="horz"/>
          <a:lstStyle/>
          <a:p>
            <a:pPr>
              <a:defRPr/>
            </a:pPr>
            <a:endParaRPr lang="es-CO"/>
          </a:p>
        </c:txPr>
        <c:crossAx val="362333120"/>
        <c:crosses val="autoZero"/>
        <c:auto val="1"/>
        <c:lblAlgn val="ctr"/>
        <c:lblOffset val="100"/>
        <c:noMultiLvlLbl val="0"/>
      </c:catAx>
      <c:valAx>
        <c:axId val="362333120"/>
        <c:scaling>
          <c:orientation val="minMax"/>
        </c:scaling>
        <c:delete val="0"/>
        <c:axPos val="l"/>
        <c:majorGridlines>
          <c:spPr>
            <a:ln>
              <a:noFill/>
            </a:ln>
          </c:spPr>
        </c:majorGridlines>
        <c:numFmt formatCode="General" sourceLinked="1"/>
        <c:majorTickMark val="out"/>
        <c:minorTickMark val="none"/>
        <c:tickLblPos val="nextTo"/>
        <c:crossAx val="362332728"/>
        <c:crosses val="autoZero"/>
        <c:crossBetween val="between"/>
      </c:valAx>
      <c:valAx>
        <c:axId val="362337040"/>
        <c:scaling>
          <c:orientation val="minMax"/>
        </c:scaling>
        <c:delete val="0"/>
        <c:axPos val="r"/>
        <c:numFmt formatCode="0.0%" sourceLinked="1"/>
        <c:majorTickMark val="out"/>
        <c:minorTickMark val="none"/>
        <c:tickLblPos val="nextTo"/>
        <c:crossAx val="362334296"/>
        <c:crosses val="max"/>
        <c:crossBetween val="between"/>
      </c:valAx>
      <c:catAx>
        <c:axId val="362334296"/>
        <c:scaling>
          <c:orientation val="minMax"/>
        </c:scaling>
        <c:delete val="1"/>
        <c:axPos val="b"/>
        <c:numFmt formatCode="General" sourceLinked="1"/>
        <c:majorTickMark val="out"/>
        <c:minorTickMark val="none"/>
        <c:tickLblPos val="none"/>
        <c:crossAx val="362337040"/>
        <c:crosses val="autoZero"/>
        <c:auto val="1"/>
        <c:lblAlgn val="ctr"/>
        <c:lblOffset val="100"/>
        <c:noMultiLvlLbl val="0"/>
      </c:cat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Hoja17!$B$1</c:f>
              <c:strCache>
                <c:ptCount val="1"/>
                <c:pt idx="0">
                  <c:v>INCIDENCIA ACUMULADA TOTAL</c:v>
                </c:pt>
              </c:strCache>
            </c:strRef>
          </c:tx>
          <c:spPr>
            <a:solidFill>
              <a:srgbClr val="00B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Pt>
            <c:idx val="10"/>
            <c:invertIfNegative val="0"/>
            <c:bubble3D val="0"/>
            <c:spPr>
              <a:solidFill>
                <a:schemeClr val="accent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xmlns:c16r2="http://schemas.microsoft.com/office/drawing/2015/06/chart">
              <c:ext xmlns:c16="http://schemas.microsoft.com/office/drawing/2014/chart" uri="{C3380CC4-5D6E-409C-BE32-E72D297353CC}">
                <c16:uniqueId val="{00000001-FDF4-4119-A3D5-908A2DAECADA}"/>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Hoja17!$A$2:$A$32</c:f>
              <c:strCache>
                <c:ptCount val="31"/>
                <c:pt idx="0">
                  <c:v>MONTERIA</c:v>
                </c:pt>
                <c:pt idx="1">
                  <c:v>SAN JOSE DE URE</c:v>
                </c:pt>
                <c:pt idx="2">
                  <c:v>MONTELIBANO</c:v>
                </c:pt>
                <c:pt idx="3">
                  <c:v>PURISIMA</c:v>
                </c:pt>
                <c:pt idx="4">
                  <c:v>PLANETA RICA</c:v>
                </c:pt>
                <c:pt idx="5">
                  <c:v>BUENAVISTA</c:v>
                </c:pt>
                <c:pt idx="6">
                  <c:v>CIENAGA DE ORO</c:v>
                </c:pt>
                <c:pt idx="7">
                  <c:v>SAN ANTERO</c:v>
                </c:pt>
                <c:pt idx="8">
                  <c:v>CERETE</c:v>
                </c:pt>
                <c:pt idx="9">
                  <c:v>SAN ANDRES</c:v>
                </c:pt>
                <c:pt idx="10">
                  <c:v>CÓRDOBA</c:v>
                </c:pt>
                <c:pt idx="11">
                  <c:v>PUEBLO NUEVO</c:v>
                </c:pt>
                <c:pt idx="12">
                  <c:v>SAHAGUN</c:v>
                </c:pt>
                <c:pt idx="13">
                  <c:v>MOMIL</c:v>
                </c:pt>
                <c:pt idx="14">
                  <c:v>LA APARTADA</c:v>
                </c:pt>
                <c:pt idx="15">
                  <c:v>LORICA</c:v>
                </c:pt>
                <c:pt idx="16">
                  <c:v>SAN BERNARDO</c:v>
                </c:pt>
                <c:pt idx="17">
                  <c:v>AYAPEL</c:v>
                </c:pt>
                <c:pt idx="18">
                  <c:v>PUERTO ESCONDIDO</c:v>
                </c:pt>
                <c:pt idx="19">
                  <c:v>CHINU</c:v>
                </c:pt>
                <c:pt idx="20">
                  <c:v>SAN CARLOS</c:v>
                </c:pt>
                <c:pt idx="21">
                  <c:v>VALENCIA</c:v>
                </c:pt>
                <c:pt idx="22">
                  <c:v>PUERTO LIBERTADOR</c:v>
                </c:pt>
                <c:pt idx="23">
                  <c:v>LOS CORDOBAS</c:v>
                </c:pt>
                <c:pt idx="24">
                  <c:v>TIERRALTA</c:v>
                </c:pt>
                <c:pt idx="25">
                  <c:v>COTORRA</c:v>
                </c:pt>
                <c:pt idx="26">
                  <c:v>MOÑITOS</c:v>
                </c:pt>
                <c:pt idx="27">
                  <c:v>CANALETE</c:v>
                </c:pt>
                <c:pt idx="28">
                  <c:v>CHIMA</c:v>
                </c:pt>
                <c:pt idx="29">
                  <c:v>SAN PELAYO</c:v>
                </c:pt>
                <c:pt idx="30">
                  <c:v>TUCHIN</c:v>
                </c:pt>
              </c:strCache>
            </c:strRef>
          </c:cat>
          <c:val>
            <c:numRef>
              <c:f>Hoja17!$B$2:$B$32</c:f>
              <c:numCache>
                <c:formatCode>0</c:formatCode>
                <c:ptCount val="31"/>
                <c:pt idx="0">
                  <c:v>41.949043866093433</c:v>
                </c:pt>
                <c:pt idx="1">
                  <c:v>34.635033336219585</c:v>
                </c:pt>
                <c:pt idx="2">
                  <c:v>34.539132837504894</c:v>
                </c:pt>
                <c:pt idx="3">
                  <c:v>32.955444239388349</c:v>
                </c:pt>
                <c:pt idx="4">
                  <c:v>31.972097078912949</c:v>
                </c:pt>
                <c:pt idx="5">
                  <c:v>31.167905961975155</c:v>
                </c:pt>
                <c:pt idx="6">
                  <c:v>30.912356110342394</c:v>
                </c:pt>
                <c:pt idx="7">
                  <c:v>30.215131737974374</c:v>
                </c:pt>
                <c:pt idx="8">
                  <c:v>28.81137088771035</c:v>
                </c:pt>
                <c:pt idx="9">
                  <c:v>28.172066312709937</c:v>
                </c:pt>
                <c:pt idx="10">
                  <c:v>27.397153044410782</c:v>
                </c:pt>
                <c:pt idx="11">
                  <c:v>26.887634132629366</c:v>
                </c:pt>
                <c:pt idx="12">
                  <c:v>26.54691060327854</c:v>
                </c:pt>
                <c:pt idx="13">
                  <c:v>26.359143327841842</c:v>
                </c:pt>
                <c:pt idx="14">
                  <c:v>24.928331048236323</c:v>
                </c:pt>
                <c:pt idx="15">
                  <c:v>22.395859254466728</c:v>
                </c:pt>
                <c:pt idx="16">
                  <c:v>22.300273178346433</c:v>
                </c:pt>
                <c:pt idx="17">
                  <c:v>22.163120567375888</c:v>
                </c:pt>
                <c:pt idx="18">
                  <c:v>18.84777282151159</c:v>
                </c:pt>
                <c:pt idx="19">
                  <c:v>18.05742260388034</c:v>
                </c:pt>
                <c:pt idx="20">
                  <c:v>17.707890636067432</c:v>
                </c:pt>
                <c:pt idx="21">
                  <c:v>17.419326743021383</c:v>
                </c:pt>
                <c:pt idx="22">
                  <c:v>17.185083347654238</c:v>
                </c:pt>
                <c:pt idx="23">
                  <c:v>15.41604039002582</c:v>
                </c:pt>
                <c:pt idx="24">
                  <c:v>14.911185252837784</c:v>
                </c:pt>
                <c:pt idx="25">
                  <c:v>12.864218177140286</c:v>
                </c:pt>
                <c:pt idx="26">
                  <c:v>10.450048766894245</c:v>
                </c:pt>
                <c:pt idx="27">
                  <c:v>8.6850790342192123</c:v>
                </c:pt>
                <c:pt idx="28">
                  <c:v>6.4775229952066331</c:v>
                </c:pt>
                <c:pt idx="29">
                  <c:v>4.4472115983278488</c:v>
                </c:pt>
                <c:pt idx="30">
                  <c:v>2.4737167594310452</c:v>
                </c:pt>
              </c:numCache>
            </c:numRef>
          </c:val>
          <c:extLst xmlns:c16r2="http://schemas.microsoft.com/office/drawing/2015/06/chart">
            <c:ext xmlns:c16="http://schemas.microsoft.com/office/drawing/2014/chart" uri="{C3380CC4-5D6E-409C-BE32-E72D297353CC}">
              <c16:uniqueId val="{00000002-FDF4-4119-A3D5-908A2DAECADA}"/>
            </c:ext>
          </c:extLst>
        </c:ser>
        <c:dLbls>
          <c:dLblPos val="inEnd"/>
          <c:showLegendKey val="0"/>
          <c:showVal val="1"/>
          <c:showCatName val="0"/>
          <c:showSerName val="0"/>
          <c:showPercent val="0"/>
          <c:showBubbleSize val="0"/>
        </c:dLbls>
        <c:gapWidth val="100"/>
        <c:overlap val="-24"/>
        <c:axId val="319683256"/>
        <c:axId val="321163800"/>
      </c:barChart>
      <c:catAx>
        <c:axId val="319683256"/>
        <c:scaling>
          <c:orientation val="minMax"/>
        </c:scaling>
        <c:delete val="0"/>
        <c:axPos val="b"/>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a:t>MUNICIPIOS</a:t>
                </a:r>
              </a:p>
            </c:rich>
          </c:tx>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title>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ln>
                  <a:solidFill>
                    <a:schemeClr val="tx1">
                      <a:lumMod val="95000"/>
                      <a:lumOff val="5000"/>
                    </a:schemeClr>
                  </a:solidFill>
                </a:ln>
                <a:solidFill>
                  <a:schemeClr val="tx1">
                    <a:lumMod val="65000"/>
                    <a:lumOff val="35000"/>
                  </a:schemeClr>
                </a:solidFill>
                <a:latin typeface="+mn-lt"/>
                <a:ea typeface="+mn-ea"/>
                <a:cs typeface="+mn-cs"/>
              </a:defRPr>
            </a:pPr>
            <a:endParaRPr lang="es-CO"/>
          </a:p>
        </c:txPr>
        <c:crossAx val="321163800"/>
        <c:crosses val="autoZero"/>
        <c:auto val="0"/>
        <c:lblAlgn val="ctr"/>
        <c:lblOffset val="100"/>
        <c:noMultiLvlLbl val="0"/>
      </c:catAx>
      <c:valAx>
        <c:axId val="321163800"/>
        <c:scaling>
          <c:orientation val="minMax"/>
        </c:scaling>
        <c:delete val="0"/>
        <c:axPos val="l"/>
        <c:title>
          <c:tx>
            <c:rich>
              <a:bodyPr rot="-54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r>
                  <a:rPr lang="en-US"/>
                  <a:t>TASA DE INCIDENCIA  X 100 MIL HAB.</a:t>
                </a:r>
              </a:p>
            </c:rich>
          </c:tx>
          <c:layout/>
          <c:overlay val="0"/>
          <c:spPr>
            <a:noFill/>
            <a:ln>
              <a:noFill/>
            </a:ln>
            <a:effectLst/>
          </c:spPr>
          <c:txPr>
            <a:bodyPr rot="-54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ln>
                  <a:solidFill>
                    <a:schemeClr val="tx1">
                      <a:lumMod val="95000"/>
                      <a:lumOff val="5000"/>
                    </a:schemeClr>
                  </a:solidFill>
                </a:ln>
                <a:solidFill>
                  <a:schemeClr val="tx1">
                    <a:lumMod val="95000"/>
                    <a:lumOff val="5000"/>
                  </a:schemeClr>
                </a:solidFill>
                <a:latin typeface="+mn-lt"/>
                <a:ea typeface="+mn-ea"/>
                <a:cs typeface="+mn-cs"/>
              </a:defRPr>
            </a:pPr>
            <a:endParaRPr lang="es-CO"/>
          </a:p>
        </c:txPr>
        <c:crossAx val="31968325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CO"/>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pivotSource>
    <c:name>[sem 34 INTENTO DE SUICIDIO ORIGINAL.xlsm]Sexo!Tabla dinámica1</c:name>
    <c:fmtId val="8"/>
  </c:pivotSource>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1200" b="1" i="0" u="none" strike="noStrike" kern="1200" baseline="0">
                <a:solidFill>
                  <a:sysClr val="windowText" lastClr="000000"/>
                </a:solidFill>
                <a:latin typeface="Arial Narrow" panose="020B0606020202030204" pitchFamily="34" charset="0"/>
                <a:ea typeface="+mn-ea"/>
                <a:cs typeface="+mn-cs"/>
              </a:defRPr>
            </a:pPr>
            <a:r>
              <a:rPr lang="en-US" sz="1200" b="1" i="0" baseline="0">
                <a:effectLst/>
                <a:latin typeface="Arial Narrow" panose="020B0606020202030204" pitchFamily="34" charset="0"/>
              </a:rPr>
              <a:t>Comportamiento según sexo</a:t>
            </a:r>
            <a:endParaRPr lang="en-US" sz="1200">
              <a:latin typeface="Arial Narrow" panose="020B0606020202030204" pitchFamily="34" charset="0"/>
            </a:endParaRPr>
          </a:p>
        </c:rich>
      </c:tx>
      <c:layout/>
      <c:overlay val="0"/>
    </c:title>
    <c:autoTitleDeleted val="0"/>
    <c:pivotFmts>
      <c:pivotFmt>
        <c:idx val="0"/>
        <c:marker>
          <c:symbol val="none"/>
        </c:marker>
        <c:dLbl>
          <c:idx val="0"/>
          <c:numFmt formatCode="0.0%" sourceLinked="0"/>
          <c:spPr/>
          <c:txPr>
            <a:bodyPr/>
            <a:lstStyle/>
            <a:p>
              <a:pPr>
                <a:defRPr/>
              </a:pPr>
              <a:endParaRPr lang="es-CO"/>
            </a:p>
          </c:txPr>
          <c:showLegendKey val="0"/>
          <c:showVal val="1"/>
          <c:showCatName val="0"/>
          <c:showSerName val="0"/>
          <c:showPercent val="1"/>
          <c:showBubbleSize val="0"/>
          <c:separator>
</c:separator>
          <c:extLst xmlns:c16r2="http://schemas.microsoft.com/office/drawing/2015/06/chart">
            <c:ext xmlns:c15="http://schemas.microsoft.com/office/drawing/2012/chart" uri="{CE6537A1-D6FC-4f65-9D91-7224C49458BB}"/>
          </c:extLst>
        </c:dLbl>
      </c:pivotFmt>
      <c:pivotFmt>
        <c:idx val="1"/>
        <c:spPr>
          <a:solidFill>
            <a:srgbClr val="C9159A"/>
          </a:solidFill>
        </c:spPr>
      </c:pivotFmt>
      <c:pivotFmt>
        <c:idx val="2"/>
        <c:spPr>
          <a:solidFill>
            <a:srgbClr val="4F8F52"/>
          </a:solidFill>
        </c:spPr>
      </c:pivotFmt>
      <c:pivotFmt>
        <c:idx val="3"/>
        <c:marker>
          <c:symbol val="none"/>
        </c:marker>
        <c:dLbl>
          <c:idx val="0"/>
          <c:numFmt formatCode="0.0%" sourceLinked="0"/>
          <c:spPr/>
          <c:txPr>
            <a:bodyPr/>
            <a:lstStyle/>
            <a:p>
              <a:pPr>
                <a:defRPr/>
              </a:pPr>
              <a:endParaRPr lang="es-CO"/>
            </a:p>
          </c:txPr>
          <c:showLegendKey val="0"/>
          <c:showVal val="1"/>
          <c:showCatName val="0"/>
          <c:showSerName val="0"/>
          <c:showPercent val="1"/>
          <c:showBubbleSize val="0"/>
          <c:separator>
</c:separator>
          <c:extLst xmlns:c16r2="http://schemas.microsoft.com/office/drawing/2015/06/chart">
            <c:ext xmlns:c15="http://schemas.microsoft.com/office/drawing/2012/chart" uri="{CE6537A1-D6FC-4f65-9D91-7224C49458BB}"/>
          </c:extLst>
        </c:dLbl>
      </c:pivotFmt>
      <c:pivotFmt>
        <c:idx val="4"/>
        <c:spPr>
          <a:solidFill>
            <a:srgbClr val="4F8F52"/>
          </a:solidFill>
        </c:spPr>
      </c:pivotFmt>
      <c:pivotFmt>
        <c:idx val="5"/>
        <c:spPr>
          <a:solidFill>
            <a:srgbClr val="C9159A"/>
          </a:solidFill>
        </c:spPr>
      </c:pivotFmt>
      <c:pivotFmt>
        <c:idx val="6"/>
        <c:marker>
          <c:symbol val="none"/>
        </c:marker>
        <c:dLbl>
          <c:idx val="0"/>
          <c:numFmt formatCode="0.0%" sourceLinked="0"/>
          <c:spPr/>
          <c:txPr>
            <a:bodyPr/>
            <a:lstStyle/>
            <a:p>
              <a:pPr>
                <a:defRPr/>
              </a:pPr>
              <a:endParaRPr lang="es-CO"/>
            </a:p>
          </c:txPr>
          <c:showLegendKey val="0"/>
          <c:showVal val="1"/>
          <c:showCatName val="0"/>
          <c:showSerName val="0"/>
          <c:showPercent val="1"/>
          <c:showBubbleSize val="0"/>
          <c:separator>
</c:separator>
          <c:extLst xmlns:c16r2="http://schemas.microsoft.com/office/drawing/2015/06/chart">
            <c:ext xmlns:c15="http://schemas.microsoft.com/office/drawing/2012/chart" uri="{CE6537A1-D6FC-4f65-9D91-7224C49458BB}"/>
          </c:extLst>
        </c:dLbl>
      </c:pivotFmt>
      <c:pivotFmt>
        <c:idx val="7"/>
        <c:spPr>
          <a:solidFill>
            <a:srgbClr val="4F8F52"/>
          </a:solidFill>
        </c:spPr>
      </c:pivotFmt>
      <c:pivotFmt>
        <c:idx val="8"/>
        <c:spPr>
          <a:solidFill>
            <a:srgbClr val="C9159A"/>
          </a:solidFill>
        </c:spPr>
      </c:pivotFmt>
    </c:pivotFmts>
    <c:view3D>
      <c:rotX val="30"/>
      <c:rotY val="0"/>
      <c:rAngAx val="0"/>
    </c:view3D>
    <c:floor>
      <c:thickness val="0"/>
    </c:floor>
    <c:sideWall>
      <c:thickness val="0"/>
    </c:sideWall>
    <c:backWall>
      <c:thickness val="0"/>
    </c:backWall>
    <c:plotArea>
      <c:layout>
        <c:manualLayout>
          <c:layoutTarget val="inner"/>
          <c:xMode val="edge"/>
          <c:yMode val="edge"/>
          <c:x val="4.2909667541557305E-2"/>
          <c:y val="0.21225393700787401"/>
          <c:w val="0.69518153980752406"/>
          <c:h val="0.72257545931758527"/>
        </c:manualLayout>
      </c:layout>
      <c:pie3DChart>
        <c:varyColors val="1"/>
        <c:ser>
          <c:idx val="0"/>
          <c:order val="0"/>
          <c:tx>
            <c:strRef>
              <c:f>Sexo!$B$2</c:f>
              <c:strCache>
                <c:ptCount val="1"/>
                <c:pt idx="0">
                  <c:v>Total</c:v>
                </c:pt>
              </c:strCache>
            </c:strRef>
          </c:tx>
          <c:explosion val="25"/>
          <c:dPt>
            <c:idx val="0"/>
            <c:bubble3D val="0"/>
            <c:explosion val="14"/>
            <c:spPr>
              <a:solidFill>
                <a:srgbClr val="4F8F52"/>
              </a:solidFill>
            </c:spPr>
            <c:extLst xmlns:c16r2="http://schemas.microsoft.com/office/drawing/2015/06/chart">
              <c:ext xmlns:c16="http://schemas.microsoft.com/office/drawing/2014/chart" uri="{C3380CC4-5D6E-409C-BE32-E72D297353CC}">
                <c16:uniqueId val="{00000001-AAD9-4739-9555-FD4C2672CA39}"/>
              </c:ext>
            </c:extLst>
          </c:dPt>
          <c:dPt>
            <c:idx val="1"/>
            <c:bubble3D val="0"/>
            <c:explosion val="6"/>
            <c:spPr>
              <a:solidFill>
                <a:srgbClr val="C9159A"/>
              </a:solidFill>
            </c:spPr>
            <c:extLst xmlns:c16r2="http://schemas.microsoft.com/office/drawing/2015/06/chart">
              <c:ext xmlns:c16="http://schemas.microsoft.com/office/drawing/2014/chart" uri="{C3380CC4-5D6E-409C-BE32-E72D297353CC}">
                <c16:uniqueId val="{00000003-AAD9-4739-9555-FD4C2672CA39}"/>
              </c:ext>
            </c:extLst>
          </c:dPt>
          <c:dLbls>
            <c:numFmt formatCode="0.0%" sourceLinked="0"/>
            <c:spPr>
              <a:noFill/>
              <a:ln>
                <a:noFill/>
              </a:ln>
              <a:effectLst/>
            </c:spPr>
            <c:txPr>
              <a:bodyPr/>
              <a:lstStyle/>
              <a:p>
                <a:pPr>
                  <a:defRPr/>
                </a:pPr>
                <a:endParaRPr lang="es-CO"/>
              </a:p>
            </c:txPr>
            <c:showLegendKey val="0"/>
            <c:showVal val="1"/>
            <c:showCatName val="0"/>
            <c:showSerName val="0"/>
            <c:showPercent val="1"/>
            <c:showBubbleSize val="0"/>
            <c:separator>
</c:separator>
            <c:showLeaderLines val="1"/>
            <c:extLst xmlns:c16r2="http://schemas.microsoft.com/office/drawing/2015/06/chart">
              <c:ext xmlns:c15="http://schemas.microsoft.com/office/drawing/2012/chart" uri="{CE6537A1-D6FC-4f65-9D91-7224C49458BB}">
                <c15:layout/>
              </c:ext>
            </c:extLst>
          </c:dLbls>
          <c:cat>
            <c:strRef>
              <c:f>Sexo!$A$3:$A$5</c:f>
              <c:strCache>
                <c:ptCount val="2"/>
                <c:pt idx="0">
                  <c:v>Masculino</c:v>
                </c:pt>
                <c:pt idx="1">
                  <c:v>Femenino</c:v>
                </c:pt>
              </c:strCache>
            </c:strRef>
          </c:cat>
          <c:val>
            <c:numRef>
              <c:f>Sexo!$B$3:$B$5</c:f>
              <c:numCache>
                <c:formatCode>General</c:formatCode>
                <c:ptCount val="2"/>
                <c:pt idx="0">
                  <c:v>154</c:v>
                </c:pt>
                <c:pt idx="1">
                  <c:v>336</c:v>
                </c:pt>
              </c:numCache>
            </c:numRef>
          </c:val>
          <c:extLst xmlns:c16r2="http://schemas.microsoft.com/office/drawing/2015/06/chart">
            <c:ext xmlns:c16="http://schemas.microsoft.com/office/drawing/2014/chart" uri="{C3380CC4-5D6E-409C-BE32-E72D297353CC}">
              <c16:uniqueId val="{00000004-AAD9-4739-9555-FD4C2672CA39}"/>
            </c:ext>
          </c:extLst>
        </c:ser>
        <c:dLbls>
          <c:showLegendKey val="0"/>
          <c:showVal val="0"/>
          <c:showCatName val="0"/>
          <c:showSerName val="0"/>
          <c:showPercent val="0"/>
          <c:showBubbleSize val="0"/>
          <c:showLeaderLines val="1"/>
        </c:dLbls>
      </c:pie3DChart>
    </c:plotArea>
    <c:legend>
      <c:legendPos val="r"/>
      <c:layout/>
      <c:overlay val="0"/>
    </c:legend>
    <c:plotVisOnly val="1"/>
    <c:dispBlanksAs val="gap"/>
    <c:showDLblsOverMax val="0"/>
  </c:chart>
  <c:spPr>
    <a:ln>
      <a:solidFill>
        <a:srgbClr val="7F7F7F"/>
      </a:solidFill>
    </a:ln>
  </c:spPr>
  <c:externalData r:id="rId1">
    <c:autoUpdate val="0"/>
  </c:externalData>
  <c:extLst xmlns:c16r2="http://schemas.microsoft.com/office/drawing/2015/06/chart">
    <c:ext xmlns:c14="http://schemas.microsoft.com/office/drawing/2007/8/2/chart" uri="{781A3756-C4B2-4CAC-9D66-4F8BD8637D16}">
      <c14:pivotOptions>
        <c14:dropZoneFilter val="1"/>
        <c14:dropZoneSeries val="1"/>
        <c14:dropZonesVisible val="1"/>
      </c14:pivotOptions>
    </c:ext>
  </c:extLst>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pivotSource>
    <c:name>[sem 34 INTENTO DE SUICIDIO ORIGINAL.xlsm]Edad!Tabla dinámica1</c:name>
    <c:fmtId val="8"/>
  </c:pivotSource>
  <c:chart>
    <c:title>
      <c:tx>
        <c:rich>
          <a:bodyPr/>
          <a:lstStyle/>
          <a:p>
            <a:pPr>
              <a:defRPr sz="1200">
                <a:latin typeface="Arial Narrow" pitchFamily="34" charset="0"/>
              </a:defRPr>
            </a:pPr>
            <a:r>
              <a:rPr lang="es-CO" sz="1200" b="1" i="0" u="none" strike="noStrike" baseline="0">
                <a:latin typeface="Arial Narrow" pitchFamily="34" charset="0"/>
              </a:rPr>
              <a:t>Comportamiento según grupos de edad</a:t>
            </a:r>
            <a:endParaRPr lang="es-CO" sz="1200">
              <a:latin typeface="Arial Narrow" pitchFamily="34" charset="0"/>
            </a:endParaRPr>
          </a:p>
        </c:rich>
      </c:tx>
      <c:layout/>
      <c:overlay val="0"/>
    </c:title>
    <c:autoTitleDeleted val="0"/>
    <c:pivotFmts>
      <c:pivotFmt>
        <c:idx val="0"/>
        <c:spPr>
          <a:solidFill>
            <a:srgbClr val="00B050"/>
          </a:solidFill>
        </c:spPr>
        <c:marker>
          <c:symbol val="none"/>
        </c:marker>
        <c:dLbl>
          <c:idx val="0"/>
          <c:spPr/>
          <c:txPr>
            <a:bodyPr/>
            <a:lstStyle/>
            <a:p>
              <a:pPr>
                <a:defRPr/>
              </a:pPr>
              <a:endParaRPr lang="es-CO"/>
            </a:p>
          </c:txPr>
          <c:dLblPos val="inBase"/>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
        <c:spPr>
          <a:noFill/>
        </c:spPr>
        <c:marker>
          <c:symbol val="none"/>
        </c:marker>
        <c:dLbl>
          <c:idx val="0"/>
          <c:spPr/>
          <c:txPr>
            <a:bodyPr/>
            <a:lstStyle/>
            <a:p>
              <a:pPr>
                <a:defRPr/>
              </a:pPr>
              <a:endParaRPr lang="es-CO"/>
            </a:p>
          </c:tx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2"/>
        <c:dLbl>
          <c:idx val="0"/>
          <c:tx>
            <c:rich>
              <a:bodyPr/>
              <a:lstStyle/>
              <a:p>
                <a:pPr>
                  <a:defRPr/>
                </a:pPr>
                <a:fld id="{541C3086-B04C-4974-B520-9C2360162A6D}" type="VALUE">
                  <a:rPr lang="en-US" b="1">
                    <a:solidFill>
                      <a:srgbClr val="FF0000"/>
                    </a:solidFill>
                  </a:rPr>
                  <a:pPr>
                    <a:defRPr/>
                  </a:pPr>
                  <a:t>[VALOR]</a:t>
                </a:fld>
                <a:endParaRPr lang="es-CO"/>
              </a:p>
            </c:rich>
          </c:tx>
          <c:sp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Lst>
        </c:dLbl>
      </c:pivotFmt>
      <c:pivotFmt>
        <c:idx val="3"/>
        <c:dLbl>
          <c:idx val="0"/>
          <c:tx>
            <c:rich>
              <a:bodyPr/>
              <a:lstStyle/>
              <a:p>
                <a:pPr>
                  <a:defRPr/>
                </a:pPr>
                <a:fld id="{98641073-879F-4BA9-B276-33AF93978703}" type="VALUE">
                  <a:rPr lang="en-US" b="1">
                    <a:solidFill>
                      <a:srgbClr val="FF0000"/>
                    </a:solidFill>
                  </a:rPr>
                  <a:pPr>
                    <a:defRPr/>
                  </a:pPr>
                  <a:t>[VALOR]</a:t>
                </a:fld>
                <a:endParaRPr lang="es-CO"/>
              </a:p>
            </c:rich>
          </c:tx>
          <c:sp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Lst>
        </c:dLbl>
      </c:pivotFmt>
      <c:pivotFmt>
        <c:idx val="4"/>
        <c:dLbl>
          <c:idx val="0"/>
          <c:tx>
            <c:rich>
              <a:bodyPr/>
              <a:lstStyle/>
              <a:p>
                <a:pPr>
                  <a:defRPr/>
                </a:pPr>
                <a:fld id="{216936F9-0F6D-4448-9240-AC7EB3DE4512}" type="VALUE">
                  <a:rPr lang="en-US" b="1">
                    <a:solidFill>
                      <a:srgbClr val="FF0000"/>
                    </a:solidFill>
                  </a:rPr>
                  <a:pPr>
                    <a:defRPr/>
                  </a:pPr>
                  <a:t>[VALOR]</a:t>
                </a:fld>
                <a:endParaRPr lang="es-CO"/>
              </a:p>
            </c:rich>
          </c:tx>
          <c:sp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Lst>
        </c:dLbl>
      </c:pivotFmt>
      <c:pivotFmt>
        <c:idx val="5"/>
        <c:spPr>
          <a:solidFill>
            <a:srgbClr val="00B050"/>
          </a:solidFill>
        </c:spPr>
        <c:marker>
          <c:symbol val="none"/>
        </c:marker>
        <c:dLbl>
          <c:idx val="0"/>
          <c:spPr/>
          <c:txPr>
            <a:bodyPr/>
            <a:lstStyle/>
            <a:p>
              <a:pPr>
                <a:defRPr/>
              </a:pPr>
              <a:endParaRPr lang="es-CO"/>
            </a:p>
          </c:txPr>
          <c:dLblPos val="inBase"/>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6"/>
        <c:spPr>
          <a:noFill/>
        </c:spPr>
        <c:marker>
          <c:symbol val="none"/>
        </c:marker>
        <c:dLbl>
          <c:idx val="0"/>
          <c:spPr/>
          <c:txPr>
            <a:bodyPr/>
            <a:lstStyle/>
            <a:p>
              <a:pPr>
                <a:defRPr/>
              </a:pPr>
              <a:endParaRPr lang="es-CO"/>
            </a:p>
          </c:tx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7"/>
        <c:dLbl>
          <c:idx val="0"/>
          <c:tx>
            <c:rich>
              <a:bodyPr/>
              <a:lstStyle/>
              <a:p>
                <a:pPr>
                  <a:defRPr/>
                </a:pPr>
                <a:fld id="{216936F9-0F6D-4448-9240-AC7EB3DE4512}" type="VALUE">
                  <a:rPr lang="en-US" b="1">
                    <a:solidFill>
                      <a:srgbClr val="FF0000"/>
                    </a:solidFill>
                  </a:rPr>
                  <a:pPr>
                    <a:defRPr/>
                  </a:pPr>
                  <a:t>[VALOR]</a:t>
                </a:fld>
                <a:endParaRPr lang="es-CO"/>
              </a:p>
            </c:rich>
          </c:tx>
          <c:sp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Lst>
        </c:dLbl>
      </c:pivotFmt>
      <c:pivotFmt>
        <c:idx val="8"/>
        <c:dLbl>
          <c:idx val="0"/>
          <c:tx>
            <c:rich>
              <a:bodyPr/>
              <a:lstStyle/>
              <a:p>
                <a:pPr>
                  <a:defRPr/>
                </a:pPr>
                <a:fld id="{541C3086-B04C-4974-B520-9C2360162A6D}" type="VALUE">
                  <a:rPr lang="en-US" b="1">
                    <a:solidFill>
                      <a:srgbClr val="FF0000"/>
                    </a:solidFill>
                  </a:rPr>
                  <a:pPr>
                    <a:defRPr/>
                  </a:pPr>
                  <a:t>[VALOR]</a:t>
                </a:fld>
                <a:endParaRPr lang="es-CO"/>
              </a:p>
            </c:rich>
          </c:tx>
          <c:sp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Lst>
        </c:dLbl>
      </c:pivotFmt>
      <c:pivotFmt>
        <c:idx val="9"/>
        <c:dLbl>
          <c:idx val="0"/>
          <c:tx>
            <c:rich>
              <a:bodyPr/>
              <a:lstStyle/>
              <a:p>
                <a:pPr>
                  <a:defRPr/>
                </a:pPr>
                <a:fld id="{98641073-879F-4BA9-B276-33AF93978703}" type="VALUE">
                  <a:rPr lang="en-US" b="1">
                    <a:solidFill>
                      <a:srgbClr val="FF0000"/>
                    </a:solidFill>
                  </a:rPr>
                  <a:pPr>
                    <a:defRPr/>
                  </a:pPr>
                  <a:t>[VALOR]</a:t>
                </a:fld>
                <a:endParaRPr lang="es-CO"/>
              </a:p>
            </c:rich>
          </c:tx>
          <c:sp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Lst>
        </c:dLbl>
      </c:pivotFmt>
      <c:pivotFmt>
        <c:idx val="10"/>
        <c:spPr>
          <a:solidFill>
            <a:srgbClr val="00B050"/>
          </a:solidFill>
        </c:spPr>
        <c:marker>
          <c:symbol val="none"/>
        </c:marker>
        <c:dLbl>
          <c:idx val="0"/>
          <c:spPr/>
          <c:txPr>
            <a:bodyPr/>
            <a:lstStyle/>
            <a:p>
              <a:pPr>
                <a:defRPr/>
              </a:pPr>
              <a:endParaRPr lang="es-CO"/>
            </a:p>
          </c:txPr>
          <c:dLblPos val="inBase"/>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1"/>
        <c:spPr>
          <a:noFill/>
        </c:spPr>
        <c:marker>
          <c:symbol val="none"/>
        </c:marker>
        <c:dLbl>
          <c:idx val="0"/>
          <c:spPr/>
          <c:txPr>
            <a:bodyPr/>
            <a:lstStyle/>
            <a:p>
              <a:pPr>
                <a:defRPr/>
              </a:pPr>
              <a:endParaRPr lang="es-CO"/>
            </a:p>
          </c:tx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2"/>
        <c:dLbl>
          <c:idx val="0"/>
          <c:tx>
            <c:rich>
              <a:bodyPr/>
              <a:lstStyle/>
              <a:p>
                <a:pPr>
                  <a:defRPr/>
                </a:pPr>
                <a:fld id="{216936F9-0F6D-4448-9240-AC7EB3DE4512}" type="VALUE">
                  <a:rPr lang="en-US" b="1">
                    <a:solidFill>
                      <a:srgbClr val="FF0000"/>
                    </a:solidFill>
                  </a:rPr>
                  <a:pPr>
                    <a:defRPr/>
                  </a:pPr>
                  <a:t>[VALOR]</a:t>
                </a:fld>
                <a:endParaRPr lang="es-CO"/>
              </a:p>
            </c:rich>
          </c:tx>
          <c:sp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Lst>
        </c:dLbl>
      </c:pivotFmt>
      <c:pivotFmt>
        <c:idx val="13"/>
        <c:dLbl>
          <c:idx val="0"/>
          <c:tx>
            <c:rich>
              <a:bodyPr/>
              <a:lstStyle/>
              <a:p>
                <a:pPr>
                  <a:defRPr/>
                </a:pPr>
                <a:fld id="{541C3086-B04C-4974-B520-9C2360162A6D}" type="VALUE">
                  <a:rPr lang="en-US" b="1">
                    <a:solidFill>
                      <a:srgbClr val="FF0000"/>
                    </a:solidFill>
                  </a:rPr>
                  <a:pPr>
                    <a:defRPr/>
                  </a:pPr>
                  <a:t>[VALOR]</a:t>
                </a:fld>
                <a:endParaRPr lang="es-CO"/>
              </a:p>
            </c:rich>
          </c:tx>
          <c:sp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Lst>
        </c:dLbl>
      </c:pivotFmt>
      <c:pivotFmt>
        <c:idx val="14"/>
        <c:dLbl>
          <c:idx val="0"/>
          <c:tx>
            <c:rich>
              <a:bodyPr/>
              <a:lstStyle/>
              <a:p>
                <a:pPr>
                  <a:defRPr/>
                </a:pPr>
                <a:fld id="{98641073-879F-4BA9-B276-33AF93978703}" type="VALUE">
                  <a:rPr lang="en-US" b="1">
                    <a:solidFill>
                      <a:srgbClr val="FF0000"/>
                    </a:solidFill>
                  </a:rPr>
                  <a:pPr>
                    <a:defRPr/>
                  </a:pPr>
                  <a:t>[VALOR]</a:t>
                </a:fld>
                <a:endParaRPr lang="es-CO"/>
              </a:p>
            </c:rich>
          </c:tx>
          <c:spPr/>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Lst>
        </c:dLbl>
      </c:pivotFmt>
    </c:pivotFmts>
    <c:plotArea>
      <c:layout/>
      <c:barChart>
        <c:barDir val="col"/>
        <c:grouping val="clustered"/>
        <c:varyColors val="0"/>
        <c:ser>
          <c:idx val="0"/>
          <c:order val="0"/>
          <c:tx>
            <c:strRef>
              <c:f>Edad!$B$2:$B$3</c:f>
              <c:strCache>
                <c:ptCount val="1"/>
                <c:pt idx="0">
                  <c:v>Casos</c:v>
                </c:pt>
              </c:strCache>
            </c:strRef>
          </c:tx>
          <c:spPr>
            <a:solidFill>
              <a:srgbClr val="00B050"/>
            </a:solidFill>
          </c:spPr>
          <c:invertIfNegative val="0"/>
          <c:dLbls>
            <c:spPr>
              <a:noFill/>
              <a:ln>
                <a:noFill/>
              </a:ln>
              <a:effectLst/>
            </c:spPr>
            <c:txPr>
              <a:bodyPr/>
              <a:lstStyle/>
              <a:p>
                <a:pPr>
                  <a:defRPr/>
                </a:pPr>
                <a:endParaRPr lang="es-CO"/>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Edad!$A$4:$A$16</c:f>
              <c:strCache>
                <c:ptCount val="12"/>
                <c:pt idx="0">
                  <c:v>5-9</c:v>
                </c:pt>
                <c:pt idx="1">
                  <c:v>10-14</c:v>
                </c:pt>
                <c:pt idx="2">
                  <c:v>15-19</c:v>
                </c:pt>
                <c:pt idx="3">
                  <c:v>20-24</c:v>
                </c:pt>
                <c:pt idx="4">
                  <c:v>25-29</c:v>
                </c:pt>
                <c:pt idx="5">
                  <c:v>30-34</c:v>
                </c:pt>
                <c:pt idx="6">
                  <c:v>35-39</c:v>
                </c:pt>
                <c:pt idx="7">
                  <c:v>40-44</c:v>
                </c:pt>
                <c:pt idx="8">
                  <c:v>45-49</c:v>
                </c:pt>
                <c:pt idx="9">
                  <c:v>50-54</c:v>
                </c:pt>
                <c:pt idx="10">
                  <c:v>55-59</c:v>
                </c:pt>
                <c:pt idx="11">
                  <c:v>&gt;60</c:v>
                </c:pt>
              </c:strCache>
            </c:strRef>
          </c:cat>
          <c:val>
            <c:numRef>
              <c:f>Edad!$B$4:$B$16</c:f>
              <c:numCache>
                <c:formatCode>General</c:formatCode>
                <c:ptCount val="12"/>
                <c:pt idx="0">
                  <c:v>1</c:v>
                </c:pt>
                <c:pt idx="1">
                  <c:v>65</c:v>
                </c:pt>
                <c:pt idx="2">
                  <c:v>167</c:v>
                </c:pt>
                <c:pt idx="3">
                  <c:v>83</c:v>
                </c:pt>
                <c:pt idx="4">
                  <c:v>60</c:v>
                </c:pt>
                <c:pt idx="5">
                  <c:v>36</c:v>
                </c:pt>
                <c:pt idx="6">
                  <c:v>29</c:v>
                </c:pt>
                <c:pt idx="7">
                  <c:v>15</c:v>
                </c:pt>
                <c:pt idx="8">
                  <c:v>7</c:v>
                </c:pt>
                <c:pt idx="9">
                  <c:v>6</c:v>
                </c:pt>
                <c:pt idx="10">
                  <c:v>5</c:v>
                </c:pt>
                <c:pt idx="11">
                  <c:v>16</c:v>
                </c:pt>
              </c:numCache>
            </c:numRef>
          </c:val>
          <c:extLst xmlns:c16r2="http://schemas.microsoft.com/office/drawing/2015/06/chart">
            <c:ext xmlns:c16="http://schemas.microsoft.com/office/drawing/2014/chart" uri="{C3380CC4-5D6E-409C-BE32-E72D297353CC}">
              <c16:uniqueId val="{00000000-1BA8-4CBC-8BB1-4E3E889E02C4}"/>
            </c:ext>
          </c:extLst>
        </c:ser>
        <c:dLbls>
          <c:showLegendKey val="0"/>
          <c:showVal val="0"/>
          <c:showCatName val="0"/>
          <c:showSerName val="0"/>
          <c:showPercent val="0"/>
          <c:showBubbleSize val="0"/>
        </c:dLbls>
        <c:gapWidth val="85"/>
        <c:axId val="321163408"/>
        <c:axId val="321168504"/>
      </c:barChart>
      <c:barChart>
        <c:barDir val="col"/>
        <c:grouping val="clustered"/>
        <c:varyColors val="0"/>
        <c:ser>
          <c:idx val="1"/>
          <c:order val="1"/>
          <c:tx>
            <c:strRef>
              <c:f>Edad!$C$2:$C$3</c:f>
              <c:strCache>
                <c:ptCount val="1"/>
                <c:pt idx="0">
                  <c:v>% de casos</c:v>
                </c:pt>
              </c:strCache>
            </c:strRef>
          </c:tx>
          <c:spPr>
            <a:noFill/>
          </c:spPr>
          <c:invertIfNegative val="0"/>
          <c:dLbls>
            <c:dLbl>
              <c:idx val="1"/>
              <c:layout/>
              <c:tx>
                <c:rich>
                  <a:bodyPr/>
                  <a:lstStyle/>
                  <a:p>
                    <a:fld id="{216936F9-0F6D-4448-9240-AC7EB3DE4512}" type="VALUE">
                      <a:rPr lang="en-US" b="1">
                        <a:solidFill>
                          <a:srgbClr val="FF0000"/>
                        </a:solidFill>
                      </a:rPr>
                      <a:pPr/>
                      <a:t>[VALOR]</a:t>
                    </a:fld>
                    <a:endParaRPr lang="es-CO"/>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1BA8-4CBC-8BB1-4E3E889E02C4}"/>
                </c:ext>
                <c:ext xmlns:c15="http://schemas.microsoft.com/office/drawing/2012/chart" uri="{CE6537A1-D6FC-4f65-9D91-7224C49458BB}">
                  <c15:layout/>
                  <c15:dlblFieldTable/>
                  <c15:showDataLabelsRange val="0"/>
                </c:ext>
              </c:extLst>
            </c:dLbl>
            <c:dLbl>
              <c:idx val="2"/>
              <c:layout/>
              <c:tx>
                <c:rich>
                  <a:bodyPr/>
                  <a:lstStyle/>
                  <a:p>
                    <a:fld id="{541C3086-B04C-4974-B520-9C2360162A6D}" type="VALUE">
                      <a:rPr lang="en-US" b="1">
                        <a:solidFill>
                          <a:srgbClr val="FF0000"/>
                        </a:solidFill>
                      </a:rPr>
                      <a:pPr/>
                      <a:t>[VALOR]</a:t>
                    </a:fld>
                    <a:endParaRPr lang="es-CO"/>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1BA8-4CBC-8BB1-4E3E889E02C4}"/>
                </c:ext>
                <c:ext xmlns:c15="http://schemas.microsoft.com/office/drawing/2012/chart" uri="{CE6537A1-D6FC-4f65-9D91-7224C49458BB}">
                  <c15:layout/>
                  <c15:dlblFieldTable/>
                  <c15:showDataLabelsRange val="0"/>
                </c:ext>
              </c:extLst>
            </c:dLbl>
            <c:dLbl>
              <c:idx val="3"/>
              <c:layout/>
              <c:tx>
                <c:rich>
                  <a:bodyPr/>
                  <a:lstStyle/>
                  <a:p>
                    <a:fld id="{98641073-879F-4BA9-B276-33AF93978703}" type="VALUE">
                      <a:rPr lang="en-US" b="1">
                        <a:solidFill>
                          <a:srgbClr val="FF0000"/>
                        </a:solidFill>
                      </a:rPr>
                      <a:pPr/>
                      <a:t>[VALOR]</a:t>
                    </a:fld>
                    <a:endParaRPr lang="es-CO"/>
                  </a:p>
                </c:rich>
              </c:tx>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1BA8-4CBC-8BB1-4E3E889E02C4}"/>
                </c:ext>
                <c:ext xmlns:c15="http://schemas.microsoft.com/office/drawing/2012/chart" uri="{CE6537A1-D6FC-4f65-9D91-7224C49458BB}">
                  <c15:layout/>
                  <c15:dlblFieldTable/>
                  <c15:showDataLabelsRange val="0"/>
                </c:ext>
              </c:extLst>
            </c:dLbl>
            <c:spPr>
              <a:noFill/>
              <a:ln>
                <a:noFill/>
              </a:ln>
              <a:effectLst/>
            </c:spPr>
            <c:txPr>
              <a:bodyPr/>
              <a:lstStyle/>
              <a:p>
                <a:pPr>
                  <a:defRPr/>
                </a:pPr>
                <a:endParaRPr lang="es-CO"/>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Edad!$A$4:$A$16</c:f>
              <c:strCache>
                <c:ptCount val="12"/>
                <c:pt idx="0">
                  <c:v>5-9</c:v>
                </c:pt>
                <c:pt idx="1">
                  <c:v>10-14</c:v>
                </c:pt>
                <c:pt idx="2">
                  <c:v>15-19</c:v>
                </c:pt>
                <c:pt idx="3">
                  <c:v>20-24</c:v>
                </c:pt>
                <c:pt idx="4">
                  <c:v>25-29</c:v>
                </c:pt>
                <c:pt idx="5">
                  <c:v>30-34</c:v>
                </c:pt>
                <c:pt idx="6">
                  <c:v>35-39</c:v>
                </c:pt>
                <c:pt idx="7">
                  <c:v>40-44</c:v>
                </c:pt>
                <c:pt idx="8">
                  <c:v>45-49</c:v>
                </c:pt>
                <c:pt idx="9">
                  <c:v>50-54</c:v>
                </c:pt>
                <c:pt idx="10">
                  <c:v>55-59</c:v>
                </c:pt>
                <c:pt idx="11">
                  <c:v>&gt;60</c:v>
                </c:pt>
              </c:strCache>
            </c:strRef>
          </c:cat>
          <c:val>
            <c:numRef>
              <c:f>Edad!$C$4:$C$16</c:f>
              <c:numCache>
                <c:formatCode>0.0%</c:formatCode>
                <c:ptCount val="12"/>
                <c:pt idx="0">
                  <c:v>2.0408163265306124E-3</c:v>
                </c:pt>
                <c:pt idx="1">
                  <c:v>0.1326530612244898</c:v>
                </c:pt>
                <c:pt idx="2">
                  <c:v>0.34081632653061222</c:v>
                </c:pt>
                <c:pt idx="3">
                  <c:v>0.16938775510204082</c:v>
                </c:pt>
                <c:pt idx="4">
                  <c:v>0.12244897959183673</c:v>
                </c:pt>
                <c:pt idx="5">
                  <c:v>7.3469387755102047E-2</c:v>
                </c:pt>
                <c:pt idx="6">
                  <c:v>5.9183673469387757E-2</c:v>
                </c:pt>
                <c:pt idx="7">
                  <c:v>3.0612244897959183E-2</c:v>
                </c:pt>
                <c:pt idx="8">
                  <c:v>1.4285714285714285E-2</c:v>
                </c:pt>
                <c:pt idx="9">
                  <c:v>1.2244897959183673E-2</c:v>
                </c:pt>
                <c:pt idx="10">
                  <c:v>1.020408163265306E-2</c:v>
                </c:pt>
                <c:pt idx="11">
                  <c:v>3.2653061224489799E-2</c:v>
                </c:pt>
              </c:numCache>
            </c:numRef>
          </c:val>
          <c:extLst xmlns:c16r2="http://schemas.microsoft.com/office/drawing/2015/06/chart">
            <c:ext xmlns:c16="http://schemas.microsoft.com/office/drawing/2014/chart" uri="{C3380CC4-5D6E-409C-BE32-E72D297353CC}">
              <c16:uniqueId val="{00000004-1BA8-4CBC-8BB1-4E3E889E02C4}"/>
            </c:ext>
          </c:extLst>
        </c:ser>
        <c:dLbls>
          <c:showLegendKey val="0"/>
          <c:showVal val="0"/>
          <c:showCatName val="0"/>
          <c:showSerName val="0"/>
          <c:showPercent val="0"/>
          <c:showBubbleSize val="0"/>
        </c:dLbls>
        <c:gapWidth val="85"/>
        <c:axId val="321167720"/>
        <c:axId val="321170856"/>
      </c:barChart>
      <c:catAx>
        <c:axId val="321163408"/>
        <c:scaling>
          <c:orientation val="minMax"/>
        </c:scaling>
        <c:delete val="0"/>
        <c:axPos val="b"/>
        <c:numFmt formatCode="General" sourceLinked="0"/>
        <c:majorTickMark val="out"/>
        <c:minorTickMark val="none"/>
        <c:tickLblPos val="nextTo"/>
        <c:txPr>
          <a:bodyPr rot="-2700000" vert="horz"/>
          <a:lstStyle/>
          <a:p>
            <a:pPr>
              <a:defRPr/>
            </a:pPr>
            <a:endParaRPr lang="es-CO"/>
          </a:p>
        </c:txPr>
        <c:crossAx val="321168504"/>
        <c:crosses val="autoZero"/>
        <c:auto val="1"/>
        <c:lblAlgn val="ctr"/>
        <c:lblOffset val="100"/>
        <c:noMultiLvlLbl val="0"/>
      </c:catAx>
      <c:valAx>
        <c:axId val="321168504"/>
        <c:scaling>
          <c:orientation val="minMax"/>
        </c:scaling>
        <c:delete val="0"/>
        <c:axPos val="l"/>
        <c:majorGridlines/>
        <c:numFmt formatCode="General" sourceLinked="1"/>
        <c:majorTickMark val="out"/>
        <c:minorTickMark val="none"/>
        <c:tickLblPos val="nextTo"/>
        <c:crossAx val="321163408"/>
        <c:crosses val="autoZero"/>
        <c:crossBetween val="between"/>
      </c:valAx>
      <c:valAx>
        <c:axId val="321170856"/>
        <c:scaling>
          <c:orientation val="minMax"/>
        </c:scaling>
        <c:delete val="0"/>
        <c:axPos val="r"/>
        <c:numFmt formatCode="0.0%" sourceLinked="1"/>
        <c:majorTickMark val="out"/>
        <c:minorTickMark val="none"/>
        <c:tickLblPos val="nextTo"/>
        <c:crossAx val="321167720"/>
        <c:crosses val="max"/>
        <c:crossBetween val="between"/>
      </c:valAx>
      <c:catAx>
        <c:axId val="321167720"/>
        <c:scaling>
          <c:orientation val="minMax"/>
        </c:scaling>
        <c:delete val="1"/>
        <c:axPos val="b"/>
        <c:numFmt formatCode="General" sourceLinked="1"/>
        <c:majorTickMark val="out"/>
        <c:minorTickMark val="none"/>
        <c:tickLblPos val="none"/>
        <c:crossAx val="321170856"/>
        <c:crosses val="autoZero"/>
        <c:auto val="1"/>
        <c:lblAlgn val="ctr"/>
        <c:lblOffset val="100"/>
        <c:noMultiLvlLbl val="0"/>
      </c:cat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Hoja26!$A$2</c:f>
              <c:strCache>
                <c:ptCount val="1"/>
                <c:pt idx="0">
                  <c:v>Contributivo</c:v>
                </c:pt>
              </c:strCache>
            </c:strRef>
          </c:tx>
          <c:spPr>
            <a:solidFill>
              <a:srgbClr val="F5A1E3"/>
            </a:solidFill>
            <a:ln>
              <a:noFill/>
            </a:ln>
            <a:effectLst/>
          </c:spPr>
          <c:invertIfNegative val="0"/>
          <c:cat>
            <c:strRef>
              <c:f>Hoja26!$B$1</c:f>
              <c:strCache>
                <c:ptCount val="1"/>
                <c:pt idx="0">
                  <c:v>% de Casos</c:v>
                </c:pt>
              </c:strCache>
            </c:strRef>
          </c:cat>
          <c:val>
            <c:numRef>
              <c:f>Hoja26!$B$2</c:f>
              <c:numCache>
                <c:formatCode>0.0%</c:formatCode>
                <c:ptCount val="1"/>
                <c:pt idx="0">
                  <c:v>0.18571428571428572</c:v>
                </c:pt>
              </c:numCache>
            </c:numRef>
          </c:val>
          <c:extLst xmlns:c16r2="http://schemas.microsoft.com/office/drawing/2015/06/chart">
            <c:ext xmlns:c16="http://schemas.microsoft.com/office/drawing/2014/chart" uri="{C3380CC4-5D6E-409C-BE32-E72D297353CC}">
              <c16:uniqueId val="{00000000-D7CD-4094-B2AF-43A6BDF28955}"/>
            </c:ext>
          </c:extLst>
        </c:ser>
        <c:ser>
          <c:idx val="1"/>
          <c:order val="1"/>
          <c:tx>
            <c:strRef>
              <c:f>Hoja26!$A$3</c:f>
              <c:strCache>
                <c:ptCount val="1"/>
                <c:pt idx="0">
                  <c:v>Especial</c:v>
                </c:pt>
              </c:strCache>
            </c:strRef>
          </c:tx>
          <c:spPr>
            <a:solidFill>
              <a:schemeClr val="accent2"/>
            </a:solidFill>
            <a:ln>
              <a:noFill/>
            </a:ln>
            <a:effectLst/>
          </c:spPr>
          <c:invertIfNegative val="0"/>
          <c:cat>
            <c:strRef>
              <c:f>Hoja26!$B$1</c:f>
              <c:strCache>
                <c:ptCount val="1"/>
                <c:pt idx="0">
                  <c:v>% de Casos</c:v>
                </c:pt>
              </c:strCache>
            </c:strRef>
          </c:cat>
          <c:val>
            <c:numRef>
              <c:f>Hoja26!$B$3</c:f>
              <c:numCache>
                <c:formatCode>0.0%</c:formatCode>
                <c:ptCount val="1"/>
                <c:pt idx="0">
                  <c:v>2.0408163265306121E-2</c:v>
                </c:pt>
              </c:numCache>
            </c:numRef>
          </c:val>
          <c:extLst xmlns:c16r2="http://schemas.microsoft.com/office/drawing/2015/06/chart">
            <c:ext xmlns:c16="http://schemas.microsoft.com/office/drawing/2014/chart" uri="{C3380CC4-5D6E-409C-BE32-E72D297353CC}">
              <c16:uniqueId val="{00000001-D7CD-4094-B2AF-43A6BDF28955}"/>
            </c:ext>
          </c:extLst>
        </c:ser>
        <c:ser>
          <c:idx val="2"/>
          <c:order val="2"/>
          <c:tx>
            <c:strRef>
              <c:f>Hoja26!$A$4</c:f>
              <c:strCache>
                <c:ptCount val="1"/>
                <c:pt idx="0">
                  <c:v>No asegurado</c:v>
                </c:pt>
              </c:strCache>
            </c:strRef>
          </c:tx>
          <c:spPr>
            <a:solidFill>
              <a:schemeClr val="accent3"/>
            </a:solidFill>
            <a:ln>
              <a:noFill/>
            </a:ln>
            <a:effectLst/>
          </c:spPr>
          <c:invertIfNegative val="0"/>
          <c:cat>
            <c:strRef>
              <c:f>Hoja26!$B$1</c:f>
              <c:strCache>
                <c:ptCount val="1"/>
                <c:pt idx="0">
                  <c:v>% de Casos</c:v>
                </c:pt>
              </c:strCache>
            </c:strRef>
          </c:cat>
          <c:val>
            <c:numRef>
              <c:f>Hoja26!$B$4</c:f>
              <c:numCache>
                <c:formatCode>0.0%</c:formatCode>
                <c:ptCount val="1"/>
                <c:pt idx="0">
                  <c:v>5.5102040816326532E-2</c:v>
                </c:pt>
              </c:numCache>
            </c:numRef>
          </c:val>
          <c:extLst xmlns:c16r2="http://schemas.microsoft.com/office/drawing/2015/06/chart">
            <c:ext xmlns:c16="http://schemas.microsoft.com/office/drawing/2014/chart" uri="{C3380CC4-5D6E-409C-BE32-E72D297353CC}">
              <c16:uniqueId val="{00000002-D7CD-4094-B2AF-43A6BDF28955}"/>
            </c:ext>
          </c:extLst>
        </c:ser>
        <c:ser>
          <c:idx val="3"/>
          <c:order val="3"/>
          <c:tx>
            <c:strRef>
              <c:f>Hoja26!$A$5</c:f>
              <c:strCache>
                <c:ptCount val="1"/>
                <c:pt idx="0">
                  <c:v>Excepción</c:v>
                </c:pt>
              </c:strCache>
            </c:strRef>
          </c:tx>
          <c:spPr>
            <a:solidFill>
              <a:schemeClr val="accent4"/>
            </a:solidFill>
            <a:ln>
              <a:noFill/>
            </a:ln>
            <a:effectLst/>
          </c:spPr>
          <c:invertIfNegative val="0"/>
          <c:cat>
            <c:strRef>
              <c:f>Hoja26!$B$1</c:f>
              <c:strCache>
                <c:ptCount val="1"/>
                <c:pt idx="0">
                  <c:v>% de Casos</c:v>
                </c:pt>
              </c:strCache>
            </c:strRef>
          </c:cat>
          <c:val>
            <c:numRef>
              <c:f>Hoja26!$B$5</c:f>
              <c:numCache>
                <c:formatCode>0.0%</c:formatCode>
                <c:ptCount val="1"/>
                <c:pt idx="0">
                  <c:v>2.2448979591836733E-2</c:v>
                </c:pt>
              </c:numCache>
            </c:numRef>
          </c:val>
          <c:extLst xmlns:c16r2="http://schemas.microsoft.com/office/drawing/2015/06/chart">
            <c:ext xmlns:c16="http://schemas.microsoft.com/office/drawing/2014/chart" uri="{C3380CC4-5D6E-409C-BE32-E72D297353CC}">
              <c16:uniqueId val="{00000003-D7CD-4094-B2AF-43A6BDF28955}"/>
            </c:ext>
          </c:extLst>
        </c:ser>
        <c:ser>
          <c:idx val="4"/>
          <c:order val="4"/>
          <c:tx>
            <c:strRef>
              <c:f>Hoja26!$A$6</c:f>
              <c:strCache>
                <c:ptCount val="1"/>
                <c:pt idx="0">
                  <c:v>Subsidiado</c:v>
                </c:pt>
              </c:strCache>
            </c:strRef>
          </c:tx>
          <c:spPr>
            <a:solidFill>
              <a:schemeClr val="accent5"/>
            </a:solidFill>
            <a:ln>
              <a:noFill/>
            </a:ln>
            <a:effectLst/>
          </c:spPr>
          <c:invertIfNegative val="0"/>
          <c:cat>
            <c:strRef>
              <c:f>Hoja26!$B$1</c:f>
              <c:strCache>
                <c:ptCount val="1"/>
                <c:pt idx="0">
                  <c:v>% de Casos</c:v>
                </c:pt>
              </c:strCache>
            </c:strRef>
          </c:cat>
          <c:val>
            <c:numRef>
              <c:f>Hoja26!$B$6</c:f>
              <c:numCache>
                <c:formatCode>0.0%</c:formatCode>
                <c:ptCount val="1"/>
                <c:pt idx="0">
                  <c:v>0.71632653061224494</c:v>
                </c:pt>
              </c:numCache>
            </c:numRef>
          </c:val>
          <c:extLst xmlns:c16r2="http://schemas.microsoft.com/office/drawing/2015/06/chart">
            <c:ext xmlns:c16="http://schemas.microsoft.com/office/drawing/2014/chart" uri="{C3380CC4-5D6E-409C-BE32-E72D297353CC}">
              <c16:uniqueId val="{00000004-D7CD-4094-B2AF-43A6BDF28955}"/>
            </c:ext>
          </c:extLst>
        </c:ser>
        <c:dLbls>
          <c:showLegendKey val="0"/>
          <c:showVal val="0"/>
          <c:showCatName val="0"/>
          <c:showSerName val="0"/>
          <c:showPercent val="0"/>
          <c:showBubbleSize val="0"/>
        </c:dLbls>
        <c:gapWidth val="219"/>
        <c:overlap val="-27"/>
        <c:axId val="320814760"/>
        <c:axId val="320815152"/>
      </c:barChart>
      <c:catAx>
        <c:axId val="32081476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b="1">
                    <a:solidFill>
                      <a:schemeClr val="tx1"/>
                    </a:solidFill>
                  </a:rPr>
                  <a:t>TIPO DE REGIMEN</a:t>
                </a:r>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CO"/>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320815152"/>
        <c:crosses val="autoZero"/>
        <c:auto val="1"/>
        <c:lblAlgn val="ctr"/>
        <c:lblOffset val="100"/>
        <c:noMultiLvlLbl val="0"/>
      </c:catAx>
      <c:valAx>
        <c:axId val="320815152"/>
        <c:scaling>
          <c:orientation val="minMax"/>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400" b="1">
                    <a:solidFill>
                      <a:schemeClr val="tx1"/>
                    </a:solidFill>
                  </a:rPr>
                  <a:t>%</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CO"/>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32081476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CO"/>
          </a:p>
        </c:txPr>
      </c:dTable>
      <c:spPr>
        <a:noFill/>
        <a:ln>
          <a:noFill/>
        </a:ln>
        <a:effectLst/>
      </c:spPr>
    </c:plotArea>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340789071215228"/>
          <c:y val="1.8045675181338396E-2"/>
          <c:w val="0.71659210928784767"/>
          <c:h val="0.53668105118083587"/>
        </c:manualLayout>
      </c:layout>
      <c:barChart>
        <c:barDir val="col"/>
        <c:grouping val="clustered"/>
        <c:varyColors val="0"/>
        <c:ser>
          <c:idx val="0"/>
          <c:order val="0"/>
          <c:tx>
            <c:strRef>
              <c:f>Hoja12!$A$7</c:f>
              <c:strCache>
                <c:ptCount val="1"/>
                <c:pt idx="0">
                  <c:v>Conflictos con pareja o expareja</c:v>
                </c:pt>
              </c:strCache>
            </c:strRef>
          </c:tx>
          <c:spPr>
            <a:solidFill>
              <a:srgbClr val="EC44C8"/>
            </a:solidFill>
            <a:ln>
              <a:noFill/>
            </a:ln>
            <a:effectLst/>
          </c:spPr>
          <c:invertIfNegative val="0"/>
          <c:cat>
            <c:strRef>
              <c:f>Hoja12!$B$6:$F$6</c:f>
              <c:strCache>
                <c:ptCount val="5"/>
                <c:pt idx="0">
                  <c:v>Pubertad</c:v>
                </c:pt>
                <c:pt idx="1">
                  <c:v>Adolescencia</c:v>
                </c:pt>
                <c:pt idx="2">
                  <c:v>Juventud</c:v>
                </c:pt>
                <c:pt idx="3">
                  <c:v>Adultez</c:v>
                </c:pt>
                <c:pt idx="4">
                  <c:v>Aduto Mayor</c:v>
                </c:pt>
              </c:strCache>
            </c:strRef>
          </c:cat>
          <c:val>
            <c:numRef>
              <c:f>Hoja12!$B$7:$F$7</c:f>
              <c:numCache>
                <c:formatCode>General</c:formatCode>
                <c:ptCount val="5"/>
                <c:pt idx="0">
                  <c:v>5</c:v>
                </c:pt>
                <c:pt idx="1">
                  <c:v>69</c:v>
                </c:pt>
                <c:pt idx="2">
                  <c:v>54</c:v>
                </c:pt>
                <c:pt idx="3">
                  <c:v>87</c:v>
                </c:pt>
                <c:pt idx="4">
                  <c:v>7</c:v>
                </c:pt>
              </c:numCache>
            </c:numRef>
          </c:val>
          <c:extLst xmlns:c16r2="http://schemas.microsoft.com/office/drawing/2015/06/chart">
            <c:ext xmlns:c16="http://schemas.microsoft.com/office/drawing/2014/chart" uri="{C3380CC4-5D6E-409C-BE32-E72D297353CC}">
              <c16:uniqueId val="{00000000-1C70-4BCB-8AC2-8FAC11E60BA1}"/>
            </c:ext>
          </c:extLst>
        </c:ser>
        <c:ser>
          <c:idx val="1"/>
          <c:order val="1"/>
          <c:tx>
            <c:strRef>
              <c:f>Hoja12!$A$8</c:f>
              <c:strCache>
                <c:ptCount val="1"/>
                <c:pt idx="0">
                  <c:v>Enfermedad crónica dolorosa o discapacitante</c:v>
                </c:pt>
              </c:strCache>
            </c:strRef>
          </c:tx>
          <c:spPr>
            <a:solidFill>
              <a:schemeClr val="accent2"/>
            </a:solidFill>
            <a:ln>
              <a:noFill/>
            </a:ln>
            <a:effectLst/>
          </c:spPr>
          <c:invertIfNegative val="0"/>
          <c:cat>
            <c:strRef>
              <c:f>Hoja12!$B$6:$F$6</c:f>
              <c:strCache>
                <c:ptCount val="5"/>
                <c:pt idx="0">
                  <c:v>Pubertad</c:v>
                </c:pt>
                <c:pt idx="1">
                  <c:v>Adolescencia</c:v>
                </c:pt>
                <c:pt idx="2">
                  <c:v>Juventud</c:v>
                </c:pt>
                <c:pt idx="3">
                  <c:v>Adultez</c:v>
                </c:pt>
                <c:pt idx="4">
                  <c:v>Aduto Mayor</c:v>
                </c:pt>
              </c:strCache>
            </c:strRef>
          </c:cat>
          <c:val>
            <c:numRef>
              <c:f>Hoja12!$B$8:$F$8</c:f>
              <c:numCache>
                <c:formatCode>General</c:formatCode>
                <c:ptCount val="5"/>
                <c:pt idx="0">
                  <c:v>0</c:v>
                </c:pt>
                <c:pt idx="1">
                  <c:v>3</c:v>
                </c:pt>
                <c:pt idx="2">
                  <c:v>5</c:v>
                </c:pt>
                <c:pt idx="3">
                  <c:v>13</c:v>
                </c:pt>
                <c:pt idx="4">
                  <c:v>1</c:v>
                </c:pt>
              </c:numCache>
            </c:numRef>
          </c:val>
          <c:extLst xmlns:c16r2="http://schemas.microsoft.com/office/drawing/2015/06/chart">
            <c:ext xmlns:c16="http://schemas.microsoft.com/office/drawing/2014/chart" uri="{C3380CC4-5D6E-409C-BE32-E72D297353CC}">
              <c16:uniqueId val="{00000001-1C70-4BCB-8AC2-8FAC11E60BA1}"/>
            </c:ext>
          </c:extLst>
        </c:ser>
        <c:ser>
          <c:idx val="2"/>
          <c:order val="2"/>
          <c:tx>
            <c:strRef>
              <c:f>Hoja12!$A$9</c:f>
              <c:strCache>
                <c:ptCount val="1"/>
                <c:pt idx="0">
                  <c:v>Problemas económicos</c:v>
                </c:pt>
              </c:strCache>
            </c:strRef>
          </c:tx>
          <c:spPr>
            <a:solidFill>
              <a:schemeClr val="accent3"/>
            </a:solidFill>
            <a:ln>
              <a:noFill/>
            </a:ln>
            <a:effectLst/>
          </c:spPr>
          <c:invertIfNegative val="0"/>
          <c:cat>
            <c:strRef>
              <c:f>Hoja12!$B$6:$F$6</c:f>
              <c:strCache>
                <c:ptCount val="5"/>
                <c:pt idx="0">
                  <c:v>Pubertad</c:v>
                </c:pt>
                <c:pt idx="1">
                  <c:v>Adolescencia</c:v>
                </c:pt>
                <c:pt idx="2">
                  <c:v>Juventud</c:v>
                </c:pt>
                <c:pt idx="3">
                  <c:v>Adultez</c:v>
                </c:pt>
                <c:pt idx="4">
                  <c:v>Aduto Mayor</c:v>
                </c:pt>
              </c:strCache>
            </c:strRef>
          </c:cat>
          <c:val>
            <c:numRef>
              <c:f>Hoja12!$B$9:$F$9</c:f>
              <c:numCache>
                <c:formatCode>General</c:formatCode>
                <c:ptCount val="5"/>
                <c:pt idx="0">
                  <c:v>4</c:v>
                </c:pt>
                <c:pt idx="1">
                  <c:v>14</c:v>
                </c:pt>
                <c:pt idx="2">
                  <c:v>14</c:v>
                </c:pt>
                <c:pt idx="3">
                  <c:v>33</c:v>
                </c:pt>
                <c:pt idx="4">
                  <c:v>1</c:v>
                </c:pt>
              </c:numCache>
            </c:numRef>
          </c:val>
          <c:extLst xmlns:c16r2="http://schemas.microsoft.com/office/drawing/2015/06/chart">
            <c:ext xmlns:c16="http://schemas.microsoft.com/office/drawing/2014/chart" uri="{C3380CC4-5D6E-409C-BE32-E72D297353CC}">
              <c16:uniqueId val="{00000002-1C70-4BCB-8AC2-8FAC11E60BA1}"/>
            </c:ext>
          </c:extLst>
        </c:ser>
        <c:ser>
          <c:idx val="3"/>
          <c:order val="3"/>
          <c:tx>
            <c:strRef>
              <c:f>Hoja12!$A$10</c:f>
              <c:strCache>
                <c:ptCount val="1"/>
                <c:pt idx="0">
                  <c:v>Muerte de un familiar</c:v>
                </c:pt>
              </c:strCache>
            </c:strRef>
          </c:tx>
          <c:spPr>
            <a:solidFill>
              <a:srgbClr val="FFC000"/>
            </a:solidFill>
            <a:ln>
              <a:noFill/>
            </a:ln>
            <a:effectLst/>
          </c:spPr>
          <c:invertIfNegative val="0"/>
          <c:cat>
            <c:strRef>
              <c:f>Hoja12!$B$6:$F$6</c:f>
              <c:strCache>
                <c:ptCount val="5"/>
                <c:pt idx="0">
                  <c:v>Pubertad</c:v>
                </c:pt>
                <c:pt idx="1">
                  <c:v>Adolescencia</c:v>
                </c:pt>
                <c:pt idx="2">
                  <c:v>Juventud</c:v>
                </c:pt>
                <c:pt idx="3">
                  <c:v>Adultez</c:v>
                </c:pt>
                <c:pt idx="4">
                  <c:v>Aduto Mayor</c:v>
                </c:pt>
              </c:strCache>
            </c:strRef>
          </c:cat>
          <c:val>
            <c:numRef>
              <c:f>Hoja12!$B$10:$F$10</c:f>
              <c:numCache>
                <c:formatCode>General</c:formatCode>
                <c:ptCount val="5"/>
                <c:pt idx="0">
                  <c:v>5</c:v>
                </c:pt>
                <c:pt idx="1">
                  <c:v>5</c:v>
                </c:pt>
                <c:pt idx="2">
                  <c:v>0</c:v>
                </c:pt>
                <c:pt idx="3">
                  <c:v>6</c:v>
                </c:pt>
                <c:pt idx="4">
                  <c:v>3</c:v>
                </c:pt>
              </c:numCache>
            </c:numRef>
          </c:val>
          <c:extLst xmlns:c16r2="http://schemas.microsoft.com/office/drawing/2015/06/chart">
            <c:ext xmlns:c16="http://schemas.microsoft.com/office/drawing/2014/chart" uri="{C3380CC4-5D6E-409C-BE32-E72D297353CC}">
              <c16:uniqueId val="{00000003-1C70-4BCB-8AC2-8FAC11E60BA1}"/>
            </c:ext>
          </c:extLst>
        </c:ser>
        <c:ser>
          <c:idx val="4"/>
          <c:order val="4"/>
          <c:tx>
            <c:strRef>
              <c:f>Hoja12!$A$11</c:f>
              <c:strCache>
                <c:ptCount val="1"/>
                <c:pt idx="0">
                  <c:v>Escolar / educativa</c:v>
                </c:pt>
              </c:strCache>
            </c:strRef>
          </c:tx>
          <c:spPr>
            <a:solidFill>
              <a:schemeClr val="accent5"/>
            </a:solidFill>
            <a:ln>
              <a:noFill/>
            </a:ln>
            <a:effectLst/>
          </c:spPr>
          <c:invertIfNegative val="0"/>
          <c:cat>
            <c:strRef>
              <c:f>Hoja12!$B$6:$F$6</c:f>
              <c:strCache>
                <c:ptCount val="5"/>
                <c:pt idx="0">
                  <c:v>Pubertad</c:v>
                </c:pt>
                <c:pt idx="1">
                  <c:v>Adolescencia</c:v>
                </c:pt>
                <c:pt idx="2">
                  <c:v>Juventud</c:v>
                </c:pt>
                <c:pt idx="3">
                  <c:v>Adultez</c:v>
                </c:pt>
                <c:pt idx="4">
                  <c:v>Aduto Mayor</c:v>
                </c:pt>
              </c:strCache>
            </c:strRef>
          </c:cat>
          <c:val>
            <c:numRef>
              <c:f>Hoja12!$B$11:$F$11</c:f>
              <c:numCache>
                <c:formatCode>General</c:formatCode>
                <c:ptCount val="5"/>
                <c:pt idx="0">
                  <c:v>18</c:v>
                </c:pt>
                <c:pt idx="1">
                  <c:v>15</c:v>
                </c:pt>
                <c:pt idx="2">
                  <c:v>1</c:v>
                </c:pt>
                <c:pt idx="3">
                  <c:v>1</c:v>
                </c:pt>
                <c:pt idx="4">
                  <c:v>1</c:v>
                </c:pt>
              </c:numCache>
            </c:numRef>
          </c:val>
          <c:extLst xmlns:c16r2="http://schemas.microsoft.com/office/drawing/2015/06/chart">
            <c:ext xmlns:c16="http://schemas.microsoft.com/office/drawing/2014/chart" uri="{C3380CC4-5D6E-409C-BE32-E72D297353CC}">
              <c16:uniqueId val="{00000004-1C70-4BCB-8AC2-8FAC11E60BA1}"/>
            </c:ext>
          </c:extLst>
        </c:ser>
        <c:ser>
          <c:idx val="5"/>
          <c:order val="5"/>
          <c:tx>
            <c:strRef>
              <c:f>Hoja12!$A$12</c:f>
              <c:strCache>
                <c:ptCount val="1"/>
                <c:pt idx="0">
                  <c:v>Problemas jurídicos</c:v>
                </c:pt>
              </c:strCache>
            </c:strRef>
          </c:tx>
          <c:spPr>
            <a:solidFill>
              <a:srgbClr val="00B050"/>
            </a:solidFill>
            <a:ln>
              <a:noFill/>
            </a:ln>
            <a:effectLst/>
          </c:spPr>
          <c:invertIfNegative val="0"/>
          <c:cat>
            <c:strRef>
              <c:f>Hoja12!$B$6:$F$6</c:f>
              <c:strCache>
                <c:ptCount val="5"/>
                <c:pt idx="0">
                  <c:v>Pubertad</c:v>
                </c:pt>
                <c:pt idx="1">
                  <c:v>Adolescencia</c:v>
                </c:pt>
                <c:pt idx="2">
                  <c:v>Juventud</c:v>
                </c:pt>
                <c:pt idx="3">
                  <c:v>Adultez</c:v>
                </c:pt>
                <c:pt idx="4">
                  <c:v>Aduto Mayor</c:v>
                </c:pt>
              </c:strCache>
            </c:strRef>
          </c:cat>
          <c:val>
            <c:numRef>
              <c:f>Hoja12!$B$12:$F$12</c:f>
              <c:numCache>
                <c:formatCode>General</c:formatCode>
                <c:ptCount val="5"/>
                <c:pt idx="0">
                  <c:v>0</c:v>
                </c:pt>
                <c:pt idx="1">
                  <c:v>2</c:v>
                </c:pt>
                <c:pt idx="2">
                  <c:v>1</c:v>
                </c:pt>
                <c:pt idx="3">
                  <c:v>2</c:v>
                </c:pt>
                <c:pt idx="4">
                  <c:v>0</c:v>
                </c:pt>
              </c:numCache>
            </c:numRef>
          </c:val>
          <c:extLst xmlns:c16r2="http://schemas.microsoft.com/office/drawing/2015/06/chart">
            <c:ext xmlns:c16="http://schemas.microsoft.com/office/drawing/2014/chart" uri="{C3380CC4-5D6E-409C-BE32-E72D297353CC}">
              <c16:uniqueId val="{00000005-1C70-4BCB-8AC2-8FAC11E60BA1}"/>
            </c:ext>
          </c:extLst>
        </c:ser>
        <c:ser>
          <c:idx val="6"/>
          <c:order val="6"/>
          <c:tx>
            <c:strRef>
              <c:f>Hoja12!$A$13</c:f>
              <c:strCache>
                <c:ptCount val="1"/>
                <c:pt idx="0">
                  <c:v>Suicidio de un familiar o amigo</c:v>
                </c:pt>
              </c:strCache>
            </c:strRef>
          </c:tx>
          <c:spPr>
            <a:solidFill>
              <a:schemeClr val="accent1">
                <a:lumMod val="60000"/>
              </a:schemeClr>
            </a:solidFill>
            <a:ln>
              <a:noFill/>
            </a:ln>
            <a:effectLst/>
          </c:spPr>
          <c:invertIfNegative val="0"/>
          <c:cat>
            <c:strRef>
              <c:f>Hoja12!$B$6:$F$6</c:f>
              <c:strCache>
                <c:ptCount val="5"/>
                <c:pt idx="0">
                  <c:v>Pubertad</c:v>
                </c:pt>
                <c:pt idx="1">
                  <c:v>Adolescencia</c:v>
                </c:pt>
                <c:pt idx="2">
                  <c:v>Juventud</c:v>
                </c:pt>
                <c:pt idx="3">
                  <c:v>Adultez</c:v>
                </c:pt>
                <c:pt idx="4">
                  <c:v>Aduto Mayor</c:v>
                </c:pt>
              </c:strCache>
            </c:strRef>
          </c:cat>
          <c:val>
            <c:numRef>
              <c:f>Hoja12!$B$13:$F$13</c:f>
              <c:numCache>
                <c:formatCode>General</c:formatCode>
                <c:ptCount val="5"/>
                <c:pt idx="0">
                  <c:v>0</c:v>
                </c:pt>
                <c:pt idx="1">
                  <c:v>1</c:v>
                </c:pt>
                <c:pt idx="2">
                  <c:v>1</c:v>
                </c:pt>
                <c:pt idx="3">
                  <c:v>2</c:v>
                </c:pt>
                <c:pt idx="4">
                  <c:v>0</c:v>
                </c:pt>
              </c:numCache>
            </c:numRef>
          </c:val>
          <c:extLst xmlns:c16r2="http://schemas.microsoft.com/office/drawing/2015/06/chart">
            <c:ext xmlns:c16="http://schemas.microsoft.com/office/drawing/2014/chart" uri="{C3380CC4-5D6E-409C-BE32-E72D297353CC}">
              <c16:uniqueId val="{00000006-1C70-4BCB-8AC2-8FAC11E60BA1}"/>
            </c:ext>
          </c:extLst>
        </c:ser>
        <c:ser>
          <c:idx val="7"/>
          <c:order val="7"/>
          <c:tx>
            <c:strRef>
              <c:f>Hoja12!$A$14</c:f>
              <c:strCache>
                <c:ptCount val="1"/>
                <c:pt idx="0">
                  <c:v>Maltrato físico psicológico o sexual</c:v>
                </c:pt>
              </c:strCache>
            </c:strRef>
          </c:tx>
          <c:spPr>
            <a:solidFill>
              <a:schemeClr val="tx1"/>
            </a:solidFill>
            <a:ln>
              <a:noFill/>
            </a:ln>
            <a:effectLst/>
          </c:spPr>
          <c:invertIfNegative val="0"/>
          <c:cat>
            <c:strRef>
              <c:f>Hoja12!$B$6:$F$6</c:f>
              <c:strCache>
                <c:ptCount val="5"/>
                <c:pt idx="0">
                  <c:v>Pubertad</c:v>
                </c:pt>
                <c:pt idx="1">
                  <c:v>Adolescencia</c:v>
                </c:pt>
                <c:pt idx="2">
                  <c:v>Juventud</c:v>
                </c:pt>
                <c:pt idx="3">
                  <c:v>Adultez</c:v>
                </c:pt>
                <c:pt idx="4">
                  <c:v>Aduto Mayor</c:v>
                </c:pt>
              </c:strCache>
            </c:strRef>
          </c:cat>
          <c:val>
            <c:numRef>
              <c:f>Hoja12!$B$14:$F$14</c:f>
              <c:numCache>
                <c:formatCode>General</c:formatCode>
                <c:ptCount val="5"/>
                <c:pt idx="0">
                  <c:v>10</c:v>
                </c:pt>
                <c:pt idx="1">
                  <c:v>22</c:v>
                </c:pt>
                <c:pt idx="2">
                  <c:v>4</c:v>
                </c:pt>
                <c:pt idx="3">
                  <c:v>8</c:v>
                </c:pt>
                <c:pt idx="4">
                  <c:v>2</c:v>
                </c:pt>
              </c:numCache>
            </c:numRef>
          </c:val>
          <c:extLst xmlns:c16r2="http://schemas.microsoft.com/office/drawing/2015/06/chart">
            <c:ext xmlns:c16="http://schemas.microsoft.com/office/drawing/2014/chart" uri="{C3380CC4-5D6E-409C-BE32-E72D297353CC}">
              <c16:uniqueId val="{00000007-1C70-4BCB-8AC2-8FAC11E60BA1}"/>
            </c:ext>
          </c:extLst>
        </c:ser>
        <c:ser>
          <c:idx val="8"/>
          <c:order val="8"/>
          <c:tx>
            <c:strRef>
              <c:f>Hoja12!$A$15</c:f>
              <c:strCache>
                <c:ptCount val="1"/>
                <c:pt idx="0">
                  <c:v>Problemas laborales</c:v>
                </c:pt>
              </c:strCache>
            </c:strRef>
          </c:tx>
          <c:spPr>
            <a:solidFill>
              <a:srgbClr val="FF0000"/>
            </a:solidFill>
            <a:ln>
              <a:noFill/>
            </a:ln>
            <a:effectLst/>
          </c:spPr>
          <c:invertIfNegative val="0"/>
          <c:cat>
            <c:strRef>
              <c:f>Hoja12!$B$6:$F$6</c:f>
              <c:strCache>
                <c:ptCount val="5"/>
                <c:pt idx="0">
                  <c:v>Pubertad</c:v>
                </c:pt>
                <c:pt idx="1">
                  <c:v>Adolescencia</c:v>
                </c:pt>
                <c:pt idx="2">
                  <c:v>Juventud</c:v>
                </c:pt>
                <c:pt idx="3">
                  <c:v>Adultez</c:v>
                </c:pt>
                <c:pt idx="4">
                  <c:v>Aduto Mayor</c:v>
                </c:pt>
              </c:strCache>
            </c:strRef>
          </c:cat>
          <c:val>
            <c:numRef>
              <c:f>Hoja12!$B$15:$F$15</c:f>
              <c:numCache>
                <c:formatCode>General</c:formatCode>
                <c:ptCount val="5"/>
                <c:pt idx="0">
                  <c:v>0</c:v>
                </c:pt>
                <c:pt idx="1">
                  <c:v>2</c:v>
                </c:pt>
                <c:pt idx="2">
                  <c:v>2</c:v>
                </c:pt>
                <c:pt idx="3">
                  <c:v>4</c:v>
                </c:pt>
                <c:pt idx="4">
                  <c:v>0</c:v>
                </c:pt>
              </c:numCache>
            </c:numRef>
          </c:val>
          <c:extLst xmlns:c16r2="http://schemas.microsoft.com/office/drawing/2015/06/chart">
            <c:ext xmlns:c16="http://schemas.microsoft.com/office/drawing/2014/chart" uri="{C3380CC4-5D6E-409C-BE32-E72D297353CC}">
              <c16:uniqueId val="{00000008-1C70-4BCB-8AC2-8FAC11E60BA1}"/>
            </c:ext>
          </c:extLst>
        </c:ser>
        <c:dLbls>
          <c:showLegendKey val="0"/>
          <c:showVal val="0"/>
          <c:showCatName val="0"/>
          <c:showSerName val="0"/>
          <c:showPercent val="0"/>
          <c:showBubbleSize val="0"/>
        </c:dLbls>
        <c:gapWidth val="182"/>
        <c:axId val="320811624"/>
        <c:axId val="320811232"/>
      </c:barChart>
      <c:catAx>
        <c:axId val="3208116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CO"/>
          </a:p>
        </c:txPr>
        <c:crossAx val="320811232"/>
        <c:crosses val="autoZero"/>
        <c:auto val="1"/>
        <c:lblAlgn val="ctr"/>
        <c:lblOffset val="100"/>
        <c:noMultiLvlLbl val="0"/>
      </c:catAx>
      <c:valAx>
        <c:axId val="320811232"/>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CASOS</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CO"/>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CO"/>
          </a:p>
        </c:txPr>
        <c:crossAx val="320811624"/>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200" b="0" i="0" u="none" strike="noStrike" kern="1200" baseline="0">
                <a:solidFill>
                  <a:schemeClr val="tx1">
                    <a:lumMod val="65000"/>
                    <a:lumOff val="35000"/>
                  </a:schemeClr>
                </a:solidFill>
                <a:latin typeface="+mn-lt"/>
                <a:ea typeface="+mn-ea"/>
                <a:cs typeface="+mn-cs"/>
              </a:defRPr>
            </a:pPr>
            <a:endParaRPr lang="es-CO"/>
          </a:p>
        </c:txPr>
      </c:dTable>
      <c:spPr>
        <a:noFill/>
        <a:ln>
          <a:noFill/>
        </a:ln>
        <a:effectLst/>
      </c:spPr>
    </c:plotArea>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032922244530286E-2"/>
          <c:y val="1.4241601049868767E-2"/>
          <c:w val="0.9341022323639393"/>
          <c:h val="0.80885491980440349"/>
        </c:manualLayout>
      </c:layout>
      <c:barChart>
        <c:barDir val="col"/>
        <c:grouping val="clustered"/>
        <c:varyColors val="0"/>
        <c:ser>
          <c:idx val="0"/>
          <c:order val="0"/>
          <c:tx>
            <c:strRef>
              <c:f>Hoja14!$D$7</c:f>
              <c:strCache>
                <c:ptCount val="1"/>
                <c:pt idx="0">
                  <c:v>Consumo de SPA</c:v>
                </c:pt>
              </c:strCache>
            </c:strRef>
          </c:tx>
          <c:spPr>
            <a:solidFill>
              <a:srgbClr val="FFC000"/>
            </a:solidFill>
            <a:ln>
              <a:noFill/>
            </a:ln>
            <a:effectLst/>
          </c:spPr>
          <c:invertIfNegative val="0"/>
          <c:cat>
            <c:strRef>
              <c:f>Hoja14!$C$8:$C$12</c:f>
              <c:strCache>
                <c:ptCount val="5"/>
                <c:pt idx="0">
                  <c:v>Pubertad</c:v>
                </c:pt>
                <c:pt idx="1">
                  <c:v>Adolescencia</c:v>
                </c:pt>
                <c:pt idx="2">
                  <c:v>Juventud</c:v>
                </c:pt>
                <c:pt idx="3">
                  <c:v>Adultez</c:v>
                </c:pt>
                <c:pt idx="4">
                  <c:v>Aduto Mayor</c:v>
                </c:pt>
              </c:strCache>
            </c:strRef>
          </c:cat>
          <c:val>
            <c:numRef>
              <c:f>Hoja14!$D$8:$D$12</c:f>
              <c:numCache>
                <c:formatCode>General</c:formatCode>
                <c:ptCount val="5"/>
                <c:pt idx="0">
                  <c:v>5</c:v>
                </c:pt>
                <c:pt idx="1">
                  <c:v>13</c:v>
                </c:pt>
                <c:pt idx="2">
                  <c:v>8</c:v>
                </c:pt>
                <c:pt idx="3">
                  <c:v>11</c:v>
                </c:pt>
                <c:pt idx="4">
                  <c:v>0</c:v>
                </c:pt>
              </c:numCache>
            </c:numRef>
          </c:val>
          <c:extLst xmlns:c16r2="http://schemas.microsoft.com/office/drawing/2015/06/chart">
            <c:ext xmlns:c16="http://schemas.microsoft.com/office/drawing/2014/chart" uri="{C3380CC4-5D6E-409C-BE32-E72D297353CC}">
              <c16:uniqueId val="{00000000-6FA5-4307-851C-2C4BD7E576E2}"/>
            </c:ext>
          </c:extLst>
        </c:ser>
        <c:ser>
          <c:idx val="1"/>
          <c:order val="1"/>
          <c:tx>
            <c:strRef>
              <c:f>Hoja14!$E$7</c:f>
              <c:strCache>
                <c:ptCount val="1"/>
                <c:pt idx="0">
                  <c:v>Ant. Fliar de conducta suicida</c:v>
                </c:pt>
              </c:strCache>
            </c:strRef>
          </c:tx>
          <c:spPr>
            <a:solidFill>
              <a:schemeClr val="accent2"/>
            </a:solidFill>
            <a:ln>
              <a:noFill/>
            </a:ln>
            <a:effectLst/>
          </c:spPr>
          <c:invertIfNegative val="0"/>
          <c:cat>
            <c:strRef>
              <c:f>Hoja14!$C$8:$C$12</c:f>
              <c:strCache>
                <c:ptCount val="5"/>
                <c:pt idx="0">
                  <c:v>Pubertad</c:v>
                </c:pt>
                <c:pt idx="1">
                  <c:v>Adolescencia</c:v>
                </c:pt>
                <c:pt idx="2">
                  <c:v>Juventud</c:v>
                </c:pt>
                <c:pt idx="3">
                  <c:v>Adultez</c:v>
                </c:pt>
                <c:pt idx="4">
                  <c:v>Aduto Mayor</c:v>
                </c:pt>
              </c:strCache>
            </c:strRef>
          </c:cat>
          <c:val>
            <c:numRef>
              <c:f>Hoja14!$E$8:$E$12</c:f>
              <c:numCache>
                <c:formatCode>General</c:formatCode>
                <c:ptCount val="5"/>
                <c:pt idx="0">
                  <c:v>4</c:v>
                </c:pt>
                <c:pt idx="1">
                  <c:v>9</c:v>
                </c:pt>
                <c:pt idx="2">
                  <c:v>5</c:v>
                </c:pt>
                <c:pt idx="3">
                  <c:v>8</c:v>
                </c:pt>
                <c:pt idx="4">
                  <c:v>1</c:v>
                </c:pt>
              </c:numCache>
            </c:numRef>
          </c:val>
          <c:extLst xmlns:c16r2="http://schemas.microsoft.com/office/drawing/2015/06/chart">
            <c:ext xmlns:c16="http://schemas.microsoft.com/office/drawing/2014/chart" uri="{C3380CC4-5D6E-409C-BE32-E72D297353CC}">
              <c16:uniqueId val="{00000001-6FA5-4307-851C-2C4BD7E576E2}"/>
            </c:ext>
          </c:extLst>
        </c:ser>
        <c:ser>
          <c:idx val="2"/>
          <c:order val="2"/>
          <c:tx>
            <c:strRef>
              <c:f>Hoja14!$F$7</c:f>
              <c:strCache>
                <c:ptCount val="1"/>
                <c:pt idx="0">
                  <c:v>Ideación suicida persistente</c:v>
                </c:pt>
              </c:strCache>
            </c:strRef>
          </c:tx>
          <c:spPr>
            <a:solidFill>
              <a:srgbClr val="D52BCD"/>
            </a:solidFill>
            <a:ln>
              <a:noFill/>
            </a:ln>
            <a:effectLst/>
          </c:spPr>
          <c:invertIfNegative val="0"/>
          <c:cat>
            <c:strRef>
              <c:f>Hoja14!$C$8:$C$12</c:f>
              <c:strCache>
                <c:ptCount val="5"/>
                <c:pt idx="0">
                  <c:v>Pubertad</c:v>
                </c:pt>
                <c:pt idx="1">
                  <c:v>Adolescencia</c:v>
                </c:pt>
                <c:pt idx="2">
                  <c:v>Juventud</c:v>
                </c:pt>
                <c:pt idx="3">
                  <c:v>Adultez</c:v>
                </c:pt>
                <c:pt idx="4">
                  <c:v>Aduto Mayor</c:v>
                </c:pt>
              </c:strCache>
            </c:strRef>
          </c:cat>
          <c:val>
            <c:numRef>
              <c:f>Hoja14!$F$8:$F$12</c:f>
              <c:numCache>
                <c:formatCode>General</c:formatCode>
                <c:ptCount val="5"/>
                <c:pt idx="0">
                  <c:v>12</c:v>
                </c:pt>
                <c:pt idx="1">
                  <c:v>33</c:v>
                </c:pt>
                <c:pt idx="2">
                  <c:v>15</c:v>
                </c:pt>
                <c:pt idx="3">
                  <c:v>27</c:v>
                </c:pt>
                <c:pt idx="4">
                  <c:v>3</c:v>
                </c:pt>
              </c:numCache>
            </c:numRef>
          </c:val>
          <c:extLst xmlns:c16r2="http://schemas.microsoft.com/office/drawing/2015/06/chart">
            <c:ext xmlns:c16="http://schemas.microsoft.com/office/drawing/2014/chart" uri="{C3380CC4-5D6E-409C-BE32-E72D297353CC}">
              <c16:uniqueId val="{00000002-6FA5-4307-851C-2C4BD7E576E2}"/>
            </c:ext>
          </c:extLst>
        </c:ser>
        <c:ser>
          <c:idx val="3"/>
          <c:order val="3"/>
          <c:tx>
            <c:strRef>
              <c:f>Hoja14!$G$7</c:f>
              <c:strCache>
                <c:ptCount val="1"/>
                <c:pt idx="0">
                  <c:v>Plan organizado de suicidio</c:v>
                </c:pt>
              </c:strCache>
            </c:strRef>
          </c:tx>
          <c:spPr>
            <a:solidFill>
              <a:srgbClr val="29E329"/>
            </a:solidFill>
            <a:ln>
              <a:noFill/>
            </a:ln>
            <a:effectLst/>
          </c:spPr>
          <c:invertIfNegative val="0"/>
          <c:cat>
            <c:strRef>
              <c:f>Hoja14!$C$8:$C$12</c:f>
              <c:strCache>
                <c:ptCount val="5"/>
                <c:pt idx="0">
                  <c:v>Pubertad</c:v>
                </c:pt>
                <c:pt idx="1">
                  <c:v>Adolescencia</c:v>
                </c:pt>
                <c:pt idx="2">
                  <c:v>Juventud</c:v>
                </c:pt>
                <c:pt idx="3">
                  <c:v>Adultez</c:v>
                </c:pt>
                <c:pt idx="4">
                  <c:v>Aduto Mayor</c:v>
                </c:pt>
              </c:strCache>
            </c:strRef>
          </c:cat>
          <c:val>
            <c:numRef>
              <c:f>Hoja14!$G$8:$G$12</c:f>
              <c:numCache>
                <c:formatCode>General</c:formatCode>
                <c:ptCount val="5"/>
                <c:pt idx="0">
                  <c:v>1</c:v>
                </c:pt>
                <c:pt idx="1">
                  <c:v>6</c:v>
                </c:pt>
                <c:pt idx="2">
                  <c:v>5</c:v>
                </c:pt>
                <c:pt idx="3">
                  <c:v>4</c:v>
                </c:pt>
                <c:pt idx="4">
                  <c:v>0</c:v>
                </c:pt>
              </c:numCache>
            </c:numRef>
          </c:val>
          <c:extLst xmlns:c16r2="http://schemas.microsoft.com/office/drawing/2015/06/chart">
            <c:ext xmlns:c16="http://schemas.microsoft.com/office/drawing/2014/chart" uri="{C3380CC4-5D6E-409C-BE32-E72D297353CC}">
              <c16:uniqueId val="{00000003-6FA5-4307-851C-2C4BD7E576E2}"/>
            </c:ext>
          </c:extLst>
        </c:ser>
        <c:ser>
          <c:idx val="4"/>
          <c:order val="4"/>
          <c:tx>
            <c:strRef>
              <c:f>Hoja14!$H$7</c:f>
              <c:strCache>
                <c:ptCount val="1"/>
                <c:pt idx="0">
                  <c:v>Antecedente de violencia o abuso</c:v>
                </c:pt>
              </c:strCache>
            </c:strRef>
          </c:tx>
          <c:spPr>
            <a:solidFill>
              <a:schemeClr val="accent5"/>
            </a:solidFill>
            <a:ln>
              <a:noFill/>
            </a:ln>
            <a:effectLst/>
          </c:spPr>
          <c:invertIfNegative val="0"/>
          <c:cat>
            <c:strRef>
              <c:f>Hoja14!$C$8:$C$12</c:f>
              <c:strCache>
                <c:ptCount val="5"/>
                <c:pt idx="0">
                  <c:v>Pubertad</c:v>
                </c:pt>
                <c:pt idx="1">
                  <c:v>Adolescencia</c:v>
                </c:pt>
                <c:pt idx="2">
                  <c:v>Juventud</c:v>
                </c:pt>
                <c:pt idx="3">
                  <c:v>Adultez</c:v>
                </c:pt>
                <c:pt idx="4">
                  <c:v>Aduto Mayor</c:v>
                </c:pt>
              </c:strCache>
            </c:strRef>
          </c:cat>
          <c:val>
            <c:numRef>
              <c:f>Hoja14!$H$8:$H$12</c:f>
              <c:numCache>
                <c:formatCode>General</c:formatCode>
                <c:ptCount val="5"/>
                <c:pt idx="0">
                  <c:v>6</c:v>
                </c:pt>
                <c:pt idx="1">
                  <c:v>4</c:v>
                </c:pt>
                <c:pt idx="2">
                  <c:v>3</c:v>
                </c:pt>
                <c:pt idx="3">
                  <c:v>9</c:v>
                </c:pt>
                <c:pt idx="4">
                  <c:v>2</c:v>
                </c:pt>
              </c:numCache>
            </c:numRef>
          </c:val>
          <c:extLst xmlns:c16r2="http://schemas.microsoft.com/office/drawing/2015/06/chart">
            <c:ext xmlns:c16="http://schemas.microsoft.com/office/drawing/2014/chart" uri="{C3380CC4-5D6E-409C-BE32-E72D297353CC}">
              <c16:uniqueId val="{00000004-6FA5-4307-851C-2C4BD7E576E2}"/>
            </c:ext>
          </c:extLst>
        </c:ser>
        <c:ser>
          <c:idx val="5"/>
          <c:order val="5"/>
          <c:tx>
            <c:strRef>
              <c:f>Hoja14!$I$7</c:f>
              <c:strCache>
                <c:ptCount val="1"/>
                <c:pt idx="0">
                  <c:v>Abuso de alcohol</c:v>
                </c:pt>
              </c:strCache>
            </c:strRef>
          </c:tx>
          <c:spPr>
            <a:solidFill>
              <a:schemeClr val="accent6"/>
            </a:solidFill>
            <a:ln>
              <a:noFill/>
            </a:ln>
            <a:effectLst/>
          </c:spPr>
          <c:invertIfNegative val="0"/>
          <c:cat>
            <c:strRef>
              <c:f>Hoja14!$C$8:$C$12</c:f>
              <c:strCache>
                <c:ptCount val="5"/>
                <c:pt idx="0">
                  <c:v>Pubertad</c:v>
                </c:pt>
                <c:pt idx="1">
                  <c:v>Adolescencia</c:v>
                </c:pt>
                <c:pt idx="2">
                  <c:v>Juventud</c:v>
                </c:pt>
                <c:pt idx="3">
                  <c:v>Adultez</c:v>
                </c:pt>
                <c:pt idx="4">
                  <c:v>Aduto Mayor</c:v>
                </c:pt>
              </c:strCache>
            </c:strRef>
          </c:cat>
          <c:val>
            <c:numRef>
              <c:f>Hoja14!$I$8:$I$12</c:f>
              <c:numCache>
                <c:formatCode>General</c:formatCode>
                <c:ptCount val="5"/>
                <c:pt idx="0">
                  <c:v>1</c:v>
                </c:pt>
                <c:pt idx="1">
                  <c:v>1</c:v>
                </c:pt>
                <c:pt idx="2">
                  <c:v>1</c:v>
                </c:pt>
                <c:pt idx="3">
                  <c:v>5</c:v>
                </c:pt>
                <c:pt idx="4">
                  <c:v>2</c:v>
                </c:pt>
              </c:numCache>
            </c:numRef>
          </c:val>
          <c:extLst xmlns:c16r2="http://schemas.microsoft.com/office/drawing/2015/06/chart">
            <c:ext xmlns:c16="http://schemas.microsoft.com/office/drawing/2014/chart" uri="{C3380CC4-5D6E-409C-BE32-E72D297353CC}">
              <c16:uniqueId val="{00000005-6FA5-4307-851C-2C4BD7E576E2}"/>
            </c:ext>
          </c:extLst>
        </c:ser>
        <c:dLbls>
          <c:showLegendKey val="0"/>
          <c:showVal val="0"/>
          <c:showCatName val="0"/>
          <c:showSerName val="0"/>
          <c:showPercent val="0"/>
          <c:showBubbleSize val="0"/>
        </c:dLbls>
        <c:gapWidth val="219"/>
        <c:overlap val="-27"/>
        <c:axId val="332523784"/>
        <c:axId val="332524960"/>
      </c:barChart>
      <c:catAx>
        <c:axId val="332523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CO"/>
          </a:p>
        </c:txPr>
        <c:crossAx val="332524960"/>
        <c:crosses val="autoZero"/>
        <c:auto val="1"/>
        <c:lblAlgn val="ctr"/>
        <c:lblOffset val="100"/>
        <c:noMultiLvlLbl val="0"/>
      </c:catAx>
      <c:valAx>
        <c:axId val="332524960"/>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sz="1400" baseline="0"/>
                  <a:t>Casos</a:t>
                </a:r>
              </a:p>
            </c:rich>
          </c:tx>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CO"/>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CO"/>
          </a:p>
        </c:txPr>
        <c:crossAx val="332523784"/>
        <c:crosses val="autoZero"/>
        <c:crossBetween val="between"/>
      </c:valAx>
      <c:spPr>
        <a:noFill/>
        <a:ln>
          <a:noFill/>
        </a:ln>
        <a:effectLst/>
      </c:spPr>
    </c:plotArea>
    <c:legend>
      <c:legendPos val="b"/>
      <c:layout>
        <c:manualLayout>
          <c:xMode val="edge"/>
          <c:yMode val="edge"/>
          <c:x val="3.722855809269654E-2"/>
          <c:y val="0.91797461351163501"/>
          <c:w val="0.96277144190730346"/>
          <c:h val="7.224842314389419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Hoja15!$C$2</c:f>
              <c:strCache>
                <c:ptCount val="1"/>
                <c:pt idx="0">
                  <c:v>Trastorno bipolar</c:v>
                </c:pt>
              </c:strCache>
            </c:strRef>
          </c:tx>
          <c:spPr>
            <a:solidFill>
              <a:srgbClr val="FFFF00"/>
            </a:solidFill>
            <a:ln>
              <a:noFill/>
            </a:ln>
            <a:effectLst/>
          </c:spPr>
          <c:invertIfNegative val="0"/>
          <c:cat>
            <c:strRef>
              <c:f>Hoja15!$B$3:$B$7</c:f>
              <c:strCache>
                <c:ptCount val="5"/>
                <c:pt idx="0">
                  <c:v>Pubertad</c:v>
                </c:pt>
                <c:pt idx="1">
                  <c:v>Adolescencia</c:v>
                </c:pt>
                <c:pt idx="2">
                  <c:v>Juventud</c:v>
                </c:pt>
                <c:pt idx="3">
                  <c:v>Adultez</c:v>
                </c:pt>
                <c:pt idx="4">
                  <c:v>Aduto Mayor</c:v>
                </c:pt>
              </c:strCache>
            </c:strRef>
          </c:cat>
          <c:val>
            <c:numRef>
              <c:f>Hoja15!$C$3:$C$7</c:f>
              <c:numCache>
                <c:formatCode>General</c:formatCode>
                <c:ptCount val="5"/>
                <c:pt idx="0">
                  <c:v>1</c:v>
                </c:pt>
                <c:pt idx="1">
                  <c:v>5</c:v>
                </c:pt>
                <c:pt idx="2">
                  <c:v>1</c:v>
                </c:pt>
                <c:pt idx="3">
                  <c:v>2</c:v>
                </c:pt>
                <c:pt idx="4">
                  <c:v>0</c:v>
                </c:pt>
              </c:numCache>
            </c:numRef>
          </c:val>
          <c:extLst xmlns:c16r2="http://schemas.microsoft.com/office/drawing/2015/06/chart">
            <c:ext xmlns:c16="http://schemas.microsoft.com/office/drawing/2014/chart" uri="{C3380CC4-5D6E-409C-BE32-E72D297353CC}">
              <c16:uniqueId val="{00000000-2031-4D24-AD3B-4802F84C9CDB}"/>
            </c:ext>
          </c:extLst>
        </c:ser>
        <c:ser>
          <c:idx val="1"/>
          <c:order val="1"/>
          <c:tx>
            <c:strRef>
              <c:f>Hoja15!$D$2</c:f>
              <c:strCache>
                <c:ptCount val="1"/>
                <c:pt idx="0">
                  <c:v>Trastorno de personalidad</c:v>
                </c:pt>
              </c:strCache>
            </c:strRef>
          </c:tx>
          <c:spPr>
            <a:solidFill>
              <a:schemeClr val="tx2">
                <a:lumMod val="75000"/>
              </a:schemeClr>
            </a:solidFill>
            <a:ln>
              <a:noFill/>
            </a:ln>
            <a:effectLst/>
          </c:spPr>
          <c:invertIfNegative val="0"/>
          <c:cat>
            <c:strRef>
              <c:f>Hoja15!$B$3:$B$7</c:f>
              <c:strCache>
                <c:ptCount val="5"/>
                <c:pt idx="0">
                  <c:v>Pubertad</c:v>
                </c:pt>
                <c:pt idx="1">
                  <c:v>Adolescencia</c:v>
                </c:pt>
                <c:pt idx="2">
                  <c:v>Juventud</c:v>
                </c:pt>
                <c:pt idx="3">
                  <c:v>Adultez</c:v>
                </c:pt>
                <c:pt idx="4">
                  <c:v>Aduto Mayor</c:v>
                </c:pt>
              </c:strCache>
            </c:strRef>
          </c:cat>
          <c:val>
            <c:numRef>
              <c:f>Hoja15!$D$3:$D$7</c:f>
              <c:numCache>
                <c:formatCode>General</c:formatCode>
                <c:ptCount val="5"/>
                <c:pt idx="0">
                  <c:v>1</c:v>
                </c:pt>
                <c:pt idx="1">
                  <c:v>3</c:v>
                </c:pt>
                <c:pt idx="2">
                  <c:v>2</c:v>
                </c:pt>
                <c:pt idx="3">
                  <c:v>1</c:v>
                </c:pt>
                <c:pt idx="4">
                  <c:v>0</c:v>
                </c:pt>
              </c:numCache>
            </c:numRef>
          </c:val>
          <c:extLst xmlns:c16r2="http://schemas.microsoft.com/office/drawing/2015/06/chart">
            <c:ext xmlns:c16="http://schemas.microsoft.com/office/drawing/2014/chart" uri="{C3380CC4-5D6E-409C-BE32-E72D297353CC}">
              <c16:uniqueId val="{00000001-2031-4D24-AD3B-4802F84C9CDB}"/>
            </c:ext>
          </c:extLst>
        </c:ser>
        <c:ser>
          <c:idx val="2"/>
          <c:order val="2"/>
          <c:tx>
            <c:strRef>
              <c:f>Hoja15!$E$2</c:f>
              <c:strCache>
                <c:ptCount val="1"/>
                <c:pt idx="0">
                  <c:v>Depresión</c:v>
                </c:pt>
              </c:strCache>
            </c:strRef>
          </c:tx>
          <c:spPr>
            <a:solidFill>
              <a:schemeClr val="bg1">
                <a:lumMod val="65000"/>
              </a:schemeClr>
            </a:solidFill>
            <a:ln>
              <a:noFill/>
            </a:ln>
            <a:effectLst/>
          </c:spPr>
          <c:invertIfNegative val="0"/>
          <c:cat>
            <c:strRef>
              <c:f>Hoja15!$B$3:$B$7</c:f>
              <c:strCache>
                <c:ptCount val="5"/>
                <c:pt idx="0">
                  <c:v>Pubertad</c:v>
                </c:pt>
                <c:pt idx="1">
                  <c:v>Adolescencia</c:v>
                </c:pt>
                <c:pt idx="2">
                  <c:v>Juventud</c:v>
                </c:pt>
                <c:pt idx="3">
                  <c:v>Adultez</c:v>
                </c:pt>
                <c:pt idx="4">
                  <c:v>Aduto Mayor</c:v>
                </c:pt>
              </c:strCache>
            </c:strRef>
          </c:cat>
          <c:val>
            <c:numRef>
              <c:f>Hoja15!$E$3:$E$7</c:f>
              <c:numCache>
                <c:formatCode>General</c:formatCode>
                <c:ptCount val="5"/>
                <c:pt idx="0">
                  <c:v>9</c:v>
                </c:pt>
                <c:pt idx="1">
                  <c:v>26</c:v>
                </c:pt>
                <c:pt idx="2">
                  <c:v>10</c:v>
                </c:pt>
                <c:pt idx="3">
                  <c:v>28</c:v>
                </c:pt>
                <c:pt idx="4">
                  <c:v>3</c:v>
                </c:pt>
              </c:numCache>
            </c:numRef>
          </c:val>
          <c:extLst xmlns:c16r2="http://schemas.microsoft.com/office/drawing/2015/06/chart">
            <c:ext xmlns:c16="http://schemas.microsoft.com/office/drawing/2014/chart" uri="{C3380CC4-5D6E-409C-BE32-E72D297353CC}">
              <c16:uniqueId val="{00000002-2031-4D24-AD3B-4802F84C9CDB}"/>
            </c:ext>
          </c:extLst>
        </c:ser>
        <c:ser>
          <c:idx val="3"/>
          <c:order val="3"/>
          <c:tx>
            <c:strRef>
              <c:f>Hoja15!$F$2</c:f>
              <c:strCache>
                <c:ptCount val="1"/>
                <c:pt idx="0">
                  <c:v>Esquizofrenia</c:v>
                </c:pt>
              </c:strCache>
            </c:strRef>
          </c:tx>
          <c:spPr>
            <a:solidFill>
              <a:srgbClr val="D52BCD"/>
            </a:solidFill>
            <a:ln>
              <a:noFill/>
            </a:ln>
            <a:effectLst/>
          </c:spPr>
          <c:invertIfNegative val="0"/>
          <c:cat>
            <c:strRef>
              <c:f>Hoja15!$B$3:$B$7</c:f>
              <c:strCache>
                <c:ptCount val="5"/>
                <c:pt idx="0">
                  <c:v>Pubertad</c:v>
                </c:pt>
                <c:pt idx="1">
                  <c:v>Adolescencia</c:v>
                </c:pt>
                <c:pt idx="2">
                  <c:v>Juventud</c:v>
                </c:pt>
                <c:pt idx="3">
                  <c:v>Adultez</c:v>
                </c:pt>
                <c:pt idx="4">
                  <c:v>Aduto Mayor</c:v>
                </c:pt>
              </c:strCache>
            </c:strRef>
          </c:cat>
          <c:val>
            <c:numRef>
              <c:f>Hoja15!$F$3:$F$7</c:f>
              <c:numCache>
                <c:formatCode>General</c:formatCode>
                <c:ptCount val="5"/>
                <c:pt idx="0">
                  <c:v>0</c:v>
                </c:pt>
                <c:pt idx="1">
                  <c:v>3</c:v>
                </c:pt>
                <c:pt idx="2">
                  <c:v>1</c:v>
                </c:pt>
                <c:pt idx="3">
                  <c:v>1</c:v>
                </c:pt>
                <c:pt idx="4">
                  <c:v>0</c:v>
                </c:pt>
              </c:numCache>
            </c:numRef>
          </c:val>
          <c:extLst xmlns:c16r2="http://schemas.microsoft.com/office/drawing/2015/06/chart">
            <c:ext xmlns:c16="http://schemas.microsoft.com/office/drawing/2014/chart" uri="{C3380CC4-5D6E-409C-BE32-E72D297353CC}">
              <c16:uniqueId val="{00000003-2031-4D24-AD3B-4802F84C9CDB}"/>
            </c:ext>
          </c:extLst>
        </c:ser>
        <c:dLbls>
          <c:showLegendKey val="0"/>
          <c:showVal val="0"/>
          <c:showCatName val="0"/>
          <c:showSerName val="0"/>
          <c:showPercent val="0"/>
          <c:showBubbleSize val="0"/>
        </c:dLbls>
        <c:gapWidth val="150"/>
        <c:overlap val="100"/>
        <c:axId val="332517512"/>
        <c:axId val="332521824"/>
      </c:barChart>
      <c:catAx>
        <c:axId val="332517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332521824"/>
        <c:crosses val="autoZero"/>
        <c:auto val="1"/>
        <c:lblAlgn val="ctr"/>
        <c:lblOffset val="100"/>
        <c:noMultiLvlLbl val="0"/>
      </c:catAx>
      <c:valAx>
        <c:axId val="332521824"/>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400" baseline="0"/>
                  <a:t>Casos</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CO"/>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s-CO"/>
          </a:p>
        </c:txPr>
        <c:crossAx val="33251751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400" b="0" i="0" u="none" strike="noStrike" kern="1200" baseline="0">
                <a:solidFill>
                  <a:schemeClr val="tx1">
                    <a:lumMod val="65000"/>
                    <a:lumOff val="35000"/>
                  </a:schemeClr>
                </a:solidFill>
                <a:latin typeface="+mn-lt"/>
                <a:ea typeface="+mn-ea"/>
                <a:cs typeface="+mn-cs"/>
              </a:defRPr>
            </a:pPr>
            <a:endParaRPr lang="es-CO"/>
          </a:p>
        </c:txPr>
      </c:dTable>
      <c:spPr>
        <a:noFill/>
        <a:ln>
          <a:noFill/>
        </a:ln>
        <a:effectLst/>
      </c:spPr>
    </c:plotArea>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Hoja28!$B$1</c:f>
              <c:strCache>
                <c:ptCount val="1"/>
                <c:pt idx="0">
                  <c:v>Femenino</c:v>
                </c:pt>
              </c:strCache>
            </c:strRef>
          </c:tx>
          <c:spPr>
            <a:solidFill>
              <a:srgbClr val="D52BCD"/>
            </a:solidFill>
            <a:ln>
              <a:noFill/>
            </a:ln>
            <a:effectLst/>
            <a:sp3d/>
          </c:spPr>
          <c:invertIfNegative val="0"/>
          <c:cat>
            <c:strRef>
              <c:f>Hoja28!$A$2:$A$9</c:f>
              <c:strCache>
                <c:ptCount val="8"/>
                <c:pt idx="0">
                  <c:v>Ahorcamiento o asfixia</c:v>
                </c:pt>
                <c:pt idx="1">
                  <c:v>Elemento Cortopunzante</c:v>
                </c:pt>
                <c:pt idx="2">
                  <c:v>Arma de Fuego</c:v>
                </c:pt>
                <c:pt idx="3">
                  <c:v>Inmolación</c:v>
                </c:pt>
                <c:pt idx="4">
                  <c:v>Lanzamiento al vacío</c:v>
                </c:pt>
                <c:pt idx="5">
                  <c:v>Lanzamiento a vehículo</c:v>
                </c:pt>
                <c:pt idx="6">
                  <c:v>Lanzamiento a cuerpo de agua</c:v>
                </c:pt>
                <c:pt idx="7">
                  <c:v>Intoxicación</c:v>
                </c:pt>
              </c:strCache>
            </c:strRef>
          </c:cat>
          <c:val>
            <c:numRef>
              <c:f>Hoja28!$B$2:$B$9</c:f>
              <c:numCache>
                <c:formatCode>General</c:formatCode>
                <c:ptCount val="8"/>
                <c:pt idx="0">
                  <c:v>17</c:v>
                </c:pt>
                <c:pt idx="1">
                  <c:v>46</c:v>
                </c:pt>
                <c:pt idx="2">
                  <c:v>0</c:v>
                </c:pt>
                <c:pt idx="3">
                  <c:v>2</c:v>
                </c:pt>
                <c:pt idx="4">
                  <c:v>2</c:v>
                </c:pt>
                <c:pt idx="5">
                  <c:v>1</c:v>
                </c:pt>
                <c:pt idx="6">
                  <c:v>1</c:v>
                </c:pt>
                <c:pt idx="7">
                  <c:v>270</c:v>
                </c:pt>
              </c:numCache>
            </c:numRef>
          </c:val>
          <c:extLst xmlns:c16r2="http://schemas.microsoft.com/office/drawing/2015/06/chart">
            <c:ext xmlns:c16="http://schemas.microsoft.com/office/drawing/2014/chart" uri="{C3380CC4-5D6E-409C-BE32-E72D297353CC}">
              <c16:uniqueId val="{00000000-3D48-407C-A25E-6B76ABBD8CE1}"/>
            </c:ext>
          </c:extLst>
        </c:ser>
        <c:ser>
          <c:idx val="1"/>
          <c:order val="1"/>
          <c:tx>
            <c:strRef>
              <c:f>Hoja28!$C$1</c:f>
              <c:strCache>
                <c:ptCount val="1"/>
                <c:pt idx="0">
                  <c:v>Masculino</c:v>
                </c:pt>
              </c:strCache>
            </c:strRef>
          </c:tx>
          <c:spPr>
            <a:solidFill>
              <a:srgbClr val="29E329"/>
            </a:solidFill>
            <a:ln>
              <a:noFill/>
            </a:ln>
            <a:effectLst/>
            <a:sp3d/>
          </c:spPr>
          <c:invertIfNegative val="0"/>
          <c:cat>
            <c:strRef>
              <c:f>Hoja28!$A$2:$A$9</c:f>
              <c:strCache>
                <c:ptCount val="8"/>
                <c:pt idx="0">
                  <c:v>Ahorcamiento o asfixia</c:v>
                </c:pt>
                <c:pt idx="1">
                  <c:v>Elemento Cortopunzante</c:v>
                </c:pt>
                <c:pt idx="2">
                  <c:v>Arma de Fuego</c:v>
                </c:pt>
                <c:pt idx="3">
                  <c:v>Inmolación</c:v>
                </c:pt>
                <c:pt idx="4">
                  <c:v>Lanzamiento al vacío</c:v>
                </c:pt>
                <c:pt idx="5">
                  <c:v>Lanzamiento a vehículo</c:v>
                </c:pt>
                <c:pt idx="6">
                  <c:v>Lanzamiento a cuerpo de agua</c:v>
                </c:pt>
                <c:pt idx="7">
                  <c:v>Intoxicación</c:v>
                </c:pt>
              </c:strCache>
            </c:strRef>
          </c:cat>
          <c:val>
            <c:numRef>
              <c:f>Hoja28!$C$2:$C$9</c:f>
              <c:numCache>
                <c:formatCode>General</c:formatCode>
                <c:ptCount val="8"/>
                <c:pt idx="0">
                  <c:v>24</c:v>
                </c:pt>
                <c:pt idx="1">
                  <c:v>26</c:v>
                </c:pt>
                <c:pt idx="2">
                  <c:v>3</c:v>
                </c:pt>
                <c:pt idx="3">
                  <c:v>0</c:v>
                </c:pt>
                <c:pt idx="4">
                  <c:v>3</c:v>
                </c:pt>
                <c:pt idx="5">
                  <c:v>0</c:v>
                </c:pt>
                <c:pt idx="6">
                  <c:v>1</c:v>
                </c:pt>
                <c:pt idx="7">
                  <c:v>95</c:v>
                </c:pt>
              </c:numCache>
            </c:numRef>
          </c:val>
          <c:extLst xmlns:c16r2="http://schemas.microsoft.com/office/drawing/2015/06/chart">
            <c:ext xmlns:c16="http://schemas.microsoft.com/office/drawing/2014/chart" uri="{C3380CC4-5D6E-409C-BE32-E72D297353CC}">
              <c16:uniqueId val="{00000001-3D48-407C-A25E-6B76ABBD8CE1}"/>
            </c:ext>
          </c:extLst>
        </c:ser>
        <c:dLbls>
          <c:showLegendKey val="0"/>
          <c:showVal val="0"/>
          <c:showCatName val="0"/>
          <c:showSerName val="0"/>
          <c:showPercent val="0"/>
          <c:showBubbleSize val="0"/>
        </c:dLbls>
        <c:gapWidth val="150"/>
        <c:shape val="box"/>
        <c:axId val="332522608"/>
        <c:axId val="332524568"/>
        <c:axId val="0"/>
      </c:bar3DChart>
      <c:catAx>
        <c:axId val="33252260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332524568"/>
        <c:crosses val="autoZero"/>
        <c:auto val="1"/>
        <c:lblAlgn val="ctr"/>
        <c:lblOffset val="100"/>
        <c:noMultiLvlLbl val="0"/>
      </c:catAx>
      <c:valAx>
        <c:axId val="332524568"/>
        <c:scaling>
          <c:orientation val="minMax"/>
          <c:max val="270"/>
          <c:min val="1"/>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33252260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CO"/>
          </a:p>
        </c:txPr>
      </c:dTable>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2F41A4-AD0C-4B55-B629-4B3B89BEB602}" type="doc">
      <dgm:prSet loTypeId="urn:microsoft.com/office/officeart/2005/8/layout/hList2" loCatId="list" qsTypeId="urn:microsoft.com/office/officeart/2005/8/quickstyle/simple1" qsCatId="simple" csTypeId="urn:microsoft.com/office/officeart/2005/8/colors/accent1_2" csCatId="accent1" phldr="1"/>
      <dgm:spPr/>
      <dgm:t>
        <a:bodyPr/>
        <a:lstStyle/>
        <a:p>
          <a:endParaRPr lang="es-CO"/>
        </a:p>
      </dgm:t>
    </dgm:pt>
    <dgm:pt modelId="{512A58DB-9B8C-4A7E-A247-00AA04B3D15B}">
      <dgm:prSet phldrT="[Texto]"/>
      <dgm:spPr/>
      <dgm:t>
        <a:bodyPr/>
        <a:lstStyle/>
        <a:p>
          <a:r>
            <a:rPr lang="es-CO"/>
            <a:t>GESTANTES</a:t>
          </a:r>
        </a:p>
      </dgm:t>
    </dgm:pt>
    <dgm:pt modelId="{4532C372-7FFA-413E-AEF8-3E2B55FBEE47}" type="parTrans" cxnId="{B348A06F-DA20-454C-AEA4-B9CB241AA1D3}">
      <dgm:prSet/>
      <dgm:spPr/>
      <dgm:t>
        <a:bodyPr/>
        <a:lstStyle/>
        <a:p>
          <a:endParaRPr lang="es-CO"/>
        </a:p>
      </dgm:t>
    </dgm:pt>
    <dgm:pt modelId="{13D3F266-B740-4AF0-910D-6C71B6C28F2D}" type="sibTrans" cxnId="{B348A06F-DA20-454C-AEA4-B9CB241AA1D3}">
      <dgm:prSet/>
      <dgm:spPr/>
      <dgm:t>
        <a:bodyPr/>
        <a:lstStyle/>
        <a:p>
          <a:endParaRPr lang="es-CO"/>
        </a:p>
      </dgm:t>
    </dgm:pt>
    <dgm:pt modelId="{09DBE371-E971-4A66-90D0-9B48B63EC63E}">
      <dgm:prSet phldrT="[Texto]"/>
      <dgm:spPr>
        <a:solidFill>
          <a:srgbClr val="7030A0"/>
        </a:solidFill>
      </dgm:spPr>
      <dgm:t>
        <a:bodyPr/>
        <a:lstStyle/>
        <a:p>
          <a:r>
            <a:rPr lang="es-CO" b="1"/>
            <a:t>122</a:t>
          </a:r>
        </a:p>
      </dgm:t>
    </dgm:pt>
    <dgm:pt modelId="{44FFDCDB-D138-4ACF-93C6-DB35E52EEE00}" type="parTrans" cxnId="{5A4617EF-3910-4DFA-80CF-A73155B5E747}">
      <dgm:prSet/>
      <dgm:spPr/>
      <dgm:t>
        <a:bodyPr/>
        <a:lstStyle/>
        <a:p>
          <a:endParaRPr lang="es-CO"/>
        </a:p>
      </dgm:t>
    </dgm:pt>
    <dgm:pt modelId="{A2760D13-598F-4916-AC06-3CA8C586D769}" type="sibTrans" cxnId="{5A4617EF-3910-4DFA-80CF-A73155B5E747}">
      <dgm:prSet/>
      <dgm:spPr/>
      <dgm:t>
        <a:bodyPr/>
        <a:lstStyle/>
        <a:p>
          <a:endParaRPr lang="es-CO"/>
        </a:p>
      </dgm:t>
    </dgm:pt>
    <dgm:pt modelId="{50061E4E-9A2B-4839-8804-509BB3C91D11}">
      <dgm:prSet phldrT="[Texto]"/>
      <dgm:spPr/>
      <dgm:t>
        <a:bodyPr/>
        <a:lstStyle/>
        <a:p>
          <a:r>
            <a:rPr lang="es-CO"/>
            <a:t>PSIQUIATRICOS</a:t>
          </a:r>
        </a:p>
      </dgm:t>
    </dgm:pt>
    <dgm:pt modelId="{68F6CF58-9AA0-4A7D-B397-AA3527C07CB4}" type="parTrans" cxnId="{14E43D3F-8F58-432C-8BF2-115492C79C7A}">
      <dgm:prSet/>
      <dgm:spPr/>
      <dgm:t>
        <a:bodyPr/>
        <a:lstStyle/>
        <a:p>
          <a:endParaRPr lang="es-CO"/>
        </a:p>
      </dgm:t>
    </dgm:pt>
    <dgm:pt modelId="{B9E8DB21-328D-4BBE-8CC2-DF1341C5A266}" type="sibTrans" cxnId="{14E43D3F-8F58-432C-8BF2-115492C79C7A}">
      <dgm:prSet/>
      <dgm:spPr/>
      <dgm:t>
        <a:bodyPr/>
        <a:lstStyle/>
        <a:p>
          <a:endParaRPr lang="es-CO"/>
        </a:p>
      </dgm:t>
    </dgm:pt>
    <dgm:pt modelId="{0399D215-2D68-4D6E-8DC0-05894EF37075}">
      <dgm:prSet phldrT="[Texto]"/>
      <dgm:spPr>
        <a:solidFill>
          <a:srgbClr val="FFC000"/>
        </a:solidFill>
      </dgm:spPr>
      <dgm:t>
        <a:bodyPr/>
        <a:lstStyle/>
        <a:p>
          <a:r>
            <a:rPr lang="es-CO" b="1"/>
            <a:t>11</a:t>
          </a:r>
        </a:p>
      </dgm:t>
    </dgm:pt>
    <dgm:pt modelId="{12DF02FD-A9F5-4B3A-BCA0-CBF6F6FD5849}" type="parTrans" cxnId="{32D2C0FF-5B1C-430A-8405-4674CE0107EA}">
      <dgm:prSet/>
      <dgm:spPr/>
      <dgm:t>
        <a:bodyPr/>
        <a:lstStyle/>
        <a:p>
          <a:endParaRPr lang="es-CO"/>
        </a:p>
      </dgm:t>
    </dgm:pt>
    <dgm:pt modelId="{B8CE8829-CF6C-43BD-B047-1956EA1321B7}" type="sibTrans" cxnId="{32D2C0FF-5B1C-430A-8405-4674CE0107EA}">
      <dgm:prSet/>
      <dgm:spPr/>
      <dgm:t>
        <a:bodyPr/>
        <a:lstStyle/>
        <a:p>
          <a:endParaRPr lang="es-CO"/>
        </a:p>
      </dgm:t>
    </dgm:pt>
    <dgm:pt modelId="{A3FD2607-43F4-40AB-B97E-2EAFD788E3D9}">
      <dgm:prSet phldrT="[Texto]"/>
      <dgm:spPr>
        <a:solidFill>
          <a:srgbClr val="FFC000"/>
        </a:solidFill>
      </dgm:spPr>
      <dgm:t>
        <a:bodyPr/>
        <a:lstStyle/>
        <a:p>
          <a:r>
            <a:rPr lang="es-CO" b="1"/>
            <a:t>2.2%</a:t>
          </a:r>
        </a:p>
      </dgm:t>
    </dgm:pt>
    <dgm:pt modelId="{52879B65-8C8E-4339-83AA-BE909893F3F5}" type="parTrans" cxnId="{623E63FC-3BFC-45F7-82BA-6E85641E08CC}">
      <dgm:prSet/>
      <dgm:spPr/>
      <dgm:t>
        <a:bodyPr/>
        <a:lstStyle/>
        <a:p>
          <a:endParaRPr lang="es-CO"/>
        </a:p>
      </dgm:t>
    </dgm:pt>
    <dgm:pt modelId="{BD2E80DD-B297-4D6F-9B63-33EC2307E776}" type="sibTrans" cxnId="{623E63FC-3BFC-45F7-82BA-6E85641E08CC}">
      <dgm:prSet/>
      <dgm:spPr/>
      <dgm:t>
        <a:bodyPr/>
        <a:lstStyle/>
        <a:p>
          <a:endParaRPr lang="es-CO"/>
        </a:p>
      </dgm:t>
    </dgm:pt>
    <dgm:pt modelId="{7AC6884F-7831-4278-BD08-820DE419E571}">
      <dgm:prSet phldrT="[Texto]"/>
      <dgm:spPr/>
      <dgm:t>
        <a:bodyPr/>
        <a:lstStyle/>
        <a:p>
          <a:r>
            <a:rPr lang="es-CO"/>
            <a:t>DESPLAZADOS</a:t>
          </a:r>
        </a:p>
      </dgm:t>
    </dgm:pt>
    <dgm:pt modelId="{B87DD01C-8A1B-4C87-9422-6DC5BB2EF676}" type="parTrans" cxnId="{093F19E4-6473-400A-937E-D59A9C84A3A1}">
      <dgm:prSet/>
      <dgm:spPr/>
      <dgm:t>
        <a:bodyPr/>
        <a:lstStyle/>
        <a:p>
          <a:endParaRPr lang="es-CO"/>
        </a:p>
      </dgm:t>
    </dgm:pt>
    <dgm:pt modelId="{8087D6F5-E229-4CD5-B1BA-C4C20902AF8E}" type="sibTrans" cxnId="{093F19E4-6473-400A-937E-D59A9C84A3A1}">
      <dgm:prSet/>
      <dgm:spPr/>
      <dgm:t>
        <a:bodyPr/>
        <a:lstStyle/>
        <a:p>
          <a:endParaRPr lang="es-CO"/>
        </a:p>
      </dgm:t>
    </dgm:pt>
    <dgm:pt modelId="{F206F057-5B58-4377-873E-8A0023E176FE}">
      <dgm:prSet phldrT="[Texto]"/>
      <dgm:spPr>
        <a:solidFill>
          <a:schemeClr val="accent2">
            <a:lumMod val="60000"/>
            <a:lumOff val="40000"/>
          </a:schemeClr>
        </a:solidFill>
      </dgm:spPr>
      <dgm:t>
        <a:bodyPr/>
        <a:lstStyle/>
        <a:p>
          <a:r>
            <a:rPr lang="es-CO" b="1"/>
            <a:t>6</a:t>
          </a:r>
        </a:p>
      </dgm:t>
    </dgm:pt>
    <dgm:pt modelId="{11CCD4BA-062F-48D2-9A15-5B4FCEA94FFE}" type="parTrans" cxnId="{8611B5B5-5AAB-45CA-ACA2-B2CA4755E909}">
      <dgm:prSet/>
      <dgm:spPr/>
      <dgm:t>
        <a:bodyPr/>
        <a:lstStyle/>
        <a:p>
          <a:endParaRPr lang="es-CO"/>
        </a:p>
      </dgm:t>
    </dgm:pt>
    <dgm:pt modelId="{339893AD-3BB6-4A68-99E1-3F0114BE7E3E}" type="sibTrans" cxnId="{8611B5B5-5AAB-45CA-ACA2-B2CA4755E909}">
      <dgm:prSet/>
      <dgm:spPr/>
      <dgm:t>
        <a:bodyPr/>
        <a:lstStyle/>
        <a:p>
          <a:endParaRPr lang="es-CO"/>
        </a:p>
      </dgm:t>
    </dgm:pt>
    <dgm:pt modelId="{07CE4DA7-3B46-4707-B3F8-94049852E611}">
      <dgm:prSet phldrT="[Texto]"/>
      <dgm:spPr>
        <a:solidFill>
          <a:schemeClr val="accent2">
            <a:lumMod val="60000"/>
            <a:lumOff val="40000"/>
          </a:schemeClr>
        </a:solidFill>
      </dgm:spPr>
      <dgm:t>
        <a:bodyPr/>
        <a:lstStyle/>
        <a:p>
          <a:r>
            <a:rPr lang="es-CO" b="1"/>
            <a:t>1.2%</a:t>
          </a:r>
        </a:p>
      </dgm:t>
    </dgm:pt>
    <dgm:pt modelId="{7EEA4605-EABD-4479-8573-08B4C06575EA}" type="parTrans" cxnId="{1625D2C3-F615-4209-AECA-ACFCF1818DC8}">
      <dgm:prSet/>
      <dgm:spPr/>
      <dgm:t>
        <a:bodyPr/>
        <a:lstStyle/>
        <a:p>
          <a:endParaRPr lang="es-CO"/>
        </a:p>
      </dgm:t>
    </dgm:pt>
    <dgm:pt modelId="{F8FAD83D-31A5-4D43-986E-26D091A69AAA}" type="sibTrans" cxnId="{1625D2C3-F615-4209-AECA-ACFCF1818DC8}">
      <dgm:prSet/>
      <dgm:spPr/>
      <dgm:t>
        <a:bodyPr/>
        <a:lstStyle/>
        <a:p>
          <a:endParaRPr lang="es-CO"/>
        </a:p>
      </dgm:t>
    </dgm:pt>
    <dgm:pt modelId="{44930D9F-726B-4D04-9343-7EC4C90434C5}">
      <dgm:prSet phldrT="[Texto]"/>
      <dgm:spPr>
        <a:solidFill>
          <a:srgbClr val="7030A0"/>
        </a:solidFill>
      </dgm:spPr>
      <dgm:t>
        <a:bodyPr/>
        <a:lstStyle/>
        <a:p>
          <a:r>
            <a:rPr lang="es-CO" b="1"/>
            <a:t>2.4%</a:t>
          </a:r>
        </a:p>
      </dgm:t>
    </dgm:pt>
    <dgm:pt modelId="{77C4EDA4-5786-495A-AF92-782427BECE77}" type="parTrans" cxnId="{7F4F8B15-F224-4643-8200-84CC625841D5}">
      <dgm:prSet/>
      <dgm:spPr/>
      <dgm:t>
        <a:bodyPr/>
        <a:lstStyle/>
        <a:p>
          <a:endParaRPr lang="es-CO"/>
        </a:p>
      </dgm:t>
    </dgm:pt>
    <dgm:pt modelId="{16B5623E-7A10-4413-B9CC-C48CBFBBA897}" type="sibTrans" cxnId="{7F4F8B15-F224-4643-8200-84CC625841D5}">
      <dgm:prSet/>
      <dgm:spPr/>
      <dgm:t>
        <a:bodyPr/>
        <a:lstStyle/>
        <a:p>
          <a:endParaRPr lang="es-CO"/>
        </a:p>
      </dgm:t>
    </dgm:pt>
    <dgm:pt modelId="{A314AA25-EF57-4FF6-A4EF-0A01341B9342}" type="pres">
      <dgm:prSet presAssocID="{972F41A4-AD0C-4B55-B629-4B3B89BEB602}" presName="linearFlow" presStyleCnt="0">
        <dgm:presLayoutVars>
          <dgm:dir/>
          <dgm:animLvl val="lvl"/>
          <dgm:resizeHandles/>
        </dgm:presLayoutVars>
      </dgm:prSet>
      <dgm:spPr/>
      <dgm:t>
        <a:bodyPr/>
        <a:lstStyle/>
        <a:p>
          <a:endParaRPr lang="es-ES"/>
        </a:p>
      </dgm:t>
    </dgm:pt>
    <dgm:pt modelId="{8D93C0B3-694F-442A-BB64-055C07B452A8}" type="pres">
      <dgm:prSet presAssocID="{512A58DB-9B8C-4A7E-A247-00AA04B3D15B}" presName="compositeNode" presStyleCnt="0">
        <dgm:presLayoutVars>
          <dgm:bulletEnabled val="1"/>
        </dgm:presLayoutVars>
      </dgm:prSet>
      <dgm:spPr/>
    </dgm:pt>
    <dgm:pt modelId="{3D003BE3-3179-47F8-9C99-FD5CE9483CE9}" type="pres">
      <dgm:prSet presAssocID="{512A58DB-9B8C-4A7E-A247-00AA04B3D15B}" presName="image"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9000" r="-9000"/>
          </a:stretch>
        </a:blipFill>
      </dgm:spPr>
      <dgm:t>
        <a:bodyPr/>
        <a:lstStyle/>
        <a:p>
          <a:endParaRPr lang="es-ES"/>
        </a:p>
      </dgm:t>
    </dgm:pt>
    <dgm:pt modelId="{A1CD416F-357A-4E55-9231-1504952D19A3}" type="pres">
      <dgm:prSet presAssocID="{512A58DB-9B8C-4A7E-A247-00AA04B3D15B}" presName="childNode" presStyleLbl="node1" presStyleIdx="0" presStyleCnt="3">
        <dgm:presLayoutVars>
          <dgm:bulletEnabled val="1"/>
        </dgm:presLayoutVars>
      </dgm:prSet>
      <dgm:spPr/>
      <dgm:t>
        <a:bodyPr/>
        <a:lstStyle/>
        <a:p>
          <a:endParaRPr lang="es-ES"/>
        </a:p>
      </dgm:t>
    </dgm:pt>
    <dgm:pt modelId="{CF121226-D523-4AD0-920B-A677E11FEF44}" type="pres">
      <dgm:prSet presAssocID="{512A58DB-9B8C-4A7E-A247-00AA04B3D15B}" presName="parentNode" presStyleLbl="revTx" presStyleIdx="0" presStyleCnt="3">
        <dgm:presLayoutVars>
          <dgm:chMax val="0"/>
          <dgm:bulletEnabled val="1"/>
        </dgm:presLayoutVars>
      </dgm:prSet>
      <dgm:spPr/>
      <dgm:t>
        <a:bodyPr/>
        <a:lstStyle/>
        <a:p>
          <a:endParaRPr lang="es-ES"/>
        </a:p>
      </dgm:t>
    </dgm:pt>
    <dgm:pt modelId="{E384DBE2-9032-4A1B-92A4-8AB5E2EC261D}" type="pres">
      <dgm:prSet presAssocID="{13D3F266-B740-4AF0-910D-6C71B6C28F2D}" presName="sibTrans" presStyleCnt="0"/>
      <dgm:spPr/>
    </dgm:pt>
    <dgm:pt modelId="{68934867-3CA0-409C-9582-A5AC15399BDF}" type="pres">
      <dgm:prSet presAssocID="{50061E4E-9A2B-4839-8804-509BB3C91D11}" presName="compositeNode" presStyleCnt="0">
        <dgm:presLayoutVars>
          <dgm:bulletEnabled val="1"/>
        </dgm:presLayoutVars>
      </dgm:prSet>
      <dgm:spPr/>
    </dgm:pt>
    <dgm:pt modelId="{0F27361A-044A-4F38-B83D-DF8DCB64E985}" type="pres">
      <dgm:prSet presAssocID="{50061E4E-9A2B-4839-8804-509BB3C91D11}" presName="image"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11000" b="-11000"/>
          </a:stretch>
        </a:blipFill>
      </dgm:spPr>
    </dgm:pt>
    <dgm:pt modelId="{0B539A76-A7D2-4E36-8305-5E4AFA1CB130}" type="pres">
      <dgm:prSet presAssocID="{50061E4E-9A2B-4839-8804-509BB3C91D11}" presName="childNode" presStyleLbl="node1" presStyleIdx="1" presStyleCnt="3">
        <dgm:presLayoutVars>
          <dgm:bulletEnabled val="1"/>
        </dgm:presLayoutVars>
      </dgm:prSet>
      <dgm:spPr/>
      <dgm:t>
        <a:bodyPr/>
        <a:lstStyle/>
        <a:p>
          <a:endParaRPr lang="es-ES"/>
        </a:p>
      </dgm:t>
    </dgm:pt>
    <dgm:pt modelId="{54A550E0-2CE5-423E-B7B3-B14BDF2B29D2}" type="pres">
      <dgm:prSet presAssocID="{50061E4E-9A2B-4839-8804-509BB3C91D11}" presName="parentNode" presStyleLbl="revTx" presStyleIdx="1" presStyleCnt="3">
        <dgm:presLayoutVars>
          <dgm:chMax val="0"/>
          <dgm:bulletEnabled val="1"/>
        </dgm:presLayoutVars>
      </dgm:prSet>
      <dgm:spPr/>
      <dgm:t>
        <a:bodyPr/>
        <a:lstStyle/>
        <a:p>
          <a:endParaRPr lang="es-ES"/>
        </a:p>
      </dgm:t>
    </dgm:pt>
    <dgm:pt modelId="{209E4E77-B62A-4A86-96A3-50B9435668A3}" type="pres">
      <dgm:prSet presAssocID="{B9E8DB21-328D-4BBE-8CC2-DF1341C5A266}" presName="sibTrans" presStyleCnt="0"/>
      <dgm:spPr/>
    </dgm:pt>
    <dgm:pt modelId="{ED17660E-13D7-448A-8085-2E7B96989789}" type="pres">
      <dgm:prSet presAssocID="{7AC6884F-7831-4278-BD08-820DE419E571}" presName="compositeNode" presStyleCnt="0">
        <dgm:presLayoutVars>
          <dgm:bulletEnabled val="1"/>
        </dgm:presLayoutVars>
      </dgm:prSet>
      <dgm:spPr/>
    </dgm:pt>
    <dgm:pt modelId="{E4AFE2BE-D681-49BD-9A14-0DC89D1CF9C3}" type="pres">
      <dgm:prSet presAssocID="{7AC6884F-7831-4278-BD08-820DE419E571}" presName="image" presStyleLbl="fgImgPlac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31000" b="-31000"/>
          </a:stretch>
        </a:blipFill>
      </dgm:spPr>
    </dgm:pt>
    <dgm:pt modelId="{FDE2B36B-D609-484E-8DC5-1690D8A3A295}" type="pres">
      <dgm:prSet presAssocID="{7AC6884F-7831-4278-BD08-820DE419E571}" presName="childNode" presStyleLbl="node1" presStyleIdx="2" presStyleCnt="3">
        <dgm:presLayoutVars>
          <dgm:bulletEnabled val="1"/>
        </dgm:presLayoutVars>
      </dgm:prSet>
      <dgm:spPr/>
      <dgm:t>
        <a:bodyPr/>
        <a:lstStyle/>
        <a:p>
          <a:endParaRPr lang="es-ES"/>
        </a:p>
      </dgm:t>
    </dgm:pt>
    <dgm:pt modelId="{4933FB39-4357-4E4E-9E19-D6805C29F4D3}" type="pres">
      <dgm:prSet presAssocID="{7AC6884F-7831-4278-BD08-820DE419E571}" presName="parentNode" presStyleLbl="revTx" presStyleIdx="2" presStyleCnt="3">
        <dgm:presLayoutVars>
          <dgm:chMax val="0"/>
          <dgm:bulletEnabled val="1"/>
        </dgm:presLayoutVars>
      </dgm:prSet>
      <dgm:spPr/>
      <dgm:t>
        <a:bodyPr/>
        <a:lstStyle/>
        <a:p>
          <a:endParaRPr lang="es-ES"/>
        </a:p>
      </dgm:t>
    </dgm:pt>
  </dgm:ptLst>
  <dgm:cxnLst>
    <dgm:cxn modelId="{14E43D3F-8F58-432C-8BF2-115492C79C7A}" srcId="{972F41A4-AD0C-4B55-B629-4B3B89BEB602}" destId="{50061E4E-9A2B-4839-8804-509BB3C91D11}" srcOrd="1" destOrd="0" parTransId="{68F6CF58-9AA0-4A7D-B397-AA3527C07CB4}" sibTransId="{B9E8DB21-328D-4BBE-8CC2-DF1341C5A266}"/>
    <dgm:cxn modelId="{1625D2C3-F615-4209-AECA-ACFCF1818DC8}" srcId="{7AC6884F-7831-4278-BD08-820DE419E571}" destId="{07CE4DA7-3B46-4707-B3F8-94049852E611}" srcOrd="1" destOrd="0" parTransId="{7EEA4605-EABD-4479-8573-08B4C06575EA}" sibTransId="{F8FAD83D-31A5-4D43-986E-26D091A69AAA}"/>
    <dgm:cxn modelId="{E5AEA183-4066-4226-BBF9-FC35101EF8A5}" type="presOf" srcId="{A3FD2607-43F4-40AB-B97E-2EAFD788E3D9}" destId="{0B539A76-A7D2-4E36-8305-5E4AFA1CB130}" srcOrd="0" destOrd="1" presId="urn:microsoft.com/office/officeart/2005/8/layout/hList2"/>
    <dgm:cxn modelId="{32D2C0FF-5B1C-430A-8405-4674CE0107EA}" srcId="{50061E4E-9A2B-4839-8804-509BB3C91D11}" destId="{0399D215-2D68-4D6E-8DC0-05894EF37075}" srcOrd="0" destOrd="0" parTransId="{12DF02FD-A9F5-4B3A-BCA0-CBF6F6FD5849}" sibTransId="{B8CE8829-CF6C-43BD-B047-1956EA1321B7}"/>
    <dgm:cxn modelId="{5A4617EF-3910-4DFA-80CF-A73155B5E747}" srcId="{512A58DB-9B8C-4A7E-A247-00AA04B3D15B}" destId="{09DBE371-E971-4A66-90D0-9B48B63EC63E}" srcOrd="0" destOrd="0" parTransId="{44FFDCDB-D138-4ACF-93C6-DB35E52EEE00}" sibTransId="{A2760D13-598F-4916-AC06-3CA8C586D769}"/>
    <dgm:cxn modelId="{3E4CABF5-CA56-464F-9E01-39C1267FE1F8}" type="presOf" srcId="{7AC6884F-7831-4278-BD08-820DE419E571}" destId="{4933FB39-4357-4E4E-9E19-D6805C29F4D3}" srcOrd="0" destOrd="0" presId="urn:microsoft.com/office/officeart/2005/8/layout/hList2"/>
    <dgm:cxn modelId="{093F19E4-6473-400A-937E-D59A9C84A3A1}" srcId="{972F41A4-AD0C-4B55-B629-4B3B89BEB602}" destId="{7AC6884F-7831-4278-BD08-820DE419E571}" srcOrd="2" destOrd="0" parTransId="{B87DD01C-8A1B-4C87-9422-6DC5BB2EF676}" sibTransId="{8087D6F5-E229-4CD5-B1BA-C4C20902AF8E}"/>
    <dgm:cxn modelId="{92BE7539-70C8-4984-85F5-52FDFDC941C5}" type="presOf" srcId="{0399D215-2D68-4D6E-8DC0-05894EF37075}" destId="{0B539A76-A7D2-4E36-8305-5E4AFA1CB130}" srcOrd="0" destOrd="0" presId="urn:microsoft.com/office/officeart/2005/8/layout/hList2"/>
    <dgm:cxn modelId="{8611B5B5-5AAB-45CA-ACA2-B2CA4755E909}" srcId="{7AC6884F-7831-4278-BD08-820DE419E571}" destId="{F206F057-5B58-4377-873E-8A0023E176FE}" srcOrd="0" destOrd="0" parTransId="{11CCD4BA-062F-48D2-9A15-5B4FCEA94FFE}" sibTransId="{339893AD-3BB6-4A68-99E1-3F0114BE7E3E}"/>
    <dgm:cxn modelId="{B348A06F-DA20-454C-AEA4-B9CB241AA1D3}" srcId="{972F41A4-AD0C-4B55-B629-4B3B89BEB602}" destId="{512A58DB-9B8C-4A7E-A247-00AA04B3D15B}" srcOrd="0" destOrd="0" parTransId="{4532C372-7FFA-413E-AEF8-3E2B55FBEE47}" sibTransId="{13D3F266-B740-4AF0-910D-6C71B6C28F2D}"/>
    <dgm:cxn modelId="{704B82EC-B897-4315-8F99-84F128F4B8C5}" type="presOf" srcId="{07CE4DA7-3B46-4707-B3F8-94049852E611}" destId="{FDE2B36B-D609-484E-8DC5-1690D8A3A295}" srcOrd="0" destOrd="1" presId="urn:microsoft.com/office/officeart/2005/8/layout/hList2"/>
    <dgm:cxn modelId="{2909F6CF-8DE2-4328-99C1-280BAC23237F}" type="presOf" srcId="{09DBE371-E971-4A66-90D0-9B48B63EC63E}" destId="{A1CD416F-357A-4E55-9231-1504952D19A3}" srcOrd="0" destOrd="0" presId="urn:microsoft.com/office/officeart/2005/8/layout/hList2"/>
    <dgm:cxn modelId="{7F4F8B15-F224-4643-8200-84CC625841D5}" srcId="{512A58DB-9B8C-4A7E-A247-00AA04B3D15B}" destId="{44930D9F-726B-4D04-9343-7EC4C90434C5}" srcOrd="1" destOrd="0" parTransId="{77C4EDA4-5786-495A-AF92-782427BECE77}" sibTransId="{16B5623E-7A10-4413-B9CC-C48CBFBBA897}"/>
    <dgm:cxn modelId="{95DB7064-18C6-4F90-ABF7-403B0BDC900F}" type="presOf" srcId="{512A58DB-9B8C-4A7E-A247-00AA04B3D15B}" destId="{CF121226-D523-4AD0-920B-A677E11FEF44}" srcOrd="0" destOrd="0" presId="urn:microsoft.com/office/officeart/2005/8/layout/hList2"/>
    <dgm:cxn modelId="{623E63FC-3BFC-45F7-82BA-6E85641E08CC}" srcId="{50061E4E-9A2B-4839-8804-509BB3C91D11}" destId="{A3FD2607-43F4-40AB-B97E-2EAFD788E3D9}" srcOrd="1" destOrd="0" parTransId="{52879B65-8C8E-4339-83AA-BE909893F3F5}" sibTransId="{BD2E80DD-B297-4D6F-9B63-33EC2307E776}"/>
    <dgm:cxn modelId="{FB5B9805-F91C-4F62-8F74-80E7C6C1DD36}" type="presOf" srcId="{50061E4E-9A2B-4839-8804-509BB3C91D11}" destId="{54A550E0-2CE5-423E-B7B3-B14BDF2B29D2}" srcOrd="0" destOrd="0" presId="urn:microsoft.com/office/officeart/2005/8/layout/hList2"/>
    <dgm:cxn modelId="{C145D7E7-9F54-4940-BAF0-C063AA9F559B}" type="presOf" srcId="{972F41A4-AD0C-4B55-B629-4B3B89BEB602}" destId="{A314AA25-EF57-4FF6-A4EF-0A01341B9342}" srcOrd="0" destOrd="0" presId="urn:microsoft.com/office/officeart/2005/8/layout/hList2"/>
    <dgm:cxn modelId="{63B645C9-DFE4-42FE-B81E-7A07D5E3D906}" type="presOf" srcId="{F206F057-5B58-4377-873E-8A0023E176FE}" destId="{FDE2B36B-D609-484E-8DC5-1690D8A3A295}" srcOrd="0" destOrd="0" presId="urn:microsoft.com/office/officeart/2005/8/layout/hList2"/>
    <dgm:cxn modelId="{5D30FBC1-A5E3-4E31-8C91-E61144622D1F}" type="presOf" srcId="{44930D9F-726B-4D04-9343-7EC4C90434C5}" destId="{A1CD416F-357A-4E55-9231-1504952D19A3}" srcOrd="0" destOrd="1" presId="urn:microsoft.com/office/officeart/2005/8/layout/hList2"/>
    <dgm:cxn modelId="{262B5BEE-C7B3-4F87-B3E4-252910A5ED01}" type="presParOf" srcId="{A314AA25-EF57-4FF6-A4EF-0A01341B9342}" destId="{8D93C0B3-694F-442A-BB64-055C07B452A8}" srcOrd="0" destOrd="0" presId="urn:microsoft.com/office/officeart/2005/8/layout/hList2"/>
    <dgm:cxn modelId="{8B94DC67-2A1C-43CF-9032-E20EF6217E67}" type="presParOf" srcId="{8D93C0B3-694F-442A-BB64-055C07B452A8}" destId="{3D003BE3-3179-47F8-9C99-FD5CE9483CE9}" srcOrd="0" destOrd="0" presId="urn:microsoft.com/office/officeart/2005/8/layout/hList2"/>
    <dgm:cxn modelId="{FC061B7B-8059-41F0-8BD5-C165DFB22D0B}" type="presParOf" srcId="{8D93C0B3-694F-442A-BB64-055C07B452A8}" destId="{A1CD416F-357A-4E55-9231-1504952D19A3}" srcOrd="1" destOrd="0" presId="urn:microsoft.com/office/officeart/2005/8/layout/hList2"/>
    <dgm:cxn modelId="{5EB5BBB3-DBC5-45D0-A312-3D56D18D4FA5}" type="presParOf" srcId="{8D93C0B3-694F-442A-BB64-055C07B452A8}" destId="{CF121226-D523-4AD0-920B-A677E11FEF44}" srcOrd="2" destOrd="0" presId="urn:microsoft.com/office/officeart/2005/8/layout/hList2"/>
    <dgm:cxn modelId="{B304284E-C1EB-47E2-BF0E-4F71985A26FE}" type="presParOf" srcId="{A314AA25-EF57-4FF6-A4EF-0A01341B9342}" destId="{E384DBE2-9032-4A1B-92A4-8AB5E2EC261D}" srcOrd="1" destOrd="0" presId="urn:microsoft.com/office/officeart/2005/8/layout/hList2"/>
    <dgm:cxn modelId="{CCF592A9-A16A-4B6E-B8B1-4B12CBF0E144}" type="presParOf" srcId="{A314AA25-EF57-4FF6-A4EF-0A01341B9342}" destId="{68934867-3CA0-409C-9582-A5AC15399BDF}" srcOrd="2" destOrd="0" presId="urn:microsoft.com/office/officeart/2005/8/layout/hList2"/>
    <dgm:cxn modelId="{B9C30131-DB9A-411D-AB74-75BD6FF10E68}" type="presParOf" srcId="{68934867-3CA0-409C-9582-A5AC15399BDF}" destId="{0F27361A-044A-4F38-B83D-DF8DCB64E985}" srcOrd="0" destOrd="0" presId="urn:microsoft.com/office/officeart/2005/8/layout/hList2"/>
    <dgm:cxn modelId="{E9FCB2FD-4EFA-4C75-9194-B3FFA6F8C08A}" type="presParOf" srcId="{68934867-3CA0-409C-9582-A5AC15399BDF}" destId="{0B539A76-A7D2-4E36-8305-5E4AFA1CB130}" srcOrd="1" destOrd="0" presId="urn:microsoft.com/office/officeart/2005/8/layout/hList2"/>
    <dgm:cxn modelId="{DB8F2D09-9D59-4EC1-A5EE-F38BF24ACC94}" type="presParOf" srcId="{68934867-3CA0-409C-9582-A5AC15399BDF}" destId="{54A550E0-2CE5-423E-B7B3-B14BDF2B29D2}" srcOrd="2" destOrd="0" presId="urn:microsoft.com/office/officeart/2005/8/layout/hList2"/>
    <dgm:cxn modelId="{69CF77F9-BCE8-44BC-AE09-CBCE1CAB1CAE}" type="presParOf" srcId="{A314AA25-EF57-4FF6-A4EF-0A01341B9342}" destId="{209E4E77-B62A-4A86-96A3-50B9435668A3}" srcOrd="3" destOrd="0" presId="urn:microsoft.com/office/officeart/2005/8/layout/hList2"/>
    <dgm:cxn modelId="{5B90EB82-82CC-4A29-98AE-D9ED736F8CAC}" type="presParOf" srcId="{A314AA25-EF57-4FF6-A4EF-0A01341B9342}" destId="{ED17660E-13D7-448A-8085-2E7B96989789}" srcOrd="4" destOrd="0" presId="urn:microsoft.com/office/officeart/2005/8/layout/hList2"/>
    <dgm:cxn modelId="{B8AE41FF-8177-4635-8F7E-7D11EDC09B4D}" type="presParOf" srcId="{ED17660E-13D7-448A-8085-2E7B96989789}" destId="{E4AFE2BE-D681-49BD-9A14-0DC89D1CF9C3}" srcOrd="0" destOrd="0" presId="urn:microsoft.com/office/officeart/2005/8/layout/hList2"/>
    <dgm:cxn modelId="{B685FF8B-33F9-49D0-A479-0D9C5EB9C70D}" type="presParOf" srcId="{ED17660E-13D7-448A-8085-2E7B96989789}" destId="{FDE2B36B-D609-484E-8DC5-1690D8A3A295}" srcOrd="1" destOrd="0" presId="urn:microsoft.com/office/officeart/2005/8/layout/hList2"/>
    <dgm:cxn modelId="{83DF3AE5-F0F3-4B54-941D-9251C4EDB28C}" type="presParOf" srcId="{ED17660E-13D7-448A-8085-2E7B96989789}" destId="{4933FB39-4357-4E4E-9E19-D6805C29F4D3}" srcOrd="2" destOrd="0" presId="urn:microsoft.com/office/officeart/2005/8/layout/h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22B726-C403-482D-88F9-183816DF4B56}"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es-CO"/>
        </a:p>
      </dgm:t>
    </dgm:pt>
    <dgm:pt modelId="{C6D7E87C-E3AB-4A97-8B78-A492BA22D03B}">
      <dgm:prSet phldrT="[Texto]"/>
      <dgm:spPr/>
      <dgm:t>
        <a:bodyPr/>
        <a:lstStyle/>
        <a:p>
          <a:r>
            <a:rPr lang="es-CO" b="1" dirty="0">
              <a:solidFill>
                <a:schemeClr val="tx1"/>
              </a:solidFill>
              <a:latin typeface=" Arial"/>
            </a:rPr>
            <a:t>TIPO DE EXPOSICION</a:t>
          </a:r>
          <a:endParaRPr lang="es-CO" dirty="0">
            <a:solidFill>
              <a:schemeClr val="tx1"/>
            </a:solidFill>
            <a:latin typeface=" Arial"/>
          </a:endParaRPr>
        </a:p>
      </dgm:t>
    </dgm:pt>
    <dgm:pt modelId="{F3A3AD99-88A8-4AB3-8F94-BA64E75085B7}" type="parTrans" cxnId="{4BBD38AC-2E82-4619-8B96-F2D7ECC83ACB}">
      <dgm:prSet/>
      <dgm:spPr/>
      <dgm:t>
        <a:bodyPr/>
        <a:lstStyle/>
        <a:p>
          <a:endParaRPr lang="es-CO"/>
        </a:p>
      </dgm:t>
    </dgm:pt>
    <dgm:pt modelId="{7CD7D008-281C-4BE3-A60C-01BF4D1B5BD3}" type="sibTrans" cxnId="{4BBD38AC-2E82-4619-8B96-F2D7ECC83ACB}">
      <dgm:prSet/>
      <dgm:spPr/>
      <dgm:t>
        <a:bodyPr/>
        <a:lstStyle/>
        <a:p>
          <a:endParaRPr lang="es-CO"/>
        </a:p>
      </dgm:t>
    </dgm:pt>
    <dgm:pt modelId="{93207BE0-0EC1-4BF5-A454-5FA543FD1FE2}">
      <dgm:prSet phldrT="[Texto]" custT="1"/>
      <dgm:spPr/>
      <dgm:t>
        <a:bodyPr/>
        <a:lstStyle/>
        <a:p>
          <a:r>
            <a:rPr lang="es-CO" sz="1200" dirty="0">
              <a:solidFill>
                <a:schemeClr val="tx1"/>
              </a:solidFill>
              <a:latin typeface=" Arial"/>
            </a:rPr>
            <a:t>Ocupacional</a:t>
          </a:r>
        </a:p>
      </dgm:t>
    </dgm:pt>
    <dgm:pt modelId="{830CF512-8058-4316-9275-19BDFE8ACDCD}" type="parTrans" cxnId="{8573D0CD-8F7D-4E92-BA40-E3AE71A77A17}">
      <dgm:prSet/>
      <dgm:spPr/>
      <dgm:t>
        <a:bodyPr/>
        <a:lstStyle/>
        <a:p>
          <a:endParaRPr lang="es-CO"/>
        </a:p>
      </dgm:t>
    </dgm:pt>
    <dgm:pt modelId="{E62D6CAE-6857-4A61-B8F4-5B738E776429}" type="sibTrans" cxnId="{8573D0CD-8F7D-4E92-BA40-E3AE71A77A17}">
      <dgm:prSet/>
      <dgm:spPr/>
      <dgm:t>
        <a:bodyPr/>
        <a:lstStyle/>
        <a:p>
          <a:endParaRPr lang="es-CO"/>
        </a:p>
      </dgm:t>
    </dgm:pt>
    <dgm:pt modelId="{86130204-B10C-49FB-85E0-D48CBB950E3D}">
      <dgm:prSet phldrT="[Texto]" custT="1"/>
      <dgm:spPr/>
      <dgm:t>
        <a:bodyPr/>
        <a:lstStyle/>
        <a:p>
          <a:r>
            <a:rPr lang="es-CO" sz="1200" dirty="0">
              <a:solidFill>
                <a:schemeClr val="tx1"/>
              </a:solidFill>
              <a:latin typeface=" Arial"/>
            </a:rPr>
            <a:t>Accidental</a:t>
          </a:r>
        </a:p>
      </dgm:t>
    </dgm:pt>
    <dgm:pt modelId="{FC3499B2-8A76-436B-83D4-DAE4B29E7F16}" type="parTrans" cxnId="{A4E00E8A-78F9-4E31-9F2D-9AAD7E6F316E}">
      <dgm:prSet/>
      <dgm:spPr/>
      <dgm:t>
        <a:bodyPr/>
        <a:lstStyle/>
        <a:p>
          <a:endParaRPr lang="es-CO"/>
        </a:p>
      </dgm:t>
    </dgm:pt>
    <dgm:pt modelId="{C1258F03-211B-452D-BE39-8275D11AEECB}" type="sibTrans" cxnId="{A4E00E8A-78F9-4E31-9F2D-9AAD7E6F316E}">
      <dgm:prSet/>
      <dgm:spPr/>
      <dgm:t>
        <a:bodyPr/>
        <a:lstStyle/>
        <a:p>
          <a:endParaRPr lang="es-CO"/>
        </a:p>
      </dgm:t>
    </dgm:pt>
    <dgm:pt modelId="{A6CDD7BE-D932-4AF8-91E4-B5959C666B47}">
      <dgm:prSet custT="1"/>
      <dgm:spPr/>
      <dgm:t>
        <a:bodyPr/>
        <a:lstStyle/>
        <a:p>
          <a:r>
            <a:rPr lang="es-CO" sz="1200" dirty="0">
              <a:solidFill>
                <a:schemeClr val="tx1"/>
              </a:solidFill>
              <a:latin typeface=" Arial"/>
            </a:rPr>
            <a:t>Suicidio Consumado</a:t>
          </a:r>
        </a:p>
      </dgm:t>
    </dgm:pt>
    <dgm:pt modelId="{2C62524F-4CF2-44E9-AD40-DB0862B8AEDD}" type="parTrans" cxnId="{CFFF234D-213F-4D4B-819D-D3E5D884D2FB}">
      <dgm:prSet/>
      <dgm:spPr/>
      <dgm:t>
        <a:bodyPr/>
        <a:lstStyle/>
        <a:p>
          <a:endParaRPr lang="es-CO"/>
        </a:p>
      </dgm:t>
    </dgm:pt>
    <dgm:pt modelId="{FC3F3E45-FD62-4606-9F37-B2DB7F174D7B}" type="sibTrans" cxnId="{CFFF234D-213F-4D4B-819D-D3E5D884D2FB}">
      <dgm:prSet/>
      <dgm:spPr/>
      <dgm:t>
        <a:bodyPr/>
        <a:lstStyle/>
        <a:p>
          <a:endParaRPr lang="es-CO"/>
        </a:p>
      </dgm:t>
    </dgm:pt>
    <dgm:pt modelId="{D1AA463B-8F66-431B-A928-CAA5A907AC97}">
      <dgm:prSet custT="1"/>
      <dgm:spPr/>
      <dgm:t>
        <a:bodyPr/>
        <a:lstStyle/>
        <a:p>
          <a:r>
            <a:rPr lang="es-CO" sz="1200" dirty="0">
              <a:solidFill>
                <a:schemeClr val="tx1"/>
              </a:solidFill>
              <a:latin typeface=" Arial"/>
            </a:rPr>
            <a:t>Posible Acto Homicida</a:t>
          </a:r>
        </a:p>
      </dgm:t>
    </dgm:pt>
    <dgm:pt modelId="{DA068DC1-9E58-4DC0-AC47-B298C8869BC1}" type="parTrans" cxnId="{94C0B652-F09A-45F9-BF79-AF7BFDC89204}">
      <dgm:prSet/>
      <dgm:spPr/>
      <dgm:t>
        <a:bodyPr/>
        <a:lstStyle/>
        <a:p>
          <a:endParaRPr lang="es-CO"/>
        </a:p>
      </dgm:t>
    </dgm:pt>
    <dgm:pt modelId="{2525E0DC-1AF9-409F-BED0-14BE8120F81B}" type="sibTrans" cxnId="{94C0B652-F09A-45F9-BF79-AF7BFDC89204}">
      <dgm:prSet/>
      <dgm:spPr/>
      <dgm:t>
        <a:bodyPr/>
        <a:lstStyle/>
        <a:p>
          <a:endParaRPr lang="es-CO"/>
        </a:p>
      </dgm:t>
    </dgm:pt>
    <dgm:pt modelId="{1F46CD5B-EBB7-4AC6-99B2-347B7F3F926A}">
      <dgm:prSet custT="1"/>
      <dgm:spPr/>
      <dgm:t>
        <a:bodyPr/>
        <a:lstStyle/>
        <a:p>
          <a:r>
            <a:rPr lang="es-CO" sz="1200" dirty="0">
              <a:solidFill>
                <a:schemeClr val="tx1"/>
              </a:solidFill>
              <a:latin typeface=" Arial"/>
            </a:rPr>
            <a:t>Acto delictivo</a:t>
          </a:r>
        </a:p>
      </dgm:t>
    </dgm:pt>
    <dgm:pt modelId="{61C110F4-D385-4107-953D-5A9EB6683149}" type="parTrans" cxnId="{252A1F6E-D6FD-488E-8476-1CE7AB562365}">
      <dgm:prSet/>
      <dgm:spPr/>
      <dgm:t>
        <a:bodyPr/>
        <a:lstStyle/>
        <a:p>
          <a:endParaRPr lang="es-CO"/>
        </a:p>
      </dgm:t>
    </dgm:pt>
    <dgm:pt modelId="{FB509F59-5952-45C1-8D83-B8EA6A01D3F2}" type="sibTrans" cxnId="{252A1F6E-D6FD-488E-8476-1CE7AB562365}">
      <dgm:prSet/>
      <dgm:spPr/>
      <dgm:t>
        <a:bodyPr/>
        <a:lstStyle/>
        <a:p>
          <a:endParaRPr lang="es-CO"/>
        </a:p>
      </dgm:t>
    </dgm:pt>
    <dgm:pt modelId="{C9A17289-6911-49A1-8FE4-50845F055B87}">
      <dgm:prSet custT="1"/>
      <dgm:spPr/>
      <dgm:t>
        <a:bodyPr/>
        <a:lstStyle/>
        <a:p>
          <a:r>
            <a:rPr lang="es-CO" sz="1200" dirty="0">
              <a:solidFill>
                <a:schemeClr val="tx1"/>
              </a:solidFill>
              <a:latin typeface=" Arial"/>
            </a:rPr>
            <a:t>Intencional psicoactiva o adictiva</a:t>
          </a:r>
        </a:p>
      </dgm:t>
    </dgm:pt>
    <dgm:pt modelId="{2EAE4DEE-BF96-4411-952F-C85E10B76F85}" type="parTrans" cxnId="{586DCF20-5F60-418C-906F-E1A820FEBD66}">
      <dgm:prSet/>
      <dgm:spPr/>
      <dgm:t>
        <a:bodyPr/>
        <a:lstStyle/>
        <a:p>
          <a:endParaRPr lang="es-CO"/>
        </a:p>
      </dgm:t>
    </dgm:pt>
    <dgm:pt modelId="{8C59B5AB-1934-4377-8D4A-EF56A8D61A15}" type="sibTrans" cxnId="{586DCF20-5F60-418C-906F-E1A820FEBD66}">
      <dgm:prSet/>
      <dgm:spPr/>
      <dgm:t>
        <a:bodyPr/>
        <a:lstStyle/>
        <a:p>
          <a:endParaRPr lang="es-CO"/>
        </a:p>
      </dgm:t>
    </dgm:pt>
    <dgm:pt modelId="{E279D98D-3A90-4403-9B32-E659E3F57790}">
      <dgm:prSet custT="1"/>
      <dgm:spPr/>
      <dgm:t>
        <a:bodyPr/>
        <a:lstStyle/>
        <a:p>
          <a:r>
            <a:rPr lang="es-CO" sz="1200" dirty="0">
              <a:solidFill>
                <a:schemeClr val="tx1"/>
              </a:solidFill>
              <a:latin typeface=" Arial"/>
            </a:rPr>
            <a:t>Automedicación</a:t>
          </a:r>
          <a:r>
            <a:rPr lang="es-CO" sz="1200" dirty="0">
              <a:latin typeface="+mj-lt"/>
            </a:rPr>
            <a:t/>
          </a:r>
          <a:br>
            <a:rPr lang="es-CO" sz="1200" dirty="0">
              <a:latin typeface="+mj-lt"/>
            </a:rPr>
          </a:br>
          <a:endParaRPr lang="es-CO" sz="1200" dirty="0">
            <a:latin typeface="+mj-lt"/>
          </a:endParaRPr>
        </a:p>
      </dgm:t>
    </dgm:pt>
    <dgm:pt modelId="{962E1EAF-89BD-4AE6-9DBD-5BE6305D9D3E}" type="parTrans" cxnId="{DBABE95B-4C33-4C30-BF8F-5C85066BFED8}">
      <dgm:prSet/>
      <dgm:spPr/>
      <dgm:t>
        <a:bodyPr/>
        <a:lstStyle/>
        <a:p>
          <a:endParaRPr lang="es-CO"/>
        </a:p>
      </dgm:t>
    </dgm:pt>
    <dgm:pt modelId="{3F055DEC-8E9A-4EE5-887B-053452C2546F}" type="sibTrans" cxnId="{DBABE95B-4C33-4C30-BF8F-5C85066BFED8}">
      <dgm:prSet/>
      <dgm:spPr/>
      <dgm:t>
        <a:bodyPr/>
        <a:lstStyle/>
        <a:p>
          <a:endParaRPr lang="es-CO"/>
        </a:p>
      </dgm:t>
    </dgm:pt>
    <dgm:pt modelId="{2890FB04-BD2E-4339-8F79-8ED1D5A3C985}" type="pres">
      <dgm:prSet presAssocID="{DF22B726-C403-482D-88F9-183816DF4B56}" presName="Name0" presStyleCnt="0">
        <dgm:presLayoutVars>
          <dgm:chMax val="1"/>
          <dgm:dir/>
          <dgm:animLvl val="ctr"/>
          <dgm:resizeHandles val="exact"/>
        </dgm:presLayoutVars>
      </dgm:prSet>
      <dgm:spPr/>
      <dgm:t>
        <a:bodyPr/>
        <a:lstStyle/>
        <a:p>
          <a:endParaRPr lang="es-ES"/>
        </a:p>
      </dgm:t>
    </dgm:pt>
    <dgm:pt modelId="{96698E01-A55C-4986-8D24-C92A2EEC2AB9}" type="pres">
      <dgm:prSet presAssocID="{C6D7E87C-E3AB-4A97-8B78-A492BA22D03B}" presName="centerShape" presStyleLbl="node0" presStyleIdx="0" presStyleCnt="1"/>
      <dgm:spPr/>
      <dgm:t>
        <a:bodyPr/>
        <a:lstStyle/>
        <a:p>
          <a:endParaRPr lang="es-ES"/>
        </a:p>
      </dgm:t>
    </dgm:pt>
    <dgm:pt modelId="{F84967E6-F7CB-4497-9A4E-03AD78DB36CA}" type="pres">
      <dgm:prSet presAssocID="{93207BE0-0EC1-4BF5-A454-5FA543FD1FE2}" presName="node" presStyleLbl="node1" presStyleIdx="0" presStyleCnt="7" custScaleX="106222">
        <dgm:presLayoutVars>
          <dgm:bulletEnabled val="1"/>
        </dgm:presLayoutVars>
      </dgm:prSet>
      <dgm:spPr/>
      <dgm:t>
        <a:bodyPr/>
        <a:lstStyle/>
        <a:p>
          <a:endParaRPr lang="es-ES"/>
        </a:p>
      </dgm:t>
    </dgm:pt>
    <dgm:pt modelId="{679B2C7A-4AAD-472A-BFFE-0C2F20363727}" type="pres">
      <dgm:prSet presAssocID="{93207BE0-0EC1-4BF5-A454-5FA543FD1FE2}" presName="dummy" presStyleCnt="0"/>
      <dgm:spPr/>
    </dgm:pt>
    <dgm:pt modelId="{FBAC9B47-263D-4ED1-8AB3-BCD103F6F3E1}" type="pres">
      <dgm:prSet presAssocID="{E62D6CAE-6857-4A61-B8F4-5B738E776429}" presName="sibTrans" presStyleLbl="sibTrans2D1" presStyleIdx="0" presStyleCnt="7"/>
      <dgm:spPr/>
      <dgm:t>
        <a:bodyPr/>
        <a:lstStyle/>
        <a:p>
          <a:endParaRPr lang="es-ES"/>
        </a:p>
      </dgm:t>
    </dgm:pt>
    <dgm:pt modelId="{49B9DC91-34B6-4569-98D8-0853F18F9075}" type="pres">
      <dgm:prSet presAssocID="{86130204-B10C-49FB-85E0-D48CBB950E3D}" presName="node" presStyleLbl="node1" presStyleIdx="1" presStyleCnt="7">
        <dgm:presLayoutVars>
          <dgm:bulletEnabled val="1"/>
        </dgm:presLayoutVars>
      </dgm:prSet>
      <dgm:spPr/>
      <dgm:t>
        <a:bodyPr/>
        <a:lstStyle/>
        <a:p>
          <a:endParaRPr lang="es-ES"/>
        </a:p>
      </dgm:t>
    </dgm:pt>
    <dgm:pt modelId="{A481F190-24DB-48C3-AAF7-BEB5FA057402}" type="pres">
      <dgm:prSet presAssocID="{86130204-B10C-49FB-85E0-D48CBB950E3D}" presName="dummy" presStyleCnt="0"/>
      <dgm:spPr/>
    </dgm:pt>
    <dgm:pt modelId="{1F13B0F0-BC52-4A3C-A0F1-0ACE188D6E1B}" type="pres">
      <dgm:prSet presAssocID="{C1258F03-211B-452D-BE39-8275D11AEECB}" presName="sibTrans" presStyleLbl="sibTrans2D1" presStyleIdx="1" presStyleCnt="7"/>
      <dgm:spPr/>
      <dgm:t>
        <a:bodyPr/>
        <a:lstStyle/>
        <a:p>
          <a:endParaRPr lang="es-ES"/>
        </a:p>
      </dgm:t>
    </dgm:pt>
    <dgm:pt modelId="{2F4FD25A-2F58-4AC8-9EDF-41956C0E4F86}" type="pres">
      <dgm:prSet presAssocID="{A6CDD7BE-D932-4AF8-91E4-B5959C666B47}" presName="node" presStyleLbl="node1" presStyleIdx="2" presStyleCnt="7">
        <dgm:presLayoutVars>
          <dgm:bulletEnabled val="1"/>
        </dgm:presLayoutVars>
      </dgm:prSet>
      <dgm:spPr/>
      <dgm:t>
        <a:bodyPr/>
        <a:lstStyle/>
        <a:p>
          <a:endParaRPr lang="es-ES"/>
        </a:p>
      </dgm:t>
    </dgm:pt>
    <dgm:pt modelId="{7834F28E-4C43-4D7D-9FE9-43B73CFE99EF}" type="pres">
      <dgm:prSet presAssocID="{A6CDD7BE-D932-4AF8-91E4-B5959C666B47}" presName="dummy" presStyleCnt="0"/>
      <dgm:spPr/>
    </dgm:pt>
    <dgm:pt modelId="{E49047AF-88E7-49C2-B92F-DA8144010831}" type="pres">
      <dgm:prSet presAssocID="{FC3F3E45-FD62-4606-9F37-B2DB7F174D7B}" presName="sibTrans" presStyleLbl="sibTrans2D1" presStyleIdx="2" presStyleCnt="7"/>
      <dgm:spPr/>
      <dgm:t>
        <a:bodyPr/>
        <a:lstStyle/>
        <a:p>
          <a:endParaRPr lang="es-ES"/>
        </a:p>
      </dgm:t>
    </dgm:pt>
    <dgm:pt modelId="{FCD76A0A-AA15-48FC-8E2F-B4B9BCE778C2}" type="pres">
      <dgm:prSet presAssocID="{D1AA463B-8F66-431B-A928-CAA5A907AC97}" presName="node" presStyleLbl="node1" presStyleIdx="3" presStyleCnt="7">
        <dgm:presLayoutVars>
          <dgm:bulletEnabled val="1"/>
        </dgm:presLayoutVars>
      </dgm:prSet>
      <dgm:spPr/>
      <dgm:t>
        <a:bodyPr/>
        <a:lstStyle/>
        <a:p>
          <a:endParaRPr lang="es-ES"/>
        </a:p>
      </dgm:t>
    </dgm:pt>
    <dgm:pt modelId="{CE260899-2D50-4AB3-B11B-BDE89B12ED8A}" type="pres">
      <dgm:prSet presAssocID="{D1AA463B-8F66-431B-A928-CAA5A907AC97}" presName="dummy" presStyleCnt="0"/>
      <dgm:spPr/>
    </dgm:pt>
    <dgm:pt modelId="{1A600315-FE3E-4390-9B09-60AB7D94DF0C}" type="pres">
      <dgm:prSet presAssocID="{2525E0DC-1AF9-409F-BED0-14BE8120F81B}" presName="sibTrans" presStyleLbl="sibTrans2D1" presStyleIdx="3" presStyleCnt="7"/>
      <dgm:spPr/>
      <dgm:t>
        <a:bodyPr/>
        <a:lstStyle/>
        <a:p>
          <a:endParaRPr lang="es-ES"/>
        </a:p>
      </dgm:t>
    </dgm:pt>
    <dgm:pt modelId="{75EA32A9-2B65-4E73-BC8F-C360DABDF5B5}" type="pres">
      <dgm:prSet presAssocID="{1F46CD5B-EBB7-4AC6-99B2-347B7F3F926A}" presName="node" presStyleLbl="node1" presStyleIdx="4" presStyleCnt="7">
        <dgm:presLayoutVars>
          <dgm:bulletEnabled val="1"/>
        </dgm:presLayoutVars>
      </dgm:prSet>
      <dgm:spPr/>
      <dgm:t>
        <a:bodyPr/>
        <a:lstStyle/>
        <a:p>
          <a:endParaRPr lang="es-ES"/>
        </a:p>
      </dgm:t>
    </dgm:pt>
    <dgm:pt modelId="{AC9ACD82-758E-4419-89D2-96C1E2C242FB}" type="pres">
      <dgm:prSet presAssocID="{1F46CD5B-EBB7-4AC6-99B2-347B7F3F926A}" presName="dummy" presStyleCnt="0"/>
      <dgm:spPr/>
    </dgm:pt>
    <dgm:pt modelId="{45C1599B-4231-45C6-9365-3DCEF4FD113E}" type="pres">
      <dgm:prSet presAssocID="{FB509F59-5952-45C1-8D83-B8EA6A01D3F2}" presName="sibTrans" presStyleLbl="sibTrans2D1" presStyleIdx="4" presStyleCnt="7"/>
      <dgm:spPr/>
      <dgm:t>
        <a:bodyPr/>
        <a:lstStyle/>
        <a:p>
          <a:endParaRPr lang="es-ES"/>
        </a:p>
      </dgm:t>
    </dgm:pt>
    <dgm:pt modelId="{A4E4E28E-7130-4808-8D9F-83AA01D3351B}" type="pres">
      <dgm:prSet presAssocID="{C9A17289-6911-49A1-8FE4-50845F055B87}" presName="node" presStyleLbl="node1" presStyleIdx="5" presStyleCnt="7" custRadScaleRad="99567" custRadScaleInc="-2325">
        <dgm:presLayoutVars>
          <dgm:bulletEnabled val="1"/>
        </dgm:presLayoutVars>
      </dgm:prSet>
      <dgm:spPr/>
      <dgm:t>
        <a:bodyPr/>
        <a:lstStyle/>
        <a:p>
          <a:endParaRPr lang="es-ES"/>
        </a:p>
      </dgm:t>
    </dgm:pt>
    <dgm:pt modelId="{AC6D171F-2771-46ED-9189-FDE2D53C1CEF}" type="pres">
      <dgm:prSet presAssocID="{C9A17289-6911-49A1-8FE4-50845F055B87}" presName="dummy" presStyleCnt="0"/>
      <dgm:spPr/>
    </dgm:pt>
    <dgm:pt modelId="{FF7C8DC7-EB5C-4A97-91C6-4C9BA83240DA}" type="pres">
      <dgm:prSet presAssocID="{8C59B5AB-1934-4377-8D4A-EF56A8D61A15}" presName="sibTrans" presStyleLbl="sibTrans2D1" presStyleIdx="5" presStyleCnt="7"/>
      <dgm:spPr/>
      <dgm:t>
        <a:bodyPr/>
        <a:lstStyle/>
        <a:p>
          <a:endParaRPr lang="es-ES"/>
        </a:p>
      </dgm:t>
    </dgm:pt>
    <dgm:pt modelId="{AAE2A6E9-869E-4A84-AC63-67B3A7B3CCB8}" type="pres">
      <dgm:prSet presAssocID="{E279D98D-3A90-4403-9B32-E659E3F57790}" presName="node" presStyleLbl="node1" presStyleIdx="6" presStyleCnt="7">
        <dgm:presLayoutVars>
          <dgm:bulletEnabled val="1"/>
        </dgm:presLayoutVars>
      </dgm:prSet>
      <dgm:spPr/>
      <dgm:t>
        <a:bodyPr/>
        <a:lstStyle/>
        <a:p>
          <a:endParaRPr lang="es-ES"/>
        </a:p>
      </dgm:t>
    </dgm:pt>
    <dgm:pt modelId="{26D191D8-E21B-497E-828F-478E48282527}" type="pres">
      <dgm:prSet presAssocID="{E279D98D-3A90-4403-9B32-E659E3F57790}" presName="dummy" presStyleCnt="0"/>
      <dgm:spPr/>
    </dgm:pt>
    <dgm:pt modelId="{3632DD1E-573A-46A3-B964-7225961A8F3E}" type="pres">
      <dgm:prSet presAssocID="{3F055DEC-8E9A-4EE5-887B-053452C2546F}" presName="sibTrans" presStyleLbl="sibTrans2D1" presStyleIdx="6" presStyleCnt="7"/>
      <dgm:spPr/>
      <dgm:t>
        <a:bodyPr/>
        <a:lstStyle/>
        <a:p>
          <a:endParaRPr lang="es-ES"/>
        </a:p>
      </dgm:t>
    </dgm:pt>
  </dgm:ptLst>
  <dgm:cxnLst>
    <dgm:cxn modelId="{0C5B5E25-CF71-4595-B897-5BAE9141B552}" type="presOf" srcId="{A6CDD7BE-D932-4AF8-91E4-B5959C666B47}" destId="{2F4FD25A-2F58-4AC8-9EDF-41956C0E4F86}" srcOrd="0" destOrd="0" presId="urn:microsoft.com/office/officeart/2005/8/layout/radial6"/>
    <dgm:cxn modelId="{CFFF234D-213F-4D4B-819D-D3E5D884D2FB}" srcId="{C6D7E87C-E3AB-4A97-8B78-A492BA22D03B}" destId="{A6CDD7BE-D932-4AF8-91E4-B5959C666B47}" srcOrd="2" destOrd="0" parTransId="{2C62524F-4CF2-44E9-AD40-DB0862B8AEDD}" sibTransId="{FC3F3E45-FD62-4606-9F37-B2DB7F174D7B}"/>
    <dgm:cxn modelId="{A21EEEF4-1587-4A36-BFC3-13FB42273BBC}" type="presOf" srcId="{C1258F03-211B-452D-BE39-8275D11AEECB}" destId="{1F13B0F0-BC52-4A3C-A0F1-0ACE188D6E1B}" srcOrd="0" destOrd="0" presId="urn:microsoft.com/office/officeart/2005/8/layout/radial6"/>
    <dgm:cxn modelId="{C6FB0657-7A81-42DE-8CEB-9AA73817CDC1}" type="presOf" srcId="{86130204-B10C-49FB-85E0-D48CBB950E3D}" destId="{49B9DC91-34B6-4569-98D8-0853F18F9075}" srcOrd="0" destOrd="0" presId="urn:microsoft.com/office/officeart/2005/8/layout/radial6"/>
    <dgm:cxn modelId="{6C45C19E-D6A2-4A65-904C-FF4A83FF6C59}" type="presOf" srcId="{93207BE0-0EC1-4BF5-A454-5FA543FD1FE2}" destId="{F84967E6-F7CB-4497-9A4E-03AD78DB36CA}" srcOrd="0" destOrd="0" presId="urn:microsoft.com/office/officeart/2005/8/layout/radial6"/>
    <dgm:cxn modelId="{40D87970-C02A-4212-980E-DC3C098A0F3E}" type="presOf" srcId="{D1AA463B-8F66-431B-A928-CAA5A907AC97}" destId="{FCD76A0A-AA15-48FC-8E2F-B4B9BCE778C2}" srcOrd="0" destOrd="0" presId="urn:microsoft.com/office/officeart/2005/8/layout/radial6"/>
    <dgm:cxn modelId="{586DCF20-5F60-418C-906F-E1A820FEBD66}" srcId="{C6D7E87C-E3AB-4A97-8B78-A492BA22D03B}" destId="{C9A17289-6911-49A1-8FE4-50845F055B87}" srcOrd="5" destOrd="0" parTransId="{2EAE4DEE-BF96-4411-952F-C85E10B76F85}" sibTransId="{8C59B5AB-1934-4377-8D4A-EF56A8D61A15}"/>
    <dgm:cxn modelId="{252A1F6E-D6FD-488E-8476-1CE7AB562365}" srcId="{C6D7E87C-E3AB-4A97-8B78-A492BA22D03B}" destId="{1F46CD5B-EBB7-4AC6-99B2-347B7F3F926A}" srcOrd="4" destOrd="0" parTransId="{61C110F4-D385-4107-953D-5A9EB6683149}" sibTransId="{FB509F59-5952-45C1-8D83-B8EA6A01D3F2}"/>
    <dgm:cxn modelId="{8573D0CD-8F7D-4E92-BA40-E3AE71A77A17}" srcId="{C6D7E87C-E3AB-4A97-8B78-A492BA22D03B}" destId="{93207BE0-0EC1-4BF5-A454-5FA543FD1FE2}" srcOrd="0" destOrd="0" parTransId="{830CF512-8058-4316-9275-19BDFE8ACDCD}" sibTransId="{E62D6CAE-6857-4A61-B8F4-5B738E776429}"/>
    <dgm:cxn modelId="{63C53EBC-C41A-4C13-ABDD-B86EDAE38889}" type="presOf" srcId="{2525E0DC-1AF9-409F-BED0-14BE8120F81B}" destId="{1A600315-FE3E-4390-9B09-60AB7D94DF0C}" srcOrd="0" destOrd="0" presId="urn:microsoft.com/office/officeart/2005/8/layout/radial6"/>
    <dgm:cxn modelId="{94C0B652-F09A-45F9-BF79-AF7BFDC89204}" srcId="{C6D7E87C-E3AB-4A97-8B78-A492BA22D03B}" destId="{D1AA463B-8F66-431B-A928-CAA5A907AC97}" srcOrd="3" destOrd="0" parTransId="{DA068DC1-9E58-4DC0-AC47-B298C8869BC1}" sibTransId="{2525E0DC-1AF9-409F-BED0-14BE8120F81B}"/>
    <dgm:cxn modelId="{64EDD95C-F77E-4A43-B456-20739B7BCE04}" type="presOf" srcId="{E62D6CAE-6857-4A61-B8F4-5B738E776429}" destId="{FBAC9B47-263D-4ED1-8AB3-BCD103F6F3E1}" srcOrd="0" destOrd="0" presId="urn:microsoft.com/office/officeart/2005/8/layout/radial6"/>
    <dgm:cxn modelId="{771B2A77-0E07-48FF-83C7-39B1E15DB671}" type="presOf" srcId="{DF22B726-C403-482D-88F9-183816DF4B56}" destId="{2890FB04-BD2E-4339-8F79-8ED1D5A3C985}" srcOrd="0" destOrd="0" presId="urn:microsoft.com/office/officeart/2005/8/layout/radial6"/>
    <dgm:cxn modelId="{BB15F5AE-FCA5-4D83-8FC6-32DF12879D8E}" type="presOf" srcId="{E279D98D-3A90-4403-9B32-E659E3F57790}" destId="{AAE2A6E9-869E-4A84-AC63-67B3A7B3CCB8}" srcOrd="0" destOrd="0" presId="urn:microsoft.com/office/officeart/2005/8/layout/radial6"/>
    <dgm:cxn modelId="{DBABE95B-4C33-4C30-BF8F-5C85066BFED8}" srcId="{C6D7E87C-E3AB-4A97-8B78-A492BA22D03B}" destId="{E279D98D-3A90-4403-9B32-E659E3F57790}" srcOrd="6" destOrd="0" parTransId="{962E1EAF-89BD-4AE6-9DBD-5BE6305D9D3E}" sibTransId="{3F055DEC-8E9A-4EE5-887B-053452C2546F}"/>
    <dgm:cxn modelId="{9A1F9C8A-C11D-4A44-A2C4-54522618C2D1}" type="presOf" srcId="{C9A17289-6911-49A1-8FE4-50845F055B87}" destId="{A4E4E28E-7130-4808-8D9F-83AA01D3351B}" srcOrd="0" destOrd="0" presId="urn:microsoft.com/office/officeart/2005/8/layout/radial6"/>
    <dgm:cxn modelId="{4BBD38AC-2E82-4619-8B96-F2D7ECC83ACB}" srcId="{DF22B726-C403-482D-88F9-183816DF4B56}" destId="{C6D7E87C-E3AB-4A97-8B78-A492BA22D03B}" srcOrd="0" destOrd="0" parTransId="{F3A3AD99-88A8-4AB3-8F94-BA64E75085B7}" sibTransId="{7CD7D008-281C-4BE3-A60C-01BF4D1B5BD3}"/>
    <dgm:cxn modelId="{FAB0700E-AF31-49C1-A1B6-D6A77E141E6B}" type="presOf" srcId="{1F46CD5B-EBB7-4AC6-99B2-347B7F3F926A}" destId="{75EA32A9-2B65-4E73-BC8F-C360DABDF5B5}" srcOrd="0" destOrd="0" presId="urn:microsoft.com/office/officeart/2005/8/layout/radial6"/>
    <dgm:cxn modelId="{D7A0FFCF-B880-4E7B-AECA-767B52B80DA3}" type="presOf" srcId="{8C59B5AB-1934-4377-8D4A-EF56A8D61A15}" destId="{FF7C8DC7-EB5C-4A97-91C6-4C9BA83240DA}" srcOrd="0" destOrd="0" presId="urn:microsoft.com/office/officeart/2005/8/layout/radial6"/>
    <dgm:cxn modelId="{799218E8-E881-4662-A76A-4D495A8B67CD}" type="presOf" srcId="{C6D7E87C-E3AB-4A97-8B78-A492BA22D03B}" destId="{96698E01-A55C-4986-8D24-C92A2EEC2AB9}" srcOrd="0" destOrd="0" presId="urn:microsoft.com/office/officeart/2005/8/layout/radial6"/>
    <dgm:cxn modelId="{A4E00E8A-78F9-4E31-9F2D-9AAD7E6F316E}" srcId="{C6D7E87C-E3AB-4A97-8B78-A492BA22D03B}" destId="{86130204-B10C-49FB-85E0-D48CBB950E3D}" srcOrd="1" destOrd="0" parTransId="{FC3499B2-8A76-436B-83D4-DAE4B29E7F16}" sibTransId="{C1258F03-211B-452D-BE39-8275D11AEECB}"/>
    <dgm:cxn modelId="{5328F591-4503-4F5B-A4E1-E102F62D8D59}" type="presOf" srcId="{3F055DEC-8E9A-4EE5-887B-053452C2546F}" destId="{3632DD1E-573A-46A3-B964-7225961A8F3E}" srcOrd="0" destOrd="0" presId="urn:microsoft.com/office/officeart/2005/8/layout/radial6"/>
    <dgm:cxn modelId="{8CD2EA47-65F4-4495-B674-A5AD4B21A522}" type="presOf" srcId="{FC3F3E45-FD62-4606-9F37-B2DB7F174D7B}" destId="{E49047AF-88E7-49C2-B92F-DA8144010831}" srcOrd="0" destOrd="0" presId="urn:microsoft.com/office/officeart/2005/8/layout/radial6"/>
    <dgm:cxn modelId="{B48BEC50-EF7B-41BA-A617-171A2DCE57E3}" type="presOf" srcId="{FB509F59-5952-45C1-8D83-B8EA6A01D3F2}" destId="{45C1599B-4231-45C6-9365-3DCEF4FD113E}" srcOrd="0" destOrd="0" presId="urn:microsoft.com/office/officeart/2005/8/layout/radial6"/>
    <dgm:cxn modelId="{8A0E17FF-B0F3-445B-B960-7B332B63A6AD}" type="presParOf" srcId="{2890FB04-BD2E-4339-8F79-8ED1D5A3C985}" destId="{96698E01-A55C-4986-8D24-C92A2EEC2AB9}" srcOrd="0" destOrd="0" presId="urn:microsoft.com/office/officeart/2005/8/layout/radial6"/>
    <dgm:cxn modelId="{AACFFA16-3935-4E3D-BC2C-67A0AE16E082}" type="presParOf" srcId="{2890FB04-BD2E-4339-8F79-8ED1D5A3C985}" destId="{F84967E6-F7CB-4497-9A4E-03AD78DB36CA}" srcOrd="1" destOrd="0" presId="urn:microsoft.com/office/officeart/2005/8/layout/radial6"/>
    <dgm:cxn modelId="{3C2DB59E-3CF2-4282-9F1B-63CC0064E9A4}" type="presParOf" srcId="{2890FB04-BD2E-4339-8F79-8ED1D5A3C985}" destId="{679B2C7A-4AAD-472A-BFFE-0C2F20363727}" srcOrd="2" destOrd="0" presId="urn:microsoft.com/office/officeart/2005/8/layout/radial6"/>
    <dgm:cxn modelId="{3C417735-EB6B-4CA0-A52A-F69C7E556501}" type="presParOf" srcId="{2890FB04-BD2E-4339-8F79-8ED1D5A3C985}" destId="{FBAC9B47-263D-4ED1-8AB3-BCD103F6F3E1}" srcOrd="3" destOrd="0" presId="urn:microsoft.com/office/officeart/2005/8/layout/radial6"/>
    <dgm:cxn modelId="{B2F77BCC-2897-47F7-921B-A07CEC9132E3}" type="presParOf" srcId="{2890FB04-BD2E-4339-8F79-8ED1D5A3C985}" destId="{49B9DC91-34B6-4569-98D8-0853F18F9075}" srcOrd="4" destOrd="0" presId="urn:microsoft.com/office/officeart/2005/8/layout/radial6"/>
    <dgm:cxn modelId="{8559D116-9525-44F6-B058-7EE2BBE2B36B}" type="presParOf" srcId="{2890FB04-BD2E-4339-8F79-8ED1D5A3C985}" destId="{A481F190-24DB-48C3-AAF7-BEB5FA057402}" srcOrd="5" destOrd="0" presId="urn:microsoft.com/office/officeart/2005/8/layout/radial6"/>
    <dgm:cxn modelId="{19CCCA7D-89D3-445A-841D-D4B51A5FEA9B}" type="presParOf" srcId="{2890FB04-BD2E-4339-8F79-8ED1D5A3C985}" destId="{1F13B0F0-BC52-4A3C-A0F1-0ACE188D6E1B}" srcOrd="6" destOrd="0" presId="urn:microsoft.com/office/officeart/2005/8/layout/radial6"/>
    <dgm:cxn modelId="{360A7CAA-A697-419C-96F4-A0A2C1833305}" type="presParOf" srcId="{2890FB04-BD2E-4339-8F79-8ED1D5A3C985}" destId="{2F4FD25A-2F58-4AC8-9EDF-41956C0E4F86}" srcOrd="7" destOrd="0" presId="urn:microsoft.com/office/officeart/2005/8/layout/radial6"/>
    <dgm:cxn modelId="{A889724B-3340-4B66-9847-EE6F1114A958}" type="presParOf" srcId="{2890FB04-BD2E-4339-8F79-8ED1D5A3C985}" destId="{7834F28E-4C43-4D7D-9FE9-43B73CFE99EF}" srcOrd="8" destOrd="0" presId="urn:microsoft.com/office/officeart/2005/8/layout/radial6"/>
    <dgm:cxn modelId="{1C2A5D23-204F-4EBC-986D-4596F9722B13}" type="presParOf" srcId="{2890FB04-BD2E-4339-8F79-8ED1D5A3C985}" destId="{E49047AF-88E7-49C2-B92F-DA8144010831}" srcOrd="9" destOrd="0" presId="urn:microsoft.com/office/officeart/2005/8/layout/radial6"/>
    <dgm:cxn modelId="{D059C635-8793-4C77-9BE3-88A4BE5D91AF}" type="presParOf" srcId="{2890FB04-BD2E-4339-8F79-8ED1D5A3C985}" destId="{FCD76A0A-AA15-48FC-8E2F-B4B9BCE778C2}" srcOrd="10" destOrd="0" presId="urn:microsoft.com/office/officeart/2005/8/layout/radial6"/>
    <dgm:cxn modelId="{C661D778-B7E8-4CD3-970C-BCD662DC60A1}" type="presParOf" srcId="{2890FB04-BD2E-4339-8F79-8ED1D5A3C985}" destId="{CE260899-2D50-4AB3-B11B-BDE89B12ED8A}" srcOrd="11" destOrd="0" presId="urn:microsoft.com/office/officeart/2005/8/layout/radial6"/>
    <dgm:cxn modelId="{66929430-49FC-444B-9526-610246D37ABB}" type="presParOf" srcId="{2890FB04-BD2E-4339-8F79-8ED1D5A3C985}" destId="{1A600315-FE3E-4390-9B09-60AB7D94DF0C}" srcOrd="12" destOrd="0" presId="urn:microsoft.com/office/officeart/2005/8/layout/radial6"/>
    <dgm:cxn modelId="{6335B0E0-DE13-420C-97D0-B444466D2349}" type="presParOf" srcId="{2890FB04-BD2E-4339-8F79-8ED1D5A3C985}" destId="{75EA32A9-2B65-4E73-BC8F-C360DABDF5B5}" srcOrd="13" destOrd="0" presId="urn:microsoft.com/office/officeart/2005/8/layout/radial6"/>
    <dgm:cxn modelId="{B5E75D74-9306-49BF-B2A5-41D0BDD23E56}" type="presParOf" srcId="{2890FB04-BD2E-4339-8F79-8ED1D5A3C985}" destId="{AC9ACD82-758E-4419-89D2-96C1E2C242FB}" srcOrd="14" destOrd="0" presId="urn:microsoft.com/office/officeart/2005/8/layout/radial6"/>
    <dgm:cxn modelId="{C3D67C5B-6A89-4956-A567-BE5A9B12890E}" type="presParOf" srcId="{2890FB04-BD2E-4339-8F79-8ED1D5A3C985}" destId="{45C1599B-4231-45C6-9365-3DCEF4FD113E}" srcOrd="15" destOrd="0" presId="urn:microsoft.com/office/officeart/2005/8/layout/radial6"/>
    <dgm:cxn modelId="{F277A49A-864C-4E28-81EA-0D2B4C94346E}" type="presParOf" srcId="{2890FB04-BD2E-4339-8F79-8ED1D5A3C985}" destId="{A4E4E28E-7130-4808-8D9F-83AA01D3351B}" srcOrd="16" destOrd="0" presId="urn:microsoft.com/office/officeart/2005/8/layout/radial6"/>
    <dgm:cxn modelId="{89217286-6319-4698-BA7A-E8BA46AB1637}" type="presParOf" srcId="{2890FB04-BD2E-4339-8F79-8ED1D5A3C985}" destId="{AC6D171F-2771-46ED-9189-FDE2D53C1CEF}" srcOrd="17" destOrd="0" presId="urn:microsoft.com/office/officeart/2005/8/layout/radial6"/>
    <dgm:cxn modelId="{A9A9E5FA-68D1-4B9D-B973-4FBD12ACCAA3}" type="presParOf" srcId="{2890FB04-BD2E-4339-8F79-8ED1D5A3C985}" destId="{FF7C8DC7-EB5C-4A97-91C6-4C9BA83240DA}" srcOrd="18" destOrd="0" presId="urn:microsoft.com/office/officeart/2005/8/layout/radial6"/>
    <dgm:cxn modelId="{79CF93C3-35DB-4813-995E-D499018B18E2}" type="presParOf" srcId="{2890FB04-BD2E-4339-8F79-8ED1D5A3C985}" destId="{AAE2A6E9-869E-4A84-AC63-67B3A7B3CCB8}" srcOrd="19" destOrd="0" presId="urn:microsoft.com/office/officeart/2005/8/layout/radial6"/>
    <dgm:cxn modelId="{A29ECB37-A74E-458E-B11A-7893A54FCC5C}" type="presParOf" srcId="{2890FB04-BD2E-4339-8F79-8ED1D5A3C985}" destId="{26D191D8-E21B-497E-828F-478E48282527}" srcOrd="20" destOrd="0" presId="urn:microsoft.com/office/officeart/2005/8/layout/radial6"/>
    <dgm:cxn modelId="{88610CD1-A548-4FAD-A02C-27650E6088CA}" type="presParOf" srcId="{2890FB04-BD2E-4339-8F79-8ED1D5A3C985}" destId="{3632DD1E-573A-46A3-B964-7225961A8F3E}" srcOrd="21"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121226-D523-4AD0-920B-A677E11FEF44}">
      <dsp:nvSpPr>
        <dsp:cNvPr id="0" name=""/>
        <dsp:cNvSpPr/>
      </dsp:nvSpPr>
      <dsp:spPr>
        <a:xfrm rot="16200000">
          <a:off x="-889025" y="1321356"/>
          <a:ext cx="2014034" cy="189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67066" bIns="0" numCol="1" spcCol="1270" anchor="t" anchorCtr="0">
          <a:noAutofit/>
        </a:bodyPr>
        <a:lstStyle/>
        <a:p>
          <a:pPr lvl="0" algn="r" defTabSz="577850">
            <a:lnSpc>
              <a:spcPct val="90000"/>
            </a:lnSpc>
            <a:spcBef>
              <a:spcPct val="0"/>
            </a:spcBef>
            <a:spcAft>
              <a:spcPct val="35000"/>
            </a:spcAft>
          </a:pPr>
          <a:r>
            <a:rPr lang="es-CO" sz="1300" kern="1200"/>
            <a:t>GESTANTES</a:t>
          </a:r>
        </a:p>
      </dsp:txBody>
      <dsp:txXfrm>
        <a:off x="-889025" y="1321356"/>
        <a:ext cx="2014034" cy="189429"/>
      </dsp:txXfrm>
    </dsp:sp>
    <dsp:sp modelId="{A1CD416F-357A-4E55-9231-1504952D19A3}">
      <dsp:nvSpPr>
        <dsp:cNvPr id="0" name=""/>
        <dsp:cNvSpPr/>
      </dsp:nvSpPr>
      <dsp:spPr>
        <a:xfrm>
          <a:off x="212706" y="409054"/>
          <a:ext cx="943560" cy="2014034"/>
        </a:xfrm>
        <a:prstGeom prst="rect">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67066" rIns="156464" bIns="156464" numCol="1" spcCol="1270" anchor="t" anchorCtr="0">
          <a:noAutofit/>
        </a:bodyPr>
        <a:lstStyle/>
        <a:p>
          <a:pPr marL="171450" lvl="1" indent="-171450" algn="l" defTabSz="755650">
            <a:lnSpc>
              <a:spcPct val="90000"/>
            </a:lnSpc>
            <a:spcBef>
              <a:spcPct val="0"/>
            </a:spcBef>
            <a:spcAft>
              <a:spcPct val="15000"/>
            </a:spcAft>
            <a:buChar char="••"/>
          </a:pPr>
          <a:r>
            <a:rPr lang="es-CO" sz="1700" b="1" kern="1200"/>
            <a:t>122</a:t>
          </a:r>
        </a:p>
        <a:p>
          <a:pPr marL="171450" lvl="1" indent="-171450" algn="l" defTabSz="755650">
            <a:lnSpc>
              <a:spcPct val="90000"/>
            </a:lnSpc>
            <a:spcBef>
              <a:spcPct val="0"/>
            </a:spcBef>
            <a:spcAft>
              <a:spcPct val="15000"/>
            </a:spcAft>
            <a:buChar char="••"/>
          </a:pPr>
          <a:r>
            <a:rPr lang="es-CO" sz="1700" b="1" kern="1200"/>
            <a:t>2.4%</a:t>
          </a:r>
        </a:p>
      </dsp:txBody>
      <dsp:txXfrm>
        <a:off x="212706" y="409054"/>
        <a:ext cx="943560" cy="2014034"/>
      </dsp:txXfrm>
    </dsp:sp>
    <dsp:sp modelId="{3D003BE3-3179-47F8-9C99-FD5CE9483CE9}">
      <dsp:nvSpPr>
        <dsp:cNvPr id="0" name=""/>
        <dsp:cNvSpPr/>
      </dsp:nvSpPr>
      <dsp:spPr>
        <a:xfrm>
          <a:off x="23277" y="159007"/>
          <a:ext cx="378859" cy="378859"/>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9000" r="-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4A550E0-2CE5-423E-B7B3-B14BDF2B29D2}">
      <dsp:nvSpPr>
        <dsp:cNvPr id="0" name=""/>
        <dsp:cNvSpPr/>
      </dsp:nvSpPr>
      <dsp:spPr>
        <a:xfrm rot="16200000">
          <a:off x="483502" y="1321356"/>
          <a:ext cx="2014034" cy="189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67066" bIns="0" numCol="1" spcCol="1270" anchor="t" anchorCtr="0">
          <a:noAutofit/>
        </a:bodyPr>
        <a:lstStyle/>
        <a:p>
          <a:pPr lvl="0" algn="r" defTabSz="577850">
            <a:lnSpc>
              <a:spcPct val="90000"/>
            </a:lnSpc>
            <a:spcBef>
              <a:spcPct val="0"/>
            </a:spcBef>
            <a:spcAft>
              <a:spcPct val="35000"/>
            </a:spcAft>
          </a:pPr>
          <a:r>
            <a:rPr lang="es-CO" sz="1300" kern="1200"/>
            <a:t>PSIQUIATRICOS</a:t>
          </a:r>
        </a:p>
      </dsp:txBody>
      <dsp:txXfrm>
        <a:off x="483502" y="1321356"/>
        <a:ext cx="2014034" cy="189429"/>
      </dsp:txXfrm>
    </dsp:sp>
    <dsp:sp modelId="{0B539A76-A7D2-4E36-8305-5E4AFA1CB130}">
      <dsp:nvSpPr>
        <dsp:cNvPr id="0" name=""/>
        <dsp:cNvSpPr/>
      </dsp:nvSpPr>
      <dsp:spPr>
        <a:xfrm>
          <a:off x="1585235" y="409054"/>
          <a:ext cx="943560" cy="2014034"/>
        </a:xfrm>
        <a:prstGeom prst="rect">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67066" rIns="156464" bIns="156464" numCol="1" spcCol="1270" anchor="t" anchorCtr="0">
          <a:noAutofit/>
        </a:bodyPr>
        <a:lstStyle/>
        <a:p>
          <a:pPr marL="171450" lvl="1" indent="-171450" algn="l" defTabSz="755650">
            <a:lnSpc>
              <a:spcPct val="90000"/>
            </a:lnSpc>
            <a:spcBef>
              <a:spcPct val="0"/>
            </a:spcBef>
            <a:spcAft>
              <a:spcPct val="15000"/>
            </a:spcAft>
            <a:buChar char="••"/>
          </a:pPr>
          <a:r>
            <a:rPr lang="es-CO" sz="1700" b="1" kern="1200"/>
            <a:t>11</a:t>
          </a:r>
        </a:p>
        <a:p>
          <a:pPr marL="171450" lvl="1" indent="-171450" algn="l" defTabSz="755650">
            <a:lnSpc>
              <a:spcPct val="90000"/>
            </a:lnSpc>
            <a:spcBef>
              <a:spcPct val="0"/>
            </a:spcBef>
            <a:spcAft>
              <a:spcPct val="15000"/>
            </a:spcAft>
            <a:buChar char="••"/>
          </a:pPr>
          <a:r>
            <a:rPr lang="es-CO" sz="1700" b="1" kern="1200"/>
            <a:t>2.2%</a:t>
          </a:r>
        </a:p>
      </dsp:txBody>
      <dsp:txXfrm>
        <a:off x="1585235" y="409054"/>
        <a:ext cx="943560" cy="2014034"/>
      </dsp:txXfrm>
    </dsp:sp>
    <dsp:sp modelId="{0F27361A-044A-4F38-B83D-DF8DCB64E985}">
      <dsp:nvSpPr>
        <dsp:cNvPr id="0" name=""/>
        <dsp:cNvSpPr/>
      </dsp:nvSpPr>
      <dsp:spPr>
        <a:xfrm>
          <a:off x="1395805" y="159007"/>
          <a:ext cx="378859" cy="378859"/>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11000" b="-1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933FB39-4357-4E4E-9E19-D6805C29F4D3}">
      <dsp:nvSpPr>
        <dsp:cNvPr id="0" name=""/>
        <dsp:cNvSpPr/>
      </dsp:nvSpPr>
      <dsp:spPr>
        <a:xfrm rot="16200000">
          <a:off x="1856031" y="1321356"/>
          <a:ext cx="2014034" cy="189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67066" bIns="0" numCol="1" spcCol="1270" anchor="t" anchorCtr="0">
          <a:noAutofit/>
        </a:bodyPr>
        <a:lstStyle/>
        <a:p>
          <a:pPr lvl="0" algn="r" defTabSz="577850">
            <a:lnSpc>
              <a:spcPct val="90000"/>
            </a:lnSpc>
            <a:spcBef>
              <a:spcPct val="0"/>
            </a:spcBef>
            <a:spcAft>
              <a:spcPct val="35000"/>
            </a:spcAft>
          </a:pPr>
          <a:r>
            <a:rPr lang="es-CO" sz="1300" kern="1200"/>
            <a:t>DESPLAZADOS</a:t>
          </a:r>
        </a:p>
      </dsp:txBody>
      <dsp:txXfrm>
        <a:off x="1856031" y="1321356"/>
        <a:ext cx="2014034" cy="189429"/>
      </dsp:txXfrm>
    </dsp:sp>
    <dsp:sp modelId="{FDE2B36B-D609-484E-8DC5-1690D8A3A295}">
      <dsp:nvSpPr>
        <dsp:cNvPr id="0" name=""/>
        <dsp:cNvSpPr/>
      </dsp:nvSpPr>
      <dsp:spPr>
        <a:xfrm>
          <a:off x="2957763" y="409054"/>
          <a:ext cx="943560" cy="2014034"/>
        </a:xfrm>
        <a:prstGeom prst="rect">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67066" rIns="156464" bIns="156464" numCol="1" spcCol="1270" anchor="t" anchorCtr="0">
          <a:noAutofit/>
        </a:bodyPr>
        <a:lstStyle/>
        <a:p>
          <a:pPr marL="171450" lvl="1" indent="-171450" algn="l" defTabSz="755650">
            <a:lnSpc>
              <a:spcPct val="90000"/>
            </a:lnSpc>
            <a:spcBef>
              <a:spcPct val="0"/>
            </a:spcBef>
            <a:spcAft>
              <a:spcPct val="15000"/>
            </a:spcAft>
            <a:buChar char="••"/>
          </a:pPr>
          <a:r>
            <a:rPr lang="es-CO" sz="1700" b="1" kern="1200"/>
            <a:t>6</a:t>
          </a:r>
        </a:p>
        <a:p>
          <a:pPr marL="171450" lvl="1" indent="-171450" algn="l" defTabSz="755650">
            <a:lnSpc>
              <a:spcPct val="90000"/>
            </a:lnSpc>
            <a:spcBef>
              <a:spcPct val="0"/>
            </a:spcBef>
            <a:spcAft>
              <a:spcPct val="15000"/>
            </a:spcAft>
            <a:buChar char="••"/>
          </a:pPr>
          <a:r>
            <a:rPr lang="es-CO" sz="1700" b="1" kern="1200"/>
            <a:t>1.2%</a:t>
          </a:r>
        </a:p>
      </dsp:txBody>
      <dsp:txXfrm>
        <a:off x="2957763" y="409054"/>
        <a:ext cx="943560" cy="2014034"/>
      </dsp:txXfrm>
    </dsp:sp>
    <dsp:sp modelId="{E4AFE2BE-D681-49BD-9A14-0DC89D1CF9C3}">
      <dsp:nvSpPr>
        <dsp:cNvPr id="0" name=""/>
        <dsp:cNvSpPr/>
      </dsp:nvSpPr>
      <dsp:spPr>
        <a:xfrm>
          <a:off x="2768334" y="159007"/>
          <a:ext cx="378859" cy="378859"/>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31000" b="-3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drawings/drawing1.xml><?xml version="1.0" encoding="utf-8"?>
<c:userShapes xmlns:c="http://schemas.openxmlformats.org/drawingml/2006/chart">
  <cdr:relSizeAnchor xmlns:cdr="http://schemas.openxmlformats.org/drawingml/2006/chartDrawing">
    <cdr:from>
      <cdr:x>0.86538</cdr:x>
      <cdr:y>0.06355</cdr:y>
    </cdr:from>
    <cdr:to>
      <cdr:x>0.98591</cdr:x>
      <cdr:y>0.3086</cdr:y>
    </cdr:to>
    <cdr:sp macro="" textlink="">
      <cdr:nvSpPr>
        <cdr:cNvPr id="2" name="CuadroTexto 1"/>
        <cdr:cNvSpPr txBox="1"/>
      </cdr:nvSpPr>
      <cdr:spPr>
        <a:xfrm xmlns:a="http://schemas.openxmlformats.org/drawingml/2006/main">
          <a:off x="6565342" y="23710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s-CO"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92F925-1823-4CB5-9552-E3B3AC973AFE}" type="datetimeFigureOut">
              <a:rPr lang="es-CO" smtClean="0"/>
              <a:t>10/09/2018</a:t>
            </a:fld>
            <a:endParaRPr lang="es-CO"/>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FEB562-821F-404F-A119-67C28FCE00E0}" type="slidenum">
              <a:rPr lang="es-CO" smtClean="0"/>
              <a:t>‹Nº›</a:t>
            </a:fld>
            <a:endParaRPr lang="es-CO"/>
          </a:p>
        </p:txBody>
      </p:sp>
    </p:spTree>
    <p:extLst>
      <p:ext uri="{BB962C8B-B14F-4D97-AF65-F5344CB8AC3E}">
        <p14:creationId xmlns:p14="http://schemas.microsoft.com/office/powerpoint/2010/main" val="1280550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E2DACAD-3928-48E4-AE2E-4297A86864F4}" type="slidenum">
              <a:rPr lang="es-ES" smtClean="0"/>
              <a:t>30</a:t>
            </a:fld>
            <a:endParaRPr lang="es-ES"/>
          </a:p>
        </p:txBody>
      </p:sp>
    </p:spTree>
    <p:extLst>
      <p:ext uri="{BB962C8B-B14F-4D97-AF65-F5344CB8AC3E}">
        <p14:creationId xmlns:p14="http://schemas.microsoft.com/office/powerpoint/2010/main" val="1339870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7E15B425-0307-4309-99EE-1E88C63A1301}" type="slidenum">
              <a:rPr lang="es-CO" smtClean="0"/>
              <a:t>40</a:t>
            </a:fld>
            <a:endParaRPr lang="es-CO"/>
          </a:p>
        </p:txBody>
      </p:sp>
    </p:spTree>
    <p:extLst>
      <p:ext uri="{BB962C8B-B14F-4D97-AF65-F5344CB8AC3E}">
        <p14:creationId xmlns:p14="http://schemas.microsoft.com/office/powerpoint/2010/main" val="2263032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7E15B425-0307-4309-99EE-1E88C63A1301}" type="slidenum">
              <a:rPr lang="es-CO" smtClean="0"/>
              <a:t>42</a:t>
            </a:fld>
            <a:endParaRPr lang="es-CO"/>
          </a:p>
        </p:txBody>
      </p:sp>
    </p:spTree>
    <p:extLst>
      <p:ext uri="{BB962C8B-B14F-4D97-AF65-F5344CB8AC3E}">
        <p14:creationId xmlns:p14="http://schemas.microsoft.com/office/powerpoint/2010/main" val="3062296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7E15B425-0307-4309-99EE-1E88C63A1301}" type="slidenum">
              <a:rPr lang="es-CO" smtClean="0"/>
              <a:t>44</a:t>
            </a:fld>
            <a:endParaRPr lang="es-CO"/>
          </a:p>
        </p:txBody>
      </p:sp>
    </p:spTree>
    <p:extLst>
      <p:ext uri="{BB962C8B-B14F-4D97-AF65-F5344CB8AC3E}">
        <p14:creationId xmlns:p14="http://schemas.microsoft.com/office/powerpoint/2010/main" val="152394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7E15B425-0307-4309-99EE-1E88C63A1301}" type="slidenum">
              <a:rPr lang="es-CO" smtClean="0"/>
              <a:t>48</a:t>
            </a:fld>
            <a:endParaRPr lang="es-CO"/>
          </a:p>
        </p:txBody>
      </p:sp>
    </p:spTree>
    <p:extLst>
      <p:ext uri="{BB962C8B-B14F-4D97-AF65-F5344CB8AC3E}">
        <p14:creationId xmlns:p14="http://schemas.microsoft.com/office/powerpoint/2010/main" val="2338440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O" dirty="0"/>
          </a:p>
        </p:txBody>
      </p:sp>
      <p:sp>
        <p:nvSpPr>
          <p:cNvPr id="4" name="3 Marcador de número de diapositiva"/>
          <p:cNvSpPr>
            <a:spLocks noGrp="1"/>
          </p:cNvSpPr>
          <p:nvPr>
            <p:ph type="sldNum" sz="quarter" idx="10"/>
          </p:nvPr>
        </p:nvSpPr>
        <p:spPr/>
        <p:txBody>
          <a:bodyPr/>
          <a:lstStyle/>
          <a:p>
            <a:fld id="{6ABFA20D-760D-4DA5-A913-35AF3E8964EB}" type="slidenum">
              <a:rPr lang="es-CO" smtClean="0"/>
              <a:t>54</a:t>
            </a:fld>
            <a:endParaRPr lang="es-CO"/>
          </a:p>
        </p:txBody>
      </p:sp>
    </p:spTree>
    <p:extLst>
      <p:ext uri="{BB962C8B-B14F-4D97-AF65-F5344CB8AC3E}">
        <p14:creationId xmlns:p14="http://schemas.microsoft.com/office/powerpoint/2010/main" val="3828770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CO"/>
          </a:p>
        </p:txBody>
      </p:sp>
      <p:sp>
        <p:nvSpPr>
          <p:cNvPr id="4" name="3 Marcador de fecha"/>
          <p:cNvSpPr>
            <a:spLocks noGrp="1"/>
          </p:cNvSpPr>
          <p:nvPr>
            <p:ph type="dt" sz="half" idx="10"/>
          </p:nvPr>
        </p:nvSpPr>
        <p:spPr/>
        <p:txBody>
          <a:bodyPr/>
          <a:lstStyle/>
          <a:p>
            <a:fld id="{0F1BACDF-46E4-4891-AEDA-C297ACB0B446}" type="datetimeFigureOut">
              <a:rPr lang="es-CO" smtClean="0"/>
              <a:t>10/09/2018</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F67A44-A3F0-44A3-A86F-A19432B80613}" type="slidenum">
              <a:rPr lang="es-CO" smtClean="0"/>
              <a:t>‹Nº›</a:t>
            </a:fld>
            <a:endParaRPr lang="es-CO"/>
          </a:p>
        </p:txBody>
      </p:sp>
    </p:spTree>
    <p:extLst>
      <p:ext uri="{BB962C8B-B14F-4D97-AF65-F5344CB8AC3E}">
        <p14:creationId xmlns:p14="http://schemas.microsoft.com/office/powerpoint/2010/main" val="667196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p:cNvSpPr>
            <a:spLocks noGrp="1"/>
          </p:cNvSpPr>
          <p:nvPr>
            <p:ph type="dt" sz="half" idx="10"/>
          </p:nvPr>
        </p:nvSpPr>
        <p:spPr/>
        <p:txBody>
          <a:bodyPr/>
          <a:lstStyle/>
          <a:p>
            <a:fld id="{0F1BACDF-46E4-4891-AEDA-C297ACB0B446}" type="datetimeFigureOut">
              <a:rPr lang="es-CO" smtClean="0"/>
              <a:t>10/09/2018</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F67A44-A3F0-44A3-A86F-A19432B80613}" type="slidenum">
              <a:rPr lang="es-CO" smtClean="0"/>
              <a:t>‹Nº›</a:t>
            </a:fld>
            <a:endParaRPr lang="es-CO"/>
          </a:p>
        </p:txBody>
      </p:sp>
    </p:spTree>
    <p:extLst>
      <p:ext uri="{BB962C8B-B14F-4D97-AF65-F5344CB8AC3E}">
        <p14:creationId xmlns:p14="http://schemas.microsoft.com/office/powerpoint/2010/main" val="145049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p:cNvSpPr>
            <a:spLocks noGrp="1"/>
          </p:cNvSpPr>
          <p:nvPr>
            <p:ph type="dt" sz="half" idx="10"/>
          </p:nvPr>
        </p:nvSpPr>
        <p:spPr/>
        <p:txBody>
          <a:bodyPr/>
          <a:lstStyle/>
          <a:p>
            <a:fld id="{0F1BACDF-46E4-4891-AEDA-C297ACB0B446}" type="datetimeFigureOut">
              <a:rPr lang="es-CO" smtClean="0"/>
              <a:t>10/09/2018</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F67A44-A3F0-44A3-A86F-A19432B80613}" type="slidenum">
              <a:rPr lang="es-CO" smtClean="0"/>
              <a:t>‹Nº›</a:t>
            </a:fld>
            <a:endParaRPr lang="es-CO"/>
          </a:p>
        </p:txBody>
      </p:sp>
    </p:spTree>
    <p:extLst>
      <p:ext uri="{BB962C8B-B14F-4D97-AF65-F5344CB8AC3E}">
        <p14:creationId xmlns:p14="http://schemas.microsoft.com/office/powerpoint/2010/main" val="4200472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29267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solidFill>
                  <a:prstClr val="black">
                    <a:tint val="75000"/>
                  </a:prstClr>
                </a:solidFill>
              </a:rPr>
              <a:pPr/>
              <a:t>9/10/2018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2522680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fld id="{58EE484F-2E09-4937-A5FB-8A716313898A}" type="datetimeFigureOut">
              <a:rPr lang="es-CO" smtClean="0">
                <a:solidFill>
                  <a:prstClr val="black">
                    <a:tint val="75000"/>
                  </a:prstClr>
                </a:solidFill>
              </a:rPr>
              <a:pPr>
                <a:defRPr/>
              </a:pPr>
              <a:t>10/09/2018</a:t>
            </a:fld>
            <a:endParaRPr lang="es-CO">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s-CO">
              <a:solidFill>
                <a:prstClr val="black">
                  <a:tint val="75000"/>
                </a:prstClr>
              </a:solidFill>
            </a:endParaRPr>
          </a:p>
        </p:txBody>
      </p:sp>
      <p:sp>
        <p:nvSpPr>
          <p:cNvPr id="6" name="Slide Number Placeholder 5"/>
          <p:cNvSpPr>
            <a:spLocks noGrp="1"/>
          </p:cNvSpPr>
          <p:nvPr>
            <p:ph type="sldNum" sz="quarter" idx="12"/>
          </p:nvPr>
        </p:nvSpPr>
        <p:spPr/>
        <p:txBody>
          <a:bodyPr/>
          <a:lstStyle/>
          <a:p>
            <a:fld id="{98B307E7-D40E-45F1-9EB7-D27ED5C6E449}"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5813388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90" y="1709738"/>
            <a:ext cx="78867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23890" y="4589467"/>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C764DE79-268F-4C1A-8933-263129D2AF90}" type="datetimeFigureOut">
              <a:rPr lang="en-US" smtClean="0">
                <a:solidFill>
                  <a:prstClr val="black">
                    <a:tint val="75000"/>
                  </a:prstClr>
                </a:solidFill>
              </a:rPr>
              <a:pPr/>
              <a:t>9/10/2018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5795062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28651" y="1825625"/>
            <a:ext cx="38862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29151" y="1825625"/>
            <a:ext cx="38862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solidFill>
                  <a:prstClr val="black">
                    <a:tint val="75000"/>
                  </a:prstClr>
                </a:solidFill>
              </a:rPr>
              <a:pPr/>
              <a:t>9/10/2018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8F63A3B-78C7-47BE-AE5E-E10140E04643}"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3463507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6"/>
            <a:ext cx="78867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9845"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629845" y="2505076"/>
            <a:ext cx="3868340"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29152" y="2505076"/>
            <a:ext cx="3887391"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solidFill>
                  <a:prstClr val="black">
                    <a:tint val="75000"/>
                  </a:prstClr>
                </a:solidFill>
              </a:rPr>
              <a:pPr/>
              <a:t>9/10/2018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8F63A3B-78C7-47BE-AE5E-E10140E04643}"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9361635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solidFill>
                  <a:prstClr val="black">
                    <a:tint val="75000"/>
                  </a:prstClr>
                </a:solidFill>
              </a:rPr>
              <a:pPr/>
              <a:t>9/10/2018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8F63A3B-78C7-47BE-AE5E-E10140E04643}"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4807334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3C2BF5-03E0-4F20-A209-41CF072E181A}" type="datetimeFigureOut">
              <a:rPr lang="es-CO" smtClean="0">
                <a:solidFill>
                  <a:prstClr val="black">
                    <a:tint val="75000"/>
                  </a:prstClr>
                </a:solidFill>
              </a:rPr>
              <a:pPr/>
              <a:t>10/09/2018</a:t>
            </a:fld>
            <a:endParaRPr lang="es-CO">
              <a:solidFill>
                <a:prstClr val="black">
                  <a:tint val="75000"/>
                </a:prstClr>
              </a:solidFill>
            </a:endParaRPr>
          </a:p>
        </p:txBody>
      </p:sp>
      <p:sp>
        <p:nvSpPr>
          <p:cNvPr id="3" name="Footer Placeholder 2"/>
          <p:cNvSpPr>
            <a:spLocks noGrp="1"/>
          </p:cNvSpPr>
          <p:nvPr>
            <p:ph type="ftr" sz="quarter" idx="11"/>
          </p:nvPr>
        </p:nvSpPr>
        <p:spPr/>
        <p:txBody>
          <a:bodyPr/>
          <a:lstStyle/>
          <a:p>
            <a:endParaRPr lang="es-CO">
              <a:solidFill>
                <a:prstClr val="black">
                  <a:tint val="75000"/>
                </a:prstClr>
              </a:solidFill>
            </a:endParaRPr>
          </a:p>
        </p:txBody>
      </p:sp>
      <p:sp>
        <p:nvSpPr>
          <p:cNvPr id="4" name="Slide Number Placeholder 3"/>
          <p:cNvSpPr>
            <a:spLocks noGrp="1"/>
          </p:cNvSpPr>
          <p:nvPr>
            <p:ph type="sldNum" sz="quarter" idx="12"/>
          </p:nvPr>
        </p:nvSpPr>
        <p:spPr/>
        <p:txBody>
          <a:bodyPr/>
          <a:lstStyle/>
          <a:p>
            <a:fld id="{8C84C328-A0CB-4BEF-BAFD-B64296491D9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56176915"/>
      </p:ext>
    </p:extLst>
  </p:cSld>
  <p:clrMapOvr>
    <a:masterClrMapping/>
  </p:clrMapOvr>
  <p:transition spd="med">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O"/>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p:cNvSpPr>
            <a:spLocks noGrp="1"/>
          </p:cNvSpPr>
          <p:nvPr>
            <p:ph type="dt" sz="half" idx="10"/>
          </p:nvPr>
        </p:nvSpPr>
        <p:spPr/>
        <p:txBody>
          <a:bodyPr/>
          <a:lstStyle/>
          <a:p>
            <a:fld id="{0F1BACDF-46E4-4891-AEDA-C297ACB0B446}" type="datetimeFigureOut">
              <a:rPr lang="es-CO" smtClean="0"/>
              <a:t>10/09/2018</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F67A44-A3F0-44A3-A86F-A19432B80613}" type="slidenum">
              <a:rPr lang="es-CO" smtClean="0"/>
              <a:t>‹Nº›</a:t>
            </a:fld>
            <a:endParaRPr lang="es-CO"/>
          </a:p>
        </p:txBody>
      </p:sp>
    </p:spTree>
    <p:extLst>
      <p:ext uri="{BB962C8B-B14F-4D97-AF65-F5344CB8AC3E}">
        <p14:creationId xmlns:p14="http://schemas.microsoft.com/office/powerpoint/2010/main" val="40842582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3" y="457200"/>
            <a:ext cx="294917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7394" y="987426"/>
            <a:ext cx="462915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29843"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C764DE79-268F-4C1A-8933-263129D2AF90}" type="datetimeFigureOut">
              <a:rPr lang="en-US" smtClean="0">
                <a:solidFill>
                  <a:prstClr val="black">
                    <a:tint val="75000"/>
                  </a:prstClr>
                </a:solidFill>
              </a:rPr>
              <a:pPr/>
              <a:t>9/10/2018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8F63A3B-78C7-47BE-AE5E-E10140E04643}"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3488119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3" y="457200"/>
            <a:ext cx="294917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887394" y="987426"/>
            <a:ext cx="462915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a:p>
        </p:txBody>
      </p:sp>
      <p:sp>
        <p:nvSpPr>
          <p:cNvPr id="4" name="Text Placeholder 3"/>
          <p:cNvSpPr>
            <a:spLocks noGrp="1"/>
          </p:cNvSpPr>
          <p:nvPr>
            <p:ph type="body" sz="half" idx="2"/>
          </p:nvPr>
        </p:nvSpPr>
        <p:spPr>
          <a:xfrm>
            <a:off x="629843"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C764DE79-268F-4C1A-8933-263129D2AF90}" type="datetimeFigureOut">
              <a:rPr lang="en-US" smtClean="0">
                <a:solidFill>
                  <a:prstClr val="black">
                    <a:tint val="75000"/>
                  </a:prstClr>
                </a:solidFill>
              </a:rPr>
              <a:pPr/>
              <a:t>9/10/2018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8F63A3B-78C7-47BE-AE5E-E10140E04643}"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41369333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solidFill>
                  <a:prstClr val="black">
                    <a:tint val="75000"/>
                  </a:prstClr>
                </a:solidFill>
              </a:rPr>
              <a:pPr/>
              <a:t>9/10/2018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37465955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4" y="365125"/>
            <a:ext cx="1971675"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28649" y="365125"/>
            <a:ext cx="5800725"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solidFill>
                  <a:prstClr val="black">
                    <a:tint val="75000"/>
                  </a:prstClr>
                </a:solidFill>
              </a:rPr>
              <a:pPr/>
              <a:t>9/10/2018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8F63A3B-78C7-47BE-AE5E-E10140E04643}"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6048859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56212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4" name="3 Rectángulo"/>
          <p:cNvSpPr/>
          <p:nvPr userDrawn="1"/>
        </p:nvSpPr>
        <p:spPr>
          <a:xfrm>
            <a:off x="6875305" y="62085"/>
            <a:ext cx="2196836" cy="9135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013"/>
          </a:p>
        </p:txBody>
      </p:sp>
      <p:pic>
        <p:nvPicPr>
          <p:cNvPr id="3" name="2 Imagen"/>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62094" y="97563"/>
            <a:ext cx="4072802" cy="645761"/>
          </a:xfrm>
          <a:prstGeom prst="rect">
            <a:avLst/>
          </a:prstGeom>
        </p:spPr>
      </p:pic>
    </p:spTree>
    <p:extLst>
      <p:ext uri="{BB962C8B-B14F-4D97-AF65-F5344CB8AC3E}">
        <p14:creationId xmlns:p14="http://schemas.microsoft.com/office/powerpoint/2010/main" val="38148450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68497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22867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8600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0F1BACDF-46E4-4891-AEDA-C297ACB0B446}" type="datetimeFigureOut">
              <a:rPr lang="es-CO" smtClean="0"/>
              <a:t>10/09/2018</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F67A44-A3F0-44A3-A86F-A19432B80613}" type="slidenum">
              <a:rPr lang="es-CO" smtClean="0"/>
              <a:t>‹Nº›</a:t>
            </a:fld>
            <a:endParaRPr lang="es-CO"/>
          </a:p>
        </p:txBody>
      </p:sp>
    </p:spTree>
    <p:extLst>
      <p:ext uri="{BB962C8B-B14F-4D97-AF65-F5344CB8AC3E}">
        <p14:creationId xmlns:p14="http://schemas.microsoft.com/office/powerpoint/2010/main" val="3485845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4 Marcador de fecha"/>
          <p:cNvSpPr>
            <a:spLocks noGrp="1"/>
          </p:cNvSpPr>
          <p:nvPr>
            <p:ph type="dt" sz="half" idx="10"/>
          </p:nvPr>
        </p:nvSpPr>
        <p:spPr/>
        <p:txBody>
          <a:bodyPr/>
          <a:lstStyle/>
          <a:p>
            <a:fld id="{0F1BACDF-46E4-4891-AEDA-C297ACB0B446}" type="datetimeFigureOut">
              <a:rPr lang="es-CO" smtClean="0"/>
              <a:t>10/09/2018</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96F67A44-A3F0-44A3-A86F-A19432B80613}" type="slidenum">
              <a:rPr lang="es-CO" smtClean="0"/>
              <a:t>‹Nº›</a:t>
            </a:fld>
            <a:endParaRPr lang="es-CO"/>
          </a:p>
        </p:txBody>
      </p:sp>
    </p:spTree>
    <p:extLst>
      <p:ext uri="{BB962C8B-B14F-4D97-AF65-F5344CB8AC3E}">
        <p14:creationId xmlns:p14="http://schemas.microsoft.com/office/powerpoint/2010/main" val="1613902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6 Marcador de fecha"/>
          <p:cNvSpPr>
            <a:spLocks noGrp="1"/>
          </p:cNvSpPr>
          <p:nvPr>
            <p:ph type="dt" sz="half" idx="10"/>
          </p:nvPr>
        </p:nvSpPr>
        <p:spPr/>
        <p:txBody>
          <a:bodyPr/>
          <a:lstStyle/>
          <a:p>
            <a:fld id="{0F1BACDF-46E4-4891-AEDA-C297ACB0B446}" type="datetimeFigureOut">
              <a:rPr lang="es-CO" smtClean="0"/>
              <a:t>10/09/2018</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96F67A44-A3F0-44A3-A86F-A19432B80613}" type="slidenum">
              <a:rPr lang="es-CO" smtClean="0"/>
              <a:t>‹Nº›</a:t>
            </a:fld>
            <a:endParaRPr lang="es-CO"/>
          </a:p>
        </p:txBody>
      </p:sp>
    </p:spTree>
    <p:extLst>
      <p:ext uri="{BB962C8B-B14F-4D97-AF65-F5344CB8AC3E}">
        <p14:creationId xmlns:p14="http://schemas.microsoft.com/office/powerpoint/2010/main" val="876683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O"/>
          </a:p>
        </p:txBody>
      </p:sp>
      <p:sp>
        <p:nvSpPr>
          <p:cNvPr id="3" name="2 Marcador de fecha"/>
          <p:cNvSpPr>
            <a:spLocks noGrp="1"/>
          </p:cNvSpPr>
          <p:nvPr>
            <p:ph type="dt" sz="half" idx="10"/>
          </p:nvPr>
        </p:nvSpPr>
        <p:spPr/>
        <p:txBody>
          <a:bodyPr/>
          <a:lstStyle/>
          <a:p>
            <a:fld id="{0F1BACDF-46E4-4891-AEDA-C297ACB0B446}" type="datetimeFigureOut">
              <a:rPr lang="es-CO" smtClean="0"/>
              <a:t>10/09/2018</a:t>
            </a:fld>
            <a:endParaRPr lang="es-CO"/>
          </a:p>
        </p:txBody>
      </p:sp>
      <p:sp>
        <p:nvSpPr>
          <p:cNvPr id="4" name="3 Marcador de pie de página"/>
          <p:cNvSpPr>
            <a:spLocks noGrp="1"/>
          </p:cNvSpPr>
          <p:nvPr>
            <p:ph type="ftr" sz="quarter" idx="11"/>
          </p:nvPr>
        </p:nvSpPr>
        <p:spPr/>
        <p:txBody>
          <a:bodyPr/>
          <a:lstStyle/>
          <a:p>
            <a:endParaRPr lang="es-CO"/>
          </a:p>
        </p:txBody>
      </p:sp>
      <p:sp>
        <p:nvSpPr>
          <p:cNvPr id="5" name="4 Marcador de número de diapositiva"/>
          <p:cNvSpPr>
            <a:spLocks noGrp="1"/>
          </p:cNvSpPr>
          <p:nvPr>
            <p:ph type="sldNum" sz="quarter" idx="12"/>
          </p:nvPr>
        </p:nvSpPr>
        <p:spPr/>
        <p:txBody>
          <a:bodyPr/>
          <a:lstStyle/>
          <a:p>
            <a:fld id="{96F67A44-A3F0-44A3-A86F-A19432B80613}" type="slidenum">
              <a:rPr lang="es-CO" smtClean="0"/>
              <a:t>‹Nº›</a:t>
            </a:fld>
            <a:endParaRPr lang="es-CO"/>
          </a:p>
        </p:txBody>
      </p:sp>
    </p:spTree>
    <p:extLst>
      <p:ext uri="{BB962C8B-B14F-4D97-AF65-F5344CB8AC3E}">
        <p14:creationId xmlns:p14="http://schemas.microsoft.com/office/powerpoint/2010/main" val="508504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F1BACDF-46E4-4891-AEDA-C297ACB0B446}" type="datetimeFigureOut">
              <a:rPr lang="es-CO" smtClean="0"/>
              <a:t>10/09/2018</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96F67A44-A3F0-44A3-A86F-A19432B80613}" type="slidenum">
              <a:rPr lang="es-CO" smtClean="0"/>
              <a:t>‹Nº›</a:t>
            </a:fld>
            <a:endParaRPr lang="es-CO"/>
          </a:p>
        </p:txBody>
      </p:sp>
    </p:spTree>
    <p:extLst>
      <p:ext uri="{BB962C8B-B14F-4D97-AF65-F5344CB8AC3E}">
        <p14:creationId xmlns:p14="http://schemas.microsoft.com/office/powerpoint/2010/main" val="3926455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0F1BACDF-46E4-4891-AEDA-C297ACB0B446}" type="datetimeFigureOut">
              <a:rPr lang="es-CO" smtClean="0"/>
              <a:t>10/09/2018</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96F67A44-A3F0-44A3-A86F-A19432B80613}" type="slidenum">
              <a:rPr lang="es-CO" smtClean="0"/>
              <a:t>‹Nº›</a:t>
            </a:fld>
            <a:endParaRPr lang="es-CO"/>
          </a:p>
        </p:txBody>
      </p:sp>
    </p:spTree>
    <p:extLst>
      <p:ext uri="{BB962C8B-B14F-4D97-AF65-F5344CB8AC3E}">
        <p14:creationId xmlns:p14="http://schemas.microsoft.com/office/powerpoint/2010/main" val="2778841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0F1BACDF-46E4-4891-AEDA-C297ACB0B446}" type="datetimeFigureOut">
              <a:rPr lang="es-CO" smtClean="0"/>
              <a:t>10/09/2018</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96F67A44-A3F0-44A3-A86F-A19432B80613}" type="slidenum">
              <a:rPr lang="es-CO" smtClean="0"/>
              <a:t>‹Nº›</a:t>
            </a:fld>
            <a:endParaRPr lang="es-CO"/>
          </a:p>
        </p:txBody>
      </p:sp>
    </p:spTree>
    <p:extLst>
      <p:ext uri="{BB962C8B-B14F-4D97-AF65-F5344CB8AC3E}">
        <p14:creationId xmlns:p14="http://schemas.microsoft.com/office/powerpoint/2010/main" val="10883981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image" Target="../media/image2.jpg"/><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1BACDF-46E4-4891-AEDA-C297ACB0B446}" type="datetimeFigureOut">
              <a:rPr lang="es-CO" smtClean="0"/>
              <a:t>10/09/2018</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F67A44-A3F0-44A3-A86F-A19432B80613}" type="slidenum">
              <a:rPr lang="es-CO" smtClean="0"/>
              <a:t>‹Nº›</a:t>
            </a:fld>
            <a:endParaRPr lang="es-CO"/>
          </a:p>
        </p:txBody>
      </p:sp>
    </p:spTree>
    <p:extLst>
      <p:ext uri="{BB962C8B-B14F-4D97-AF65-F5344CB8AC3E}">
        <p14:creationId xmlns:p14="http://schemas.microsoft.com/office/powerpoint/2010/main" val="17390722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4"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8654" y="1825625"/>
            <a:ext cx="78867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28649" y="6356354"/>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a:solidFill>
                  <a:prstClr val="black">
                    <a:tint val="75000"/>
                  </a:prstClr>
                </a:solidFill>
              </a:rPr>
              <a:pPr/>
              <a:t>9/10/2018</a:t>
            </a:fld>
            <a:endParaRPr lang="en-US">
              <a:solidFill>
                <a:prstClr val="black">
                  <a:tint val="75000"/>
                </a:prstClr>
              </a:solidFill>
            </a:endParaRPr>
          </a:p>
        </p:txBody>
      </p:sp>
      <p:sp>
        <p:nvSpPr>
          <p:cNvPr id="5" name="Footer Placeholder 4"/>
          <p:cNvSpPr>
            <a:spLocks noGrp="1"/>
          </p:cNvSpPr>
          <p:nvPr>
            <p:ph type="ftr" sz="quarter" idx="3"/>
          </p:nvPr>
        </p:nvSpPr>
        <p:spPr>
          <a:xfrm>
            <a:off x="3028954" y="6356354"/>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1" y="6356354"/>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a:solidFill>
                  <a:prstClr val="black">
                    <a:tint val="75000"/>
                  </a:prstClr>
                </a:solidFill>
              </a:rPr>
              <a:pPr/>
              <a:t>‹Nº›</a:t>
            </a:fld>
            <a:endParaRPr lang="en-US">
              <a:solidFill>
                <a:prstClr val="black">
                  <a:tint val="75000"/>
                </a:prstClr>
              </a:solidFill>
            </a:endParaRPr>
          </a:p>
        </p:txBody>
      </p:sp>
      <p:pic>
        <p:nvPicPr>
          <p:cNvPr id="7" name="Imagen 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9455758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n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
        <p:nvSpPr>
          <p:cNvPr id="2" name="1 Rectángulo"/>
          <p:cNvSpPr/>
          <p:nvPr/>
        </p:nvSpPr>
        <p:spPr>
          <a:xfrm>
            <a:off x="6877946" y="70953"/>
            <a:ext cx="2196836" cy="789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013"/>
          </a:p>
        </p:txBody>
      </p:sp>
      <p:pic>
        <p:nvPicPr>
          <p:cNvPr id="3" name="2 Imagen"/>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79130" y="86940"/>
            <a:ext cx="3662211" cy="526781"/>
          </a:xfrm>
          <a:prstGeom prst="rect">
            <a:avLst/>
          </a:prstGeom>
        </p:spPr>
      </p:pic>
      <p:sp>
        <p:nvSpPr>
          <p:cNvPr id="4" name="3 Recortar rectángulo de esquina diagonal"/>
          <p:cNvSpPr/>
          <p:nvPr/>
        </p:nvSpPr>
        <p:spPr>
          <a:xfrm>
            <a:off x="307967" y="95810"/>
            <a:ext cx="5030100" cy="462954"/>
          </a:xfrm>
          <a:prstGeom prst="snip2Diag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s-CO" sz="1013"/>
          </a:p>
        </p:txBody>
      </p:sp>
    </p:spTree>
    <p:extLst>
      <p:ext uri="{BB962C8B-B14F-4D97-AF65-F5344CB8AC3E}">
        <p14:creationId xmlns:p14="http://schemas.microsoft.com/office/powerpoint/2010/main" val="243178029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txStyles>
    <p:titleStyle>
      <a:lvl1pPr algn="l" defTabSz="514441"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610" indent="-128610" algn="l" defTabSz="514441"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831" indent="-128610" algn="l" defTabSz="514441"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3052" indent="-128610" algn="l" defTabSz="514441"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273" indent="-128610" algn="l" defTabSz="514441"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493" indent="-128610" algn="l" defTabSz="514441"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714" indent="-128610" algn="l" defTabSz="514441"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935" indent="-128610" algn="l" defTabSz="514441"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9155" indent="-128610" algn="l" defTabSz="514441"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6376" indent="-128610" algn="l" defTabSz="514441"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s-CO"/>
      </a:defPPr>
      <a:lvl1pPr marL="0" algn="l" defTabSz="514441" rtl="0" eaLnBrk="1" latinLnBrk="0" hangingPunct="1">
        <a:defRPr sz="1013" kern="1200">
          <a:solidFill>
            <a:schemeClr val="tx1"/>
          </a:solidFill>
          <a:latin typeface="+mn-lt"/>
          <a:ea typeface="+mn-ea"/>
          <a:cs typeface="+mn-cs"/>
        </a:defRPr>
      </a:lvl1pPr>
      <a:lvl2pPr marL="257221" algn="l" defTabSz="514441" rtl="0" eaLnBrk="1" latinLnBrk="0" hangingPunct="1">
        <a:defRPr sz="1013" kern="1200">
          <a:solidFill>
            <a:schemeClr val="tx1"/>
          </a:solidFill>
          <a:latin typeface="+mn-lt"/>
          <a:ea typeface="+mn-ea"/>
          <a:cs typeface="+mn-cs"/>
        </a:defRPr>
      </a:lvl2pPr>
      <a:lvl3pPr marL="514441" algn="l" defTabSz="514441" rtl="0" eaLnBrk="1" latinLnBrk="0" hangingPunct="1">
        <a:defRPr sz="1013" kern="1200">
          <a:solidFill>
            <a:schemeClr val="tx1"/>
          </a:solidFill>
          <a:latin typeface="+mn-lt"/>
          <a:ea typeface="+mn-ea"/>
          <a:cs typeface="+mn-cs"/>
        </a:defRPr>
      </a:lvl3pPr>
      <a:lvl4pPr marL="771662" algn="l" defTabSz="514441" rtl="0" eaLnBrk="1" latinLnBrk="0" hangingPunct="1">
        <a:defRPr sz="1013" kern="1200">
          <a:solidFill>
            <a:schemeClr val="tx1"/>
          </a:solidFill>
          <a:latin typeface="+mn-lt"/>
          <a:ea typeface="+mn-ea"/>
          <a:cs typeface="+mn-cs"/>
        </a:defRPr>
      </a:lvl4pPr>
      <a:lvl5pPr marL="1028883" algn="l" defTabSz="514441" rtl="0" eaLnBrk="1" latinLnBrk="0" hangingPunct="1">
        <a:defRPr sz="1013" kern="1200">
          <a:solidFill>
            <a:schemeClr val="tx1"/>
          </a:solidFill>
          <a:latin typeface="+mn-lt"/>
          <a:ea typeface="+mn-ea"/>
          <a:cs typeface="+mn-cs"/>
        </a:defRPr>
      </a:lvl5pPr>
      <a:lvl6pPr marL="1286104" algn="l" defTabSz="514441" rtl="0" eaLnBrk="1" latinLnBrk="0" hangingPunct="1">
        <a:defRPr sz="1013" kern="1200">
          <a:solidFill>
            <a:schemeClr val="tx1"/>
          </a:solidFill>
          <a:latin typeface="+mn-lt"/>
          <a:ea typeface="+mn-ea"/>
          <a:cs typeface="+mn-cs"/>
        </a:defRPr>
      </a:lvl6pPr>
      <a:lvl7pPr marL="1543324" algn="l" defTabSz="514441" rtl="0" eaLnBrk="1" latinLnBrk="0" hangingPunct="1">
        <a:defRPr sz="1013" kern="1200">
          <a:solidFill>
            <a:schemeClr val="tx1"/>
          </a:solidFill>
          <a:latin typeface="+mn-lt"/>
          <a:ea typeface="+mn-ea"/>
          <a:cs typeface="+mn-cs"/>
        </a:defRPr>
      </a:lvl7pPr>
      <a:lvl8pPr marL="1800545" algn="l" defTabSz="514441" rtl="0" eaLnBrk="1" latinLnBrk="0" hangingPunct="1">
        <a:defRPr sz="1013" kern="1200">
          <a:solidFill>
            <a:schemeClr val="tx1"/>
          </a:solidFill>
          <a:latin typeface="+mn-lt"/>
          <a:ea typeface="+mn-ea"/>
          <a:cs typeface="+mn-cs"/>
        </a:defRPr>
      </a:lvl8pPr>
      <a:lvl9pPr marL="2057766" algn="l" defTabSz="514441"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15.png"/><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image" Target="../media/image14.emf"/><Relationship Id="rId5" Type="http://schemas.openxmlformats.org/officeDocument/2006/relationships/oleObject" Target="../embeddings/oleObject2.bin"/><Relationship Id="rId4" Type="http://schemas.openxmlformats.org/officeDocument/2006/relationships/image" Target="../media/image13.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18.jpeg"/><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17.emf"/><Relationship Id="rId5" Type="http://schemas.openxmlformats.org/officeDocument/2006/relationships/oleObject" Target="../embeddings/oleObject4.bin"/><Relationship Id="rId4" Type="http://schemas.openxmlformats.org/officeDocument/2006/relationships/image" Target="../media/image16.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3.xml"/><Relationship Id="rId1" Type="http://schemas.openxmlformats.org/officeDocument/2006/relationships/vmlDrawing" Target="../drawings/vmlDrawing4.vml"/><Relationship Id="rId5" Type="http://schemas.openxmlformats.org/officeDocument/2006/relationships/image" Target="../media/image19.emf"/><Relationship Id="rId4" Type="http://schemas.openxmlformats.org/officeDocument/2006/relationships/oleObject" Target="../embeddings/oleObject5.bin"/></Relationships>
</file>

<file path=ppt/slides/_rels/slide22.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4.png"/><Relationship Id="rId1" Type="http://schemas.openxmlformats.org/officeDocument/2006/relationships/slideLayout" Target="../slideLayouts/slideLayout1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chart" Target="../charts/chart4.xml"/><Relationship Id="rId7" Type="http://schemas.openxmlformats.org/officeDocument/2006/relationships/diagramColors" Target="../diagrams/colors1.xml"/><Relationship Id="rId2" Type="http://schemas.openxmlformats.org/officeDocument/2006/relationships/chart" Target="../charts/chart3.xml"/><Relationship Id="rId1" Type="http://schemas.openxmlformats.org/officeDocument/2006/relationships/slideLayout" Target="../slideLayouts/slideLayout1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74642" y="-342900"/>
            <a:ext cx="9867150" cy="7543800"/>
          </a:xfrm>
          <a:prstGeom prst="rect">
            <a:avLst/>
          </a:prstGeom>
        </p:spPr>
      </p:pic>
    </p:spTree>
    <p:extLst>
      <p:ext uri="{BB962C8B-B14F-4D97-AF65-F5344CB8AC3E}">
        <p14:creationId xmlns:p14="http://schemas.microsoft.com/office/powerpoint/2010/main" val="2606803078"/>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ortar y redondear rectángulo de esquina sencilla"/>
          <p:cNvSpPr/>
          <p:nvPr/>
        </p:nvSpPr>
        <p:spPr>
          <a:xfrm>
            <a:off x="503546" y="348718"/>
            <a:ext cx="4372743" cy="864096"/>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latin typeface="Arial Narrow" pitchFamily="34" charset="0"/>
              </a:rPr>
              <a:t>Comportamiento según régimen de afiliación en salud </a:t>
            </a:r>
            <a:r>
              <a:rPr lang="es-CO" b="1" dirty="0">
                <a:solidFill>
                  <a:schemeClr val="tx1"/>
                </a:solidFill>
              </a:rPr>
              <a:t>de los intentos de suicidio, Córdoba, SE 34 de 2018 </a:t>
            </a:r>
          </a:p>
        </p:txBody>
      </p:sp>
      <p:sp>
        <p:nvSpPr>
          <p:cNvPr id="7" name="6 Rectángulo"/>
          <p:cNvSpPr/>
          <p:nvPr/>
        </p:nvSpPr>
        <p:spPr>
          <a:xfrm>
            <a:off x="503546" y="6406477"/>
            <a:ext cx="3924601" cy="276999"/>
          </a:xfrm>
          <a:prstGeom prst="rect">
            <a:avLst/>
          </a:prstGeom>
        </p:spPr>
        <p:txBody>
          <a:bodyPr wrap="none">
            <a:spAutoFit/>
          </a:bodyPr>
          <a:lstStyle/>
          <a:p>
            <a:r>
              <a:rPr lang="es-CO" sz="1200" dirty="0"/>
              <a:t>Fuente: </a:t>
            </a:r>
            <a:r>
              <a:rPr lang="es-CO" sz="1200" dirty="0" err="1"/>
              <a:t>Sivigila</a:t>
            </a:r>
            <a:r>
              <a:rPr lang="es-CO" sz="1200" dirty="0"/>
              <a:t>, Instituto Nacional de Salud, Colombia, 2018</a:t>
            </a:r>
            <a:endParaRPr lang="es-CO" sz="1200" b="1" dirty="0"/>
          </a:p>
        </p:txBody>
      </p:sp>
      <p:graphicFrame>
        <p:nvGraphicFramePr>
          <p:cNvPr id="5" name="Gráfico 4">
            <a:extLst>
              <a:ext uri="{FF2B5EF4-FFF2-40B4-BE49-F238E27FC236}">
                <a16:creationId xmlns:a16="http://schemas.microsoft.com/office/drawing/2014/main" xmlns="" id="{C61D2DF8-9052-4697-A68C-2F0A431CE825}"/>
              </a:ext>
            </a:extLst>
          </p:cNvPr>
          <p:cNvGraphicFramePr>
            <a:graphicFrameLocks/>
          </p:cNvGraphicFramePr>
          <p:nvPr>
            <p:extLst/>
          </p:nvPr>
        </p:nvGraphicFramePr>
        <p:xfrm>
          <a:off x="503546" y="1340767"/>
          <a:ext cx="8316926" cy="506570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8512927"/>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Objeto"/>
          <p:cNvGraphicFramePr>
            <a:graphicFrameLocks noChangeAspect="1"/>
          </p:cNvGraphicFramePr>
          <p:nvPr>
            <p:extLst/>
          </p:nvPr>
        </p:nvGraphicFramePr>
        <p:xfrm>
          <a:off x="287388" y="1268760"/>
          <a:ext cx="8317060" cy="5112568"/>
        </p:xfrm>
        <a:graphic>
          <a:graphicData uri="http://schemas.openxmlformats.org/presentationml/2006/ole">
            <mc:AlternateContent xmlns:mc="http://schemas.openxmlformats.org/markup-compatibility/2006">
              <mc:Choice xmlns:v="urn:schemas-microsoft-com:vml" Requires="v">
                <p:oleObj spid="_x0000_s10246" name="Hoja de cálculo" r:id="rId3" imgW="2514510" imgH="2485877" progId="Excel.Sheet.12">
                  <p:embed/>
                </p:oleObj>
              </mc:Choice>
              <mc:Fallback>
                <p:oleObj name="Hoja de cálculo" r:id="rId3" imgW="2514510" imgH="2485877" progId="Excel.Sheet.12">
                  <p:embed/>
                  <p:pic>
                    <p:nvPicPr>
                      <p:cNvPr id="4" name="3 Objeto"/>
                      <p:cNvPicPr/>
                      <p:nvPr/>
                    </p:nvPicPr>
                    <p:blipFill>
                      <a:blip r:embed="rId4"/>
                      <a:stretch>
                        <a:fillRect/>
                      </a:stretch>
                    </p:blipFill>
                    <p:spPr>
                      <a:xfrm>
                        <a:off x="287388" y="1268760"/>
                        <a:ext cx="8317060" cy="5112568"/>
                      </a:xfrm>
                      <a:prstGeom prst="rect">
                        <a:avLst/>
                      </a:prstGeom>
                    </p:spPr>
                  </p:pic>
                </p:oleObj>
              </mc:Fallback>
            </mc:AlternateContent>
          </a:graphicData>
        </a:graphic>
      </p:graphicFrame>
      <p:sp>
        <p:nvSpPr>
          <p:cNvPr id="7" name="6 Recortar y redondear rectángulo de esquina sencilla"/>
          <p:cNvSpPr/>
          <p:nvPr/>
        </p:nvSpPr>
        <p:spPr>
          <a:xfrm>
            <a:off x="285927" y="188640"/>
            <a:ext cx="4624769" cy="864096"/>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latin typeface="Arial Narrow" pitchFamily="34" charset="0"/>
              </a:rPr>
              <a:t>Comportamiento según Aseguradora </a:t>
            </a:r>
            <a:r>
              <a:rPr lang="es-CO" b="1" dirty="0">
                <a:solidFill>
                  <a:schemeClr val="tx1"/>
                </a:solidFill>
              </a:rPr>
              <a:t>de los intentos de suicidio, Córdoba, SE 34 de 2018 </a:t>
            </a:r>
          </a:p>
        </p:txBody>
      </p:sp>
      <p:sp>
        <p:nvSpPr>
          <p:cNvPr id="5" name="4 Rectángulo"/>
          <p:cNvSpPr/>
          <p:nvPr/>
        </p:nvSpPr>
        <p:spPr>
          <a:xfrm>
            <a:off x="304289" y="6488668"/>
            <a:ext cx="4572000" cy="276999"/>
          </a:xfrm>
          <a:prstGeom prst="rect">
            <a:avLst/>
          </a:prstGeom>
        </p:spPr>
        <p:txBody>
          <a:bodyPr>
            <a:spAutoFit/>
          </a:bodyPr>
          <a:lstStyle/>
          <a:p>
            <a:r>
              <a:rPr lang="es-CO" sz="1200" b="1" dirty="0"/>
              <a:t>Fuente: </a:t>
            </a:r>
            <a:r>
              <a:rPr lang="es-CO" sz="1200" b="1" dirty="0" err="1"/>
              <a:t>Sivigila</a:t>
            </a:r>
            <a:r>
              <a:rPr lang="es-CO" sz="1200" b="1" dirty="0"/>
              <a:t>, Instituto Nacional de Salud, Colombia, 2018</a:t>
            </a:r>
          </a:p>
        </p:txBody>
      </p:sp>
    </p:spTree>
    <p:extLst>
      <p:ext uri="{BB962C8B-B14F-4D97-AF65-F5344CB8AC3E}">
        <p14:creationId xmlns:p14="http://schemas.microsoft.com/office/powerpoint/2010/main" val="1082327528"/>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ortar y redondear rectángulo de esquina sencilla"/>
          <p:cNvSpPr/>
          <p:nvPr/>
        </p:nvSpPr>
        <p:spPr>
          <a:xfrm>
            <a:off x="323529" y="25517"/>
            <a:ext cx="4372743" cy="864096"/>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Factores desencadenantes de los intentos de suicidio, Córdoba, SE 34 de 2018 </a:t>
            </a:r>
          </a:p>
        </p:txBody>
      </p:sp>
      <p:sp>
        <p:nvSpPr>
          <p:cNvPr id="7" name="6 Rectángulo"/>
          <p:cNvSpPr/>
          <p:nvPr/>
        </p:nvSpPr>
        <p:spPr>
          <a:xfrm>
            <a:off x="503546" y="6406477"/>
            <a:ext cx="3924601" cy="276999"/>
          </a:xfrm>
          <a:prstGeom prst="rect">
            <a:avLst/>
          </a:prstGeom>
        </p:spPr>
        <p:txBody>
          <a:bodyPr wrap="none">
            <a:spAutoFit/>
          </a:bodyPr>
          <a:lstStyle/>
          <a:p>
            <a:r>
              <a:rPr lang="es-CO" sz="1200" dirty="0"/>
              <a:t>Fuente: </a:t>
            </a:r>
            <a:r>
              <a:rPr lang="es-CO" sz="1200" dirty="0" err="1"/>
              <a:t>Sivigila</a:t>
            </a:r>
            <a:r>
              <a:rPr lang="es-CO" sz="1200" dirty="0"/>
              <a:t>, Instituto Nacional de Salud, Colombia, 2018</a:t>
            </a:r>
            <a:endParaRPr lang="es-CO" sz="1200" b="1" dirty="0"/>
          </a:p>
        </p:txBody>
      </p:sp>
      <p:graphicFrame>
        <p:nvGraphicFramePr>
          <p:cNvPr id="8" name="Gráfico 7">
            <a:extLst>
              <a:ext uri="{FF2B5EF4-FFF2-40B4-BE49-F238E27FC236}">
                <a16:creationId xmlns:a16="http://schemas.microsoft.com/office/drawing/2014/main" xmlns="" id="{00000000-0008-0000-0B00-000002000000}"/>
              </a:ext>
            </a:extLst>
          </p:cNvPr>
          <p:cNvGraphicFramePr>
            <a:graphicFrameLocks/>
          </p:cNvGraphicFramePr>
          <p:nvPr>
            <p:extLst/>
          </p:nvPr>
        </p:nvGraphicFramePr>
        <p:xfrm>
          <a:off x="323529" y="851429"/>
          <a:ext cx="8640960" cy="55550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36892477"/>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ortar y redondear rectángulo de esquina sencilla"/>
          <p:cNvSpPr/>
          <p:nvPr/>
        </p:nvSpPr>
        <p:spPr>
          <a:xfrm>
            <a:off x="235261" y="38777"/>
            <a:ext cx="4372743" cy="864096"/>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Factores de riesgo de los intentos de suicidio, Córdoba, SE 34 de 2018 </a:t>
            </a:r>
          </a:p>
        </p:txBody>
      </p:sp>
      <p:sp>
        <p:nvSpPr>
          <p:cNvPr id="2" name="1 Rectángulo"/>
          <p:cNvSpPr/>
          <p:nvPr/>
        </p:nvSpPr>
        <p:spPr>
          <a:xfrm>
            <a:off x="611560" y="6386844"/>
            <a:ext cx="3924601" cy="276999"/>
          </a:xfrm>
          <a:prstGeom prst="rect">
            <a:avLst/>
          </a:prstGeom>
        </p:spPr>
        <p:txBody>
          <a:bodyPr wrap="none">
            <a:spAutoFit/>
          </a:bodyPr>
          <a:lstStyle/>
          <a:p>
            <a:r>
              <a:rPr lang="es-CO" sz="1200" dirty="0"/>
              <a:t>Fuente: </a:t>
            </a:r>
            <a:r>
              <a:rPr lang="es-CO" sz="1200" dirty="0" err="1"/>
              <a:t>Sivigila</a:t>
            </a:r>
            <a:r>
              <a:rPr lang="es-CO" sz="1200" dirty="0"/>
              <a:t>, Instituto Nacional de Salud, Colombia, 2018</a:t>
            </a:r>
            <a:endParaRPr lang="es-CO" sz="1200" b="1" dirty="0"/>
          </a:p>
        </p:txBody>
      </p:sp>
      <p:graphicFrame>
        <p:nvGraphicFramePr>
          <p:cNvPr id="5" name="Gráfico 4">
            <a:extLst>
              <a:ext uri="{FF2B5EF4-FFF2-40B4-BE49-F238E27FC236}">
                <a16:creationId xmlns:a16="http://schemas.microsoft.com/office/drawing/2014/main" xmlns="" id="{00000000-0008-0000-0D00-000004000000}"/>
              </a:ext>
            </a:extLst>
          </p:cNvPr>
          <p:cNvGraphicFramePr>
            <a:graphicFrameLocks/>
          </p:cNvGraphicFramePr>
          <p:nvPr>
            <p:extLst/>
          </p:nvPr>
        </p:nvGraphicFramePr>
        <p:xfrm>
          <a:off x="395536" y="1268760"/>
          <a:ext cx="8424936" cy="511808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34880003"/>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ortar y redondear rectángulo de esquina sencilla"/>
          <p:cNvSpPr/>
          <p:nvPr/>
        </p:nvSpPr>
        <p:spPr>
          <a:xfrm>
            <a:off x="306586" y="116632"/>
            <a:ext cx="4372743" cy="864096"/>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rPr>
              <a:t>Factores de riesgo de los intentos de suicidio (antecedente de trastorno psiquiátrico) , Córdoba, SE 34 de 2018 </a:t>
            </a:r>
          </a:p>
        </p:txBody>
      </p:sp>
      <p:sp>
        <p:nvSpPr>
          <p:cNvPr id="4" name="3 Rectángulo"/>
          <p:cNvSpPr/>
          <p:nvPr/>
        </p:nvSpPr>
        <p:spPr>
          <a:xfrm>
            <a:off x="503546" y="6457539"/>
            <a:ext cx="3924601" cy="276999"/>
          </a:xfrm>
          <a:prstGeom prst="rect">
            <a:avLst/>
          </a:prstGeom>
        </p:spPr>
        <p:txBody>
          <a:bodyPr wrap="none">
            <a:spAutoFit/>
          </a:bodyPr>
          <a:lstStyle/>
          <a:p>
            <a:r>
              <a:rPr lang="es-CO" sz="1200" dirty="0"/>
              <a:t>Fuente: </a:t>
            </a:r>
            <a:r>
              <a:rPr lang="es-CO" sz="1200" dirty="0" err="1"/>
              <a:t>Sivigila</a:t>
            </a:r>
            <a:r>
              <a:rPr lang="es-CO" sz="1200" dirty="0"/>
              <a:t>, Instituto Nacional de Salud, Colombia, 2018</a:t>
            </a:r>
            <a:endParaRPr lang="es-CO" sz="1200" b="1" dirty="0"/>
          </a:p>
        </p:txBody>
      </p:sp>
      <p:graphicFrame>
        <p:nvGraphicFramePr>
          <p:cNvPr id="6" name="Gráfico 5">
            <a:extLst>
              <a:ext uri="{FF2B5EF4-FFF2-40B4-BE49-F238E27FC236}">
                <a16:creationId xmlns:a16="http://schemas.microsoft.com/office/drawing/2014/main" xmlns="" id="{00000000-0008-0000-0E00-000002000000}"/>
              </a:ext>
            </a:extLst>
          </p:cNvPr>
          <p:cNvGraphicFramePr>
            <a:graphicFrameLocks/>
          </p:cNvGraphicFramePr>
          <p:nvPr>
            <p:extLst/>
          </p:nvPr>
        </p:nvGraphicFramePr>
        <p:xfrm>
          <a:off x="306586" y="1124743"/>
          <a:ext cx="8530828" cy="533279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74201820"/>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ortar y redondear rectángulo de esquina sencilla"/>
          <p:cNvSpPr/>
          <p:nvPr/>
        </p:nvSpPr>
        <p:spPr>
          <a:xfrm>
            <a:off x="349681" y="27493"/>
            <a:ext cx="4372743" cy="587097"/>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b="1" dirty="0">
                <a:solidFill>
                  <a:schemeClr val="tx1"/>
                </a:solidFill>
              </a:rPr>
              <a:t>Mecanismos implicados en  los intentos de suicidio, Córdoba, SE 34 de 2018 </a:t>
            </a:r>
          </a:p>
        </p:txBody>
      </p:sp>
      <p:sp>
        <p:nvSpPr>
          <p:cNvPr id="2" name="1 Rectángulo"/>
          <p:cNvSpPr/>
          <p:nvPr/>
        </p:nvSpPr>
        <p:spPr>
          <a:xfrm>
            <a:off x="827584" y="6309320"/>
            <a:ext cx="3924601" cy="276999"/>
          </a:xfrm>
          <a:prstGeom prst="rect">
            <a:avLst/>
          </a:prstGeom>
        </p:spPr>
        <p:txBody>
          <a:bodyPr wrap="none">
            <a:spAutoFit/>
          </a:bodyPr>
          <a:lstStyle/>
          <a:p>
            <a:r>
              <a:rPr lang="es-CO" sz="1200" dirty="0"/>
              <a:t>Fuente: </a:t>
            </a:r>
            <a:r>
              <a:rPr lang="es-CO" sz="1200" dirty="0" err="1"/>
              <a:t>Sivigila</a:t>
            </a:r>
            <a:r>
              <a:rPr lang="es-CO" sz="1200" dirty="0"/>
              <a:t>, Instituto Nacional de Salud, Colombia, 2018</a:t>
            </a:r>
            <a:endParaRPr lang="es-CO" sz="1200" b="1" dirty="0"/>
          </a:p>
        </p:txBody>
      </p:sp>
      <p:graphicFrame>
        <p:nvGraphicFramePr>
          <p:cNvPr id="5" name="Gráfico 4">
            <a:extLst>
              <a:ext uri="{FF2B5EF4-FFF2-40B4-BE49-F238E27FC236}">
                <a16:creationId xmlns:a16="http://schemas.microsoft.com/office/drawing/2014/main" xmlns="" id="{495A427F-E7B8-4BFF-877F-6E43B569A813}"/>
              </a:ext>
            </a:extLst>
          </p:cNvPr>
          <p:cNvGraphicFramePr>
            <a:graphicFrameLocks/>
          </p:cNvGraphicFramePr>
          <p:nvPr>
            <p:extLst/>
          </p:nvPr>
        </p:nvGraphicFramePr>
        <p:xfrm>
          <a:off x="349681" y="764704"/>
          <a:ext cx="8686815" cy="554461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49432583"/>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Recortar y redondear rectángulo de esquina sencilla"/>
          <p:cNvSpPr/>
          <p:nvPr/>
        </p:nvSpPr>
        <p:spPr>
          <a:xfrm>
            <a:off x="503546" y="0"/>
            <a:ext cx="4372743" cy="1212814"/>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rPr>
              <a:t>Tipo de sustancia implicada en  las intoxicaciones con intencionalidad suicida, Córdoba, SE 34 de 2018 </a:t>
            </a:r>
          </a:p>
        </p:txBody>
      </p:sp>
      <p:graphicFrame>
        <p:nvGraphicFramePr>
          <p:cNvPr id="6" name="1 Gráfico">
            <a:extLst>
              <a:ext uri="{FF2B5EF4-FFF2-40B4-BE49-F238E27FC236}">
                <a16:creationId xmlns:a16="http://schemas.microsoft.com/office/drawing/2014/main" xmlns="" id="{00000000-0008-0000-2300-000002000000}"/>
              </a:ext>
            </a:extLst>
          </p:cNvPr>
          <p:cNvGraphicFramePr>
            <a:graphicFrameLocks/>
          </p:cNvGraphicFramePr>
          <p:nvPr>
            <p:extLst/>
          </p:nvPr>
        </p:nvGraphicFramePr>
        <p:xfrm>
          <a:off x="251520" y="1212814"/>
          <a:ext cx="8640960" cy="5528554"/>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ángulo 2">
            <a:extLst>
              <a:ext uri="{FF2B5EF4-FFF2-40B4-BE49-F238E27FC236}">
                <a16:creationId xmlns:a16="http://schemas.microsoft.com/office/drawing/2014/main" xmlns="" id="{03BFBB08-7F9D-4A11-A5A6-56A386C0C73C}"/>
              </a:ext>
            </a:extLst>
          </p:cNvPr>
          <p:cNvSpPr/>
          <p:nvPr/>
        </p:nvSpPr>
        <p:spPr>
          <a:xfrm>
            <a:off x="503547" y="5875822"/>
            <a:ext cx="4644518" cy="276999"/>
          </a:xfrm>
          <a:prstGeom prst="rect">
            <a:avLst/>
          </a:prstGeom>
        </p:spPr>
        <p:txBody>
          <a:bodyPr wrap="square">
            <a:spAutoFit/>
          </a:bodyPr>
          <a:lstStyle/>
          <a:p>
            <a:pPr lvl="0"/>
            <a:r>
              <a:rPr lang="es-CO" sz="1200" dirty="0">
                <a:solidFill>
                  <a:prstClr val="black"/>
                </a:solidFill>
              </a:rPr>
              <a:t>Fuente: </a:t>
            </a:r>
            <a:r>
              <a:rPr lang="es-CO" sz="1200" dirty="0" err="1">
                <a:solidFill>
                  <a:prstClr val="black"/>
                </a:solidFill>
              </a:rPr>
              <a:t>Sivigila</a:t>
            </a:r>
            <a:r>
              <a:rPr lang="es-CO" sz="1200" dirty="0">
                <a:solidFill>
                  <a:prstClr val="black"/>
                </a:solidFill>
              </a:rPr>
              <a:t>, Instituto Nacional de Salud, Colombia, 2018</a:t>
            </a:r>
            <a:endParaRPr lang="es-CO" sz="1200" b="1" dirty="0">
              <a:solidFill>
                <a:prstClr val="black"/>
              </a:solidFill>
            </a:endParaRPr>
          </a:p>
        </p:txBody>
      </p:sp>
    </p:spTree>
    <p:extLst>
      <p:ext uri="{BB962C8B-B14F-4D97-AF65-F5344CB8AC3E}">
        <p14:creationId xmlns:p14="http://schemas.microsoft.com/office/powerpoint/2010/main" val="24904378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Recortar y redondear rectángulo de esquina sencilla"/>
          <p:cNvSpPr/>
          <p:nvPr/>
        </p:nvSpPr>
        <p:spPr>
          <a:xfrm>
            <a:off x="343273" y="188640"/>
            <a:ext cx="4372743" cy="1212814"/>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rPr>
              <a:t>Intoxicaciones por plaguicidas según área de ocurrencia, Córdoba, SE 34 de 2018 </a:t>
            </a:r>
          </a:p>
        </p:txBody>
      </p:sp>
      <p:sp>
        <p:nvSpPr>
          <p:cNvPr id="6" name="1 Rectángulo"/>
          <p:cNvSpPr/>
          <p:nvPr/>
        </p:nvSpPr>
        <p:spPr>
          <a:xfrm>
            <a:off x="827584" y="6309320"/>
            <a:ext cx="3924601" cy="276999"/>
          </a:xfrm>
          <a:prstGeom prst="rect">
            <a:avLst/>
          </a:prstGeom>
        </p:spPr>
        <p:txBody>
          <a:bodyPr wrap="none">
            <a:spAutoFit/>
          </a:bodyPr>
          <a:lstStyle/>
          <a:p>
            <a:r>
              <a:rPr lang="es-CO" sz="1200" dirty="0"/>
              <a:t>Fuente: </a:t>
            </a:r>
            <a:r>
              <a:rPr lang="es-CO" sz="1200" dirty="0" err="1"/>
              <a:t>Sivigila</a:t>
            </a:r>
            <a:r>
              <a:rPr lang="es-CO" sz="1200" dirty="0"/>
              <a:t>, Instituto Nacional de Salud, Colombia, 2018</a:t>
            </a:r>
            <a:endParaRPr lang="es-CO" sz="1200" b="1" dirty="0"/>
          </a:p>
        </p:txBody>
      </p:sp>
      <p:graphicFrame>
        <p:nvGraphicFramePr>
          <p:cNvPr id="7" name="Gráfico 6">
            <a:extLst>
              <a:ext uri="{FF2B5EF4-FFF2-40B4-BE49-F238E27FC236}">
                <a16:creationId xmlns:a16="http://schemas.microsoft.com/office/drawing/2014/main" xmlns="" id="{0507FFAF-676A-4FED-95C9-FA989C5CBC08}"/>
              </a:ext>
            </a:extLst>
          </p:cNvPr>
          <p:cNvGraphicFramePr>
            <a:graphicFrameLocks/>
          </p:cNvGraphicFramePr>
          <p:nvPr>
            <p:extLst/>
          </p:nvPr>
        </p:nvGraphicFramePr>
        <p:xfrm>
          <a:off x="343273" y="1484784"/>
          <a:ext cx="8621215" cy="46085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223260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to 4"/>
          <p:cNvGraphicFramePr>
            <a:graphicFrameLocks noChangeAspect="1"/>
          </p:cNvGraphicFramePr>
          <p:nvPr>
            <p:extLst/>
          </p:nvPr>
        </p:nvGraphicFramePr>
        <p:xfrm>
          <a:off x="393203" y="1620942"/>
          <a:ext cx="4250805" cy="4896544"/>
        </p:xfrm>
        <a:graphic>
          <a:graphicData uri="http://schemas.openxmlformats.org/presentationml/2006/ole">
            <mc:AlternateContent xmlns:mc="http://schemas.openxmlformats.org/markup-compatibility/2006">
              <mc:Choice xmlns:v="urn:schemas-microsoft-com:vml" Requires="v">
                <p:oleObj spid="_x0000_s11274" name="Worksheet" r:id="rId3" imgW="2943038" imgH="3609836" progId="Excel.Sheet.12">
                  <p:embed/>
                </p:oleObj>
              </mc:Choice>
              <mc:Fallback>
                <p:oleObj name="Worksheet" r:id="rId3" imgW="2943038" imgH="3609836" progId="Excel.Sheet.12">
                  <p:embed/>
                  <p:pic>
                    <p:nvPicPr>
                      <p:cNvPr id="5" name="Objeto 4"/>
                      <p:cNvPicPr/>
                      <p:nvPr/>
                    </p:nvPicPr>
                    <p:blipFill>
                      <a:blip r:embed="rId4"/>
                      <a:stretch>
                        <a:fillRect/>
                      </a:stretch>
                    </p:blipFill>
                    <p:spPr>
                      <a:xfrm>
                        <a:off x="393203" y="1620942"/>
                        <a:ext cx="4250805" cy="4896544"/>
                      </a:xfrm>
                      <a:prstGeom prst="rect">
                        <a:avLst/>
                      </a:prstGeom>
                    </p:spPr>
                  </p:pic>
                </p:oleObj>
              </mc:Fallback>
            </mc:AlternateContent>
          </a:graphicData>
        </a:graphic>
      </p:graphicFrame>
      <p:graphicFrame>
        <p:nvGraphicFramePr>
          <p:cNvPr id="6" name="Objeto 5"/>
          <p:cNvGraphicFramePr>
            <a:graphicFrameLocks noChangeAspect="1"/>
          </p:cNvGraphicFramePr>
          <p:nvPr>
            <p:extLst/>
          </p:nvPr>
        </p:nvGraphicFramePr>
        <p:xfrm>
          <a:off x="5076056" y="1620942"/>
          <a:ext cx="3314700" cy="4904402"/>
        </p:xfrm>
        <a:graphic>
          <a:graphicData uri="http://schemas.openxmlformats.org/presentationml/2006/ole">
            <mc:AlternateContent xmlns:mc="http://schemas.openxmlformats.org/markup-compatibility/2006">
              <mc:Choice xmlns:v="urn:schemas-microsoft-com:vml" Requires="v">
                <p:oleObj spid="_x0000_s11275" name="Worksheet" r:id="rId5" imgW="3314905" imgH="3609836" progId="Excel.Sheet.12">
                  <p:embed/>
                </p:oleObj>
              </mc:Choice>
              <mc:Fallback>
                <p:oleObj name="Worksheet" r:id="rId5" imgW="3314905" imgH="3609836" progId="Excel.Sheet.12">
                  <p:embed/>
                  <p:pic>
                    <p:nvPicPr>
                      <p:cNvPr id="6" name="Objeto 5"/>
                      <p:cNvPicPr/>
                      <p:nvPr/>
                    </p:nvPicPr>
                    <p:blipFill>
                      <a:blip r:embed="rId6"/>
                      <a:stretch>
                        <a:fillRect/>
                      </a:stretch>
                    </p:blipFill>
                    <p:spPr>
                      <a:xfrm>
                        <a:off x="5076056" y="1620942"/>
                        <a:ext cx="3314700" cy="4904402"/>
                      </a:xfrm>
                      <a:prstGeom prst="rect">
                        <a:avLst/>
                      </a:prstGeom>
                    </p:spPr>
                  </p:pic>
                </p:oleObj>
              </mc:Fallback>
            </mc:AlternateContent>
          </a:graphicData>
        </a:graphic>
      </p:graphicFrame>
      <p:pic>
        <p:nvPicPr>
          <p:cNvPr id="7" name="Imagen 6"/>
          <p:cNvPicPr>
            <a:picLocks noChangeAspect="1"/>
          </p:cNvPicPr>
          <p:nvPr/>
        </p:nvPicPr>
        <p:blipFill>
          <a:blip r:embed="rId7"/>
          <a:stretch>
            <a:fillRect/>
          </a:stretch>
        </p:blipFill>
        <p:spPr>
          <a:xfrm>
            <a:off x="3707903" y="4869160"/>
            <a:ext cx="1368153" cy="1656184"/>
          </a:xfrm>
          <a:prstGeom prst="rect">
            <a:avLst/>
          </a:prstGeom>
        </p:spPr>
      </p:pic>
      <p:sp>
        <p:nvSpPr>
          <p:cNvPr id="8" name="2 Recortar y redondear rectángulo de esquina sencilla"/>
          <p:cNvSpPr/>
          <p:nvPr/>
        </p:nvSpPr>
        <p:spPr>
          <a:xfrm>
            <a:off x="393203" y="116632"/>
            <a:ext cx="4682853" cy="1212814"/>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rPr>
              <a:t>Medicamentos  implicada en  las intoxicaciones con intencionalidad suicida, Córdoba, SE 34 de 2018 </a:t>
            </a:r>
          </a:p>
        </p:txBody>
      </p:sp>
      <p:sp>
        <p:nvSpPr>
          <p:cNvPr id="9" name="1 Rectángulo"/>
          <p:cNvSpPr/>
          <p:nvPr/>
        </p:nvSpPr>
        <p:spPr>
          <a:xfrm>
            <a:off x="827584" y="6525343"/>
            <a:ext cx="3924601" cy="276999"/>
          </a:xfrm>
          <a:prstGeom prst="rect">
            <a:avLst/>
          </a:prstGeom>
        </p:spPr>
        <p:txBody>
          <a:bodyPr wrap="square">
            <a:spAutoFit/>
          </a:bodyPr>
          <a:lstStyle/>
          <a:p>
            <a:r>
              <a:rPr lang="es-CO" sz="1200" dirty="0"/>
              <a:t>Fuente: </a:t>
            </a:r>
            <a:r>
              <a:rPr lang="es-CO" sz="1200" dirty="0" err="1"/>
              <a:t>Sivigila</a:t>
            </a:r>
            <a:r>
              <a:rPr lang="es-CO" sz="1200" dirty="0"/>
              <a:t>, Instituto Nacional de Salud, Colombia, 2018</a:t>
            </a:r>
            <a:endParaRPr lang="es-CO" sz="1200" b="1" dirty="0"/>
          </a:p>
        </p:txBody>
      </p:sp>
    </p:spTree>
    <p:extLst>
      <p:ext uri="{BB962C8B-B14F-4D97-AF65-F5344CB8AC3E}">
        <p14:creationId xmlns:p14="http://schemas.microsoft.com/office/powerpoint/2010/main" val="120482395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80">
                                          <p:stCondLst>
                                            <p:cond delay="0"/>
                                          </p:stCondLst>
                                        </p:cTn>
                                        <p:tgtEl>
                                          <p:spTgt spid="7"/>
                                        </p:tgtEl>
                                      </p:cBhvr>
                                    </p:animEffect>
                                    <p:anim calcmode="lin" valueType="num">
                                      <p:cBhvr>
                                        <p:cTn id="4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9" dur="26">
                                          <p:stCondLst>
                                            <p:cond delay="650"/>
                                          </p:stCondLst>
                                        </p:cTn>
                                        <p:tgtEl>
                                          <p:spTgt spid="7"/>
                                        </p:tgtEl>
                                      </p:cBhvr>
                                      <p:to x="100000" y="60000"/>
                                    </p:animScale>
                                    <p:animScale>
                                      <p:cBhvr>
                                        <p:cTn id="50" dur="166" decel="50000">
                                          <p:stCondLst>
                                            <p:cond delay="676"/>
                                          </p:stCondLst>
                                        </p:cTn>
                                        <p:tgtEl>
                                          <p:spTgt spid="7"/>
                                        </p:tgtEl>
                                      </p:cBhvr>
                                      <p:to x="100000" y="100000"/>
                                    </p:animScale>
                                    <p:animScale>
                                      <p:cBhvr>
                                        <p:cTn id="51" dur="26">
                                          <p:stCondLst>
                                            <p:cond delay="1312"/>
                                          </p:stCondLst>
                                        </p:cTn>
                                        <p:tgtEl>
                                          <p:spTgt spid="7"/>
                                        </p:tgtEl>
                                      </p:cBhvr>
                                      <p:to x="100000" y="80000"/>
                                    </p:animScale>
                                    <p:animScale>
                                      <p:cBhvr>
                                        <p:cTn id="52" dur="166" decel="50000">
                                          <p:stCondLst>
                                            <p:cond delay="1338"/>
                                          </p:stCondLst>
                                        </p:cTn>
                                        <p:tgtEl>
                                          <p:spTgt spid="7"/>
                                        </p:tgtEl>
                                      </p:cBhvr>
                                      <p:to x="100000" y="100000"/>
                                    </p:animScale>
                                    <p:animScale>
                                      <p:cBhvr>
                                        <p:cTn id="53" dur="26">
                                          <p:stCondLst>
                                            <p:cond delay="1642"/>
                                          </p:stCondLst>
                                        </p:cTn>
                                        <p:tgtEl>
                                          <p:spTgt spid="7"/>
                                        </p:tgtEl>
                                      </p:cBhvr>
                                      <p:to x="100000" y="90000"/>
                                    </p:animScale>
                                    <p:animScale>
                                      <p:cBhvr>
                                        <p:cTn id="54" dur="166" decel="50000">
                                          <p:stCondLst>
                                            <p:cond delay="1668"/>
                                          </p:stCondLst>
                                        </p:cTn>
                                        <p:tgtEl>
                                          <p:spTgt spid="7"/>
                                        </p:tgtEl>
                                      </p:cBhvr>
                                      <p:to x="100000" y="100000"/>
                                    </p:animScale>
                                    <p:animScale>
                                      <p:cBhvr>
                                        <p:cTn id="55" dur="26">
                                          <p:stCondLst>
                                            <p:cond delay="1808"/>
                                          </p:stCondLst>
                                        </p:cTn>
                                        <p:tgtEl>
                                          <p:spTgt spid="7"/>
                                        </p:tgtEl>
                                      </p:cBhvr>
                                      <p:to x="100000" y="95000"/>
                                    </p:animScale>
                                    <p:animScale>
                                      <p:cBhvr>
                                        <p:cTn id="56"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to 5"/>
          <p:cNvGraphicFramePr>
            <a:graphicFrameLocks noChangeAspect="1"/>
          </p:cNvGraphicFramePr>
          <p:nvPr>
            <p:extLst/>
          </p:nvPr>
        </p:nvGraphicFramePr>
        <p:xfrm>
          <a:off x="467544" y="1340768"/>
          <a:ext cx="3384376" cy="5210175"/>
        </p:xfrm>
        <a:graphic>
          <a:graphicData uri="http://schemas.openxmlformats.org/presentationml/2006/ole">
            <mc:AlternateContent xmlns:mc="http://schemas.openxmlformats.org/markup-compatibility/2006">
              <mc:Choice xmlns:v="urn:schemas-microsoft-com:vml" Requires="v">
                <p:oleObj spid="_x0000_s12298" name="Worksheet" r:id="rId3" imgW="2943038" imgH="5210144" progId="Excel.Sheet.12">
                  <p:embed/>
                </p:oleObj>
              </mc:Choice>
              <mc:Fallback>
                <p:oleObj name="Worksheet" r:id="rId3" imgW="2943038" imgH="5210144" progId="Excel.Sheet.12">
                  <p:embed/>
                  <p:pic>
                    <p:nvPicPr>
                      <p:cNvPr id="6" name="Objeto 5"/>
                      <p:cNvPicPr/>
                      <p:nvPr/>
                    </p:nvPicPr>
                    <p:blipFill>
                      <a:blip r:embed="rId4"/>
                      <a:stretch>
                        <a:fillRect/>
                      </a:stretch>
                    </p:blipFill>
                    <p:spPr>
                      <a:xfrm>
                        <a:off x="467544" y="1340768"/>
                        <a:ext cx="3384376" cy="5210175"/>
                      </a:xfrm>
                      <a:prstGeom prst="rect">
                        <a:avLst/>
                      </a:prstGeom>
                    </p:spPr>
                  </p:pic>
                </p:oleObj>
              </mc:Fallback>
            </mc:AlternateContent>
          </a:graphicData>
        </a:graphic>
      </p:graphicFrame>
      <p:graphicFrame>
        <p:nvGraphicFramePr>
          <p:cNvPr id="7" name="Objeto 6"/>
          <p:cNvGraphicFramePr>
            <a:graphicFrameLocks noChangeAspect="1"/>
          </p:cNvGraphicFramePr>
          <p:nvPr>
            <p:extLst/>
          </p:nvPr>
        </p:nvGraphicFramePr>
        <p:xfrm>
          <a:off x="5277853" y="1342928"/>
          <a:ext cx="3328927" cy="5210175"/>
        </p:xfrm>
        <a:graphic>
          <a:graphicData uri="http://schemas.openxmlformats.org/presentationml/2006/ole">
            <mc:AlternateContent xmlns:mc="http://schemas.openxmlformats.org/markup-compatibility/2006">
              <mc:Choice xmlns:v="urn:schemas-microsoft-com:vml" Requires="v">
                <p:oleObj spid="_x0000_s12299" name="Worksheet" r:id="rId5" imgW="3314905" imgH="5210144" progId="Excel.Sheet.12">
                  <p:embed/>
                </p:oleObj>
              </mc:Choice>
              <mc:Fallback>
                <p:oleObj name="Worksheet" r:id="rId5" imgW="3314905" imgH="5210144" progId="Excel.Sheet.12">
                  <p:embed/>
                  <p:pic>
                    <p:nvPicPr>
                      <p:cNvPr id="7" name="Objeto 6"/>
                      <p:cNvPicPr/>
                      <p:nvPr/>
                    </p:nvPicPr>
                    <p:blipFill>
                      <a:blip r:embed="rId6"/>
                      <a:stretch>
                        <a:fillRect/>
                      </a:stretch>
                    </p:blipFill>
                    <p:spPr>
                      <a:xfrm>
                        <a:off x="5277853" y="1342928"/>
                        <a:ext cx="3328927" cy="5210175"/>
                      </a:xfrm>
                      <a:prstGeom prst="rect">
                        <a:avLst/>
                      </a:prstGeom>
                    </p:spPr>
                  </p:pic>
                </p:oleObj>
              </mc:Fallback>
            </mc:AlternateContent>
          </a:graphicData>
        </a:graphic>
      </p:graphicFrame>
      <p:pic>
        <p:nvPicPr>
          <p:cNvPr id="7170" name="Picture 2" descr="Resultado de imagen para CARICATURA DE MEDICAMENTO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51920" y="3140968"/>
            <a:ext cx="1425933" cy="1331858"/>
          </a:xfrm>
          <a:prstGeom prst="rect">
            <a:avLst/>
          </a:prstGeom>
          <a:noFill/>
          <a:extLst>
            <a:ext uri="{909E8E84-426E-40DD-AFC4-6F175D3DCCD1}">
              <a14:hiddenFill xmlns:a14="http://schemas.microsoft.com/office/drawing/2010/main">
                <a:solidFill>
                  <a:srgbClr val="FFFFFF"/>
                </a:solidFill>
              </a14:hiddenFill>
            </a:ext>
          </a:extLst>
        </p:spPr>
      </p:pic>
      <p:sp>
        <p:nvSpPr>
          <p:cNvPr id="9" name="2 Recortar y redondear rectángulo de esquina sencilla"/>
          <p:cNvSpPr/>
          <p:nvPr/>
        </p:nvSpPr>
        <p:spPr>
          <a:xfrm>
            <a:off x="393203" y="116632"/>
            <a:ext cx="4682853" cy="1080120"/>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rPr>
              <a:t>Medicamentos  implicada en  las intoxicaciones con intencionalidad suicida, Córdoba, SE 34 de 2018 </a:t>
            </a:r>
          </a:p>
        </p:txBody>
      </p:sp>
      <p:sp>
        <p:nvSpPr>
          <p:cNvPr id="10" name="1 Rectángulo"/>
          <p:cNvSpPr/>
          <p:nvPr/>
        </p:nvSpPr>
        <p:spPr>
          <a:xfrm>
            <a:off x="772328" y="6550943"/>
            <a:ext cx="3924601" cy="276999"/>
          </a:xfrm>
          <a:prstGeom prst="rect">
            <a:avLst/>
          </a:prstGeom>
        </p:spPr>
        <p:txBody>
          <a:bodyPr wrap="none">
            <a:spAutoFit/>
          </a:bodyPr>
          <a:lstStyle/>
          <a:p>
            <a:r>
              <a:rPr lang="es-CO" sz="1200" dirty="0"/>
              <a:t>Fuente: </a:t>
            </a:r>
            <a:r>
              <a:rPr lang="es-CO" sz="1200" dirty="0" err="1"/>
              <a:t>Sivigila</a:t>
            </a:r>
            <a:r>
              <a:rPr lang="es-CO" sz="1200" dirty="0"/>
              <a:t>, Instituto Nacional de Salud, Colombia, 2018</a:t>
            </a:r>
            <a:endParaRPr lang="es-CO" sz="1200" b="1" dirty="0"/>
          </a:p>
        </p:txBody>
      </p:sp>
    </p:spTree>
    <p:extLst>
      <p:ext uri="{BB962C8B-B14F-4D97-AF65-F5344CB8AC3E}">
        <p14:creationId xmlns:p14="http://schemas.microsoft.com/office/powerpoint/2010/main" val="928393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down)">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1070992" y="4725144"/>
            <a:ext cx="7605464" cy="2708610"/>
          </a:xfrm>
        </p:spPr>
        <p:txBody>
          <a:bodyPr>
            <a:normAutofit/>
          </a:bodyPr>
          <a:lstStyle/>
          <a:p>
            <a:pPr algn="l"/>
            <a:endParaRPr lang="es-ES" sz="1600" b="1" dirty="0"/>
          </a:p>
          <a:p>
            <a:pPr algn="l"/>
            <a:endParaRPr lang="es-ES" sz="1600" b="1" dirty="0"/>
          </a:p>
          <a:p>
            <a:pPr algn="l"/>
            <a:endParaRPr lang="es-ES" sz="1600" b="1" dirty="0"/>
          </a:p>
          <a:p>
            <a:pPr algn="r"/>
            <a:r>
              <a:rPr lang="es-ES" sz="1600" b="1" dirty="0"/>
              <a:t>Victoria E. Rodríguez Solano</a:t>
            </a:r>
          </a:p>
          <a:p>
            <a:pPr algn="r"/>
            <a:r>
              <a:rPr lang="es-ES" sz="1600" b="1" dirty="0"/>
              <a:t>Profesional Especializado</a:t>
            </a:r>
          </a:p>
          <a:p>
            <a:pPr algn="r"/>
            <a:endParaRPr lang="es-ES" sz="1600" b="1" dirty="0"/>
          </a:p>
        </p:txBody>
      </p:sp>
      <p:sp>
        <p:nvSpPr>
          <p:cNvPr id="2" name="1 Título"/>
          <p:cNvSpPr>
            <a:spLocks noGrp="1"/>
          </p:cNvSpPr>
          <p:nvPr>
            <p:ph type="ctrTitle"/>
          </p:nvPr>
        </p:nvSpPr>
        <p:spPr>
          <a:xfrm>
            <a:off x="683568" y="2235200"/>
            <a:ext cx="7992888" cy="2387600"/>
          </a:xfrm>
        </p:spPr>
        <p:txBody>
          <a:bodyPr>
            <a:noAutofit/>
          </a:bodyPr>
          <a:lstStyle/>
          <a:p>
            <a:r>
              <a:rPr lang="es-ES" sz="4400" b="1" dirty="0"/>
              <a:t>Comportamiento de la notificación de casos de Intento de Suicidio, Córdoba, SE 1-34 de 2018</a:t>
            </a:r>
          </a:p>
        </p:txBody>
      </p:sp>
    </p:spTree>
    <p:extLst>
      <p:ext uri="{BB962C8B-B14F-4D97-AF65-F5344CB8AC3E}">
        <p14:creationId xmlns:p14="http://schemas.microsoft.com/office/powerpoint/2010/main" val="1664667947"/>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xmlns="" id="{BD0D1F37-30D5-4155-A8A7-12C80FEF33F3}"/>
              </a:ext>
            </a:extLst>
          </p:cNvPr>
          <p:cNvSpPr>
            <a:spLocks noGrp="1"/>
          </p:cNvSpPr>
          <p:nvPr>
            <p:ph idx="1"/>
          </p:nvPr>
        </p:nvSpPr>
        <p:spPr>
          <a:xfrm>
            <a:off x="628654" y="1825625"/>
            <a:ext cx="7886700" cy="2323455"/>
          </a:xfrm>
        </p:spPr>
        <p:txBody>
          <a:bodyPr>
            <a:normAutofit/>
          </a:bodyPr>
          <a:lstStyle/>
          <a:p>
            <a:pPr marL="0" indent="0" algn="ctr">
              <a:buNone/>
            </a:pPr>
            <a:r>
              <a:rPr lang="es-ES" sz="4400" b="1" dirty="0"/>
              <a:t>Comportamiento de los Suicidios, Córdoba,2018</a:t>
            </a:r>
            <a:endParaRPr lang="es-CO" sz="4400" dirty="0"/>
          </a:p>
        </p:txBody>
      </p:sp>
    </p:spTree>
    <p:extLst>
      <p:ext uri="{BB962C8B-B14F-4D97-AF65-F5344CB8AC3E}">
        <p14:creationId xmlns:p14="http://schemas.microsoft.com/office/powerpoint/2010/main" val="3828628769"/>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Recortar y redondear rectángulo de esquina sencilla">
            <a:extLst>
              <a:ext uri="{FF2B5EF4-FFF2-40B4-BE49-F238E27FC236}">
                <a16:creationId xmlns:a16="http://schemas.microsoft.com/office/drawing/2014/main" xmlns="" id="{F65A5AF8-F1DB-4AC9-B231-37BD1C90F77D}"/>
              </a:ext>
            </a:extLst>
          </p:cNvPr>
          <p:cNvSpPr/>
          <p:nvPr/>
        </p:nvSpPr>
        <p:spPr>
          <a:xfrm>
            <a:off x="323528" y="34970"/>
            <a:ext cx="4372743" cy="864096"/>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a:solidFill>
                  <a:schemeClr val="tx1"/>
                </a:solidFill>
              </a:rPr>
              <a:t>Comportamiento del el suicidio  en el Departamento de  Córdoba,  2018 </a:t>
            </a:r>
          </a:p>
        </p:txBody>
      </p:sp>
      <p:pic>
        <p:nvPicPr>
          <p:cNvPr id="6" name="Imagen 5">
            <a:extLst>
              <a:ext uri="{FF2B5EF4-FFF2-40B4-BE49-F238E27FC236}">
                <a16:creationId xmlns:a16="http://schemas.microsoft.com/office/drawing/2014/main" xmlns="" id="{354D1238-5038-496D-ACAC-D058CE6040EB}"/>
              </a:ext>
            </a:extLst>
          </p:cNvPr>
          <p:cNvPicPr>
            <a:picLocks noChangeAspect="1"/>
          </p:cNvPicPr>
          <p:nvPr/>
        </p:nvPicPr>
        <p:blipFill>
          <a:blip r:embed="rId3"/>
          <a:stretch>
            <a:fillRect/>
          </a:stretch>
        </p:blipFill>
        <p:spPr>
          <a:xfrm>
            <a:off x="353870" y="6468967"/>
            <a:ext cx="2024047" cy="323116"/>
          </a:xfrm>
          <a:prstGeom prst="rect">
            <a:avLst/>
          </a:prstGeom>
        </p:spPr>
      </p:pic>
      <p:graphicFrame>
        <p:nvGraphicFramePr>
          <p:cNvPr id="3" name="Objeto 2">
            <a:extLst>
              <a:ext uri="{FF2B5EF4-FFF2-40B4-BE49-F238E27FC236}">
                <a16:creationId xmlns:a16="http://schemas.microsoft.com/office/drawing/2014/main" xmlns="" id="{E5FDD819-9B47-4C91-AA26-9A89182F96FF}"/>
              </a:ext>
            </a:extLst>
          </p:cNvPr>
          <p:cNvGraphicFramePr>
            <a:graphicFrameLocks noChangeAspect="1"/>
          </p:cNvGraphicFramePr>
          <p:nvPr>
            <p:extLst/>
          </p:nvPr>
        </p:nvGraphicFramePr>
        <p:xfrm>
          <a:off x="353870" y="1052735"/>
          <a:ext cx="8106562" cy="5416231"/>
        </p:xfrm>
        <a:graphic>
          <a:graphicData uri="http://schemas.openxmlformats.org/presentationml/2006/ole">
            <mc:AlternateContent xmlns:mc="http://schemas.openxmlformats.org/markup-compatibility/2006">
              <mc:Choice xmlns:v="urn:schemas-microsoft-com:vml" Requires="v">
                <p:oleObj spid="_x0000_s13318" name="Worksheet" r:id="rId4" imgW="2857416" imgH="3057323" progId="Excel.Sheet.8">
                  <p:embed/>
                </p:oleObj>
              </mc:Choice>
              <mc:Fallback>
                <p:oleObj name="Worksheet" r:id="rId4" imgW="2857416" imgH="3057323" progId="Excel.Sheet.8">
                  <p:embed/>
                  <p:pic>
                    <p:nvPicPr>
                      <p:cNvPr id="3" name="Objeto 2">
                        <a:extLst>
                          <a:ext uri="{FF2B5EF4-FFF2-40B4-BE49-F238E27FC236}">
                            <a16:creationId xmlns:a16="http://schemas.microsoft.com/office/drawing/2014/main" xmlns="" id="{E5FDD819-9B47-4C91-AA26-9A89182F96FF}"/>
                          </a:ext>
                        </a:extLst>
                      </p:cNvPr>
                      <p:cNvPicPr/>
                      <p:nvPr/>
                    </p:nvPicPr>
                    <p:blipFill>
                      <a:blip r:embed="rId5"/>
                      <a:stretch>
                        <a:fillRect/>
                      </a:stretch>
                    </p:blipFill>
                    <p:spPr>
                      <a:xfrm>
                        <a:off x="353870" y="1052735"/>
                        <a:ext cx="8106562" cy="5416231"/>
                      </a:xfrm>
                      <a:prstGeom prst="rect">
                        <a:avLst/>
                      </a:prstGeom>
                    </p:spPr>
                  </p:pic>
                </p:oleObj>
              </mc:Fallback>
            </mc:AlternateContent>
          </a:graphicData>
        </a:graphic>
      </p:graphicFrame>
    </p:spTree>
    <p:extLst>
      <p:ext uri="{BB962C8B-B14F-4D97-AF65-F5344CB8AC3E}">
        <p14:creationId xmlns:p14="http://schemas.microsoft.com/office/powerpoint/2010/main" val="9383402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ortar y redondear rectángulo de esquina sencilla">
            <a:extLst>
              <a:ext uri="{FF2B5EF4-FFF2-40B4-BE49-F238E27FC236}">
                <a16:creationId xmlns:a16="http://schemas.microsoft.com/office/drawing/2014/main" xmlns="" id="{9C051EE6-5DF7-4659-A25A-8FBA17817813}"/>
              </a:ext>
            </a:extLst>
          </p:cNvPr>
          <p:cNvSpPr/>
          <p:nvPr/>
        </p:nvSpPr>
        <p:spPr>
          <a:xfrm>
            <a:off x="323528" y="34970"/>
            <a:ext cx="4372743" cy="864096"/>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rPr>
              <a:t>Comportamiento según el mecanismo implicado en el suicidio  en el Departamento de  Córdoba,  2018 </a:t>
            </a:r>
          </a:p>
        </p:txBody>
      </p:sp>
      <p:sp>
        <p:nvSpPr>
          <p:cNvPr id="4" name="Rectángulo 3">
            <a:extLst>
              <a:ext uri="{FF2B5EF4-FFF2-40B4-BE49-F238E27FC236}">
                <a16:creationId xmlns:a16="http://schemas.microsoft.com/office/drawing/2014/main" xmlns="" id="{F455170D-EA71-47D2-9927-7D15E73D30AD}"/>
              </a:ext>
            </a:extLst>
          </p:cNvPr>
          <p:cNvSpPr/>
          <p:nvPr/>
        </p:nvSpPr>
        <p:spPr>
          <a:xfrm>
            <a:off x="683568" y="6539202"/>
            <a:ext cx="2025791" cy="276999"/>
          </a:xfrm>
          <a:prstGeom prst="rect">
            <a:avLst/>
          </a:prstGeom>
        </p:spPr>
        <p:txBody>
          <a:bodyPr wrap="square">
            <a:spAutoFit/>
          </a:bodyPr>
          <a:lstStyle/>
          <a:p>
            <a:r>
              <a:rPr lang="es-CO" sz="1200" b="1" dirty="0"/>
              <a:t>Fuente: RUAF –ND 2018</a:t>
            </a:r>
          </a:p>
        </p:txBody>
      </p:sp>
      <p:graphicFrame>
        <p:nvGraphicFramePr>
          <p:cNvPr id="6" name="Gráfico 5">
            <a:extLst>
              <a:ext uri="{FF2B5EF4-FFF2-40B4-BE49-F238E27FC236}">
                <a16:creationId xmlns:a16="http://schemas.microsoft.com/office/drawing/2014/main" xmlns="" id="{DC6D8688-E933-41E1-83C2-27740E9F708C}"/>
              </a:ext>
            </a:extLst>
          </p:cNvPr>
          <p:cNvGraphicFramePr>
            <a:graphicFrameLocks/>
          </p:cNvGraphicFramePr>
          <p:nvPr>
            <p:extLst/>
          </p:nvPr>
        </p:nvGraphicFramePr>
        <p:xfrm>
          <a:off x="395536" y="1124744"/>
          <a:ext cx="8496944" cy="53285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51557965"/>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ortar y redondear rectángulo de esquina sencilla">
            <a:extLst>
              <a:ext uri="{FF2B5EF4-FFF2-40B4-BE49-F238E27FC236}">
                <a16:creationId xmlns:a16="http://schemas.microsoft.com/office/drawing/2014/main" xmlns="" id="{89DB1B2C-9DA8-45BA-9578-AED33B308309}"/>
              </a:ext>
            </a:extLst>
          </p:cNvPr>
          <p:cNvSpPr/>
          <p:nvPr/>
        </p:nvSpPr>
        <p:spPr>
          <a:xfrm>
            <a:off x="489464" y="116632"/>
            <a:ext cx="4372743" cy="864096"/>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rPr>
              <a:t>Comportamiento del suicidio por grupo de edad , Córdoba,  2018 </a:t>
            </a:r>
          </a:p>
        </p:txBody>
      </p:sp>
      <p:pic>
        <p:nvPicPr>
          <p:cNvPr id="4" name="Imagen 3">
            <a:extLst>
              <a:ext uri="{FF2B5EF4-FFF2-40B4-BE49-F238E27FC236}">
                <a16:creationId xmlns:a16="http://schemas.microsoft.com/office/drawing/2014/main" xmlns="" id="{E2A35AFA-1885-4ECB-B832-B08270DBC67E}"/>
              </a:ext>
            </a:extLst>
          </p:cNvPr>
          <p:cNvPicPr>
            <a:picLocks noChangeAspect="1"/>
          </p:cNvPicPr>
          <p:nvPr/>
        </p:nvPicPr>
        <p:blipFill>
          <a:blip r:embed="rId2"/>
          <a:stretch>
            <a:fillRect/>
          </a:stretch>
        </p:blipFill>
        <p:spPr>
          <a:xfrm>
            <a:off x="827584" y="6509282"/>
            <a:ext cx="2024047" cy="323116"/>
          </a:xfrm>
          <a:prstGeom prst="rect">
            <a:avLst/>
          </a:prstGeom>
        </p:spPr>
      </p:pic>
      <p:graphicFrame>
        <p:nvGraphicFramePr>
          <p:cNvPr id="5" name="Gráfico 4">
            <a:extLst>
              <a:ext uri="{FF2B5EF4-FFF2-40B4-BE49-F238E27FC236}">
                <a16:creationId xmlns:a16="http://schemas.microsoft.com/office/drawing/2014/main" xmlns="" id="{50DA3938-976A-4A30-A2D0-09DBCCDFEFFD}"/>
              </a:ext>
            </a:extLst>
          </p:cNvPr>
          <p:cNvGraphicFramePr>
            <a:graphicFrameLocks/>
          </p:cNvGraphicFramePr>
          <p:nvPr>
            <p:extLst/>
          </p:nvPr>
        </p:nvGraphicFramePr>
        <p:xfrm>
          <a:off x="323528" y="1124744"/>
          <a:ext cx="8424936" cy="53845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24834621"/>
      </p:ext>
    </p:extLst>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899592" y="4398496"/>
            <a:ext cx="7632848" cy="369332"/>
          </a:xfrm>
          <a:prstGeom prst="rect">
            <a:avLst/>
          </a:prstGeom>
        </p:spPr>
        <p:txBody>
          <a:bodyPr wrap="square">
            <a:spAutoFit/>
          </a:bodyPr>
          <a:lstStyle/>
          <a:p>
            <a:r>
              <a:rPr lang="es-CO" b="1" dirty="0"/>
              <a:t>https://www.minsalud.gov.co/salud/publica/SMental/Paginas/suicidio</a:t>
            </a:r>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769" t="25781" r="27232" b="58594"/>
          <a:stretch/>
        </p:blipFill>
        <p:spPr bwMode="auto">
          <a:xfrm>
            <a:off x="199085" y="1412776"/>
            <a:ext cx="8333355"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143036"/>
      </p:ext>
    </p:extLst>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95536" y="764704"/>
            <a:ext cx="8280920" cy="6186309"/>
          </a:xfrm>
          <a:prstGeom prst="rect">
            <a:avLst/>
          </a:prstGeom>
        </p:spPr>
        <p:txBody>
          <a:bodyPr wrap="square">
            <a:spAutoFit/>
          </a:bodyPr>
          <a:lstStyle/>
          <a:p>
            <a:r>
              <a:rPr lang="es-CO" dirty="0"/>
              <a:t>La Organización Mundial de la Salud realiza estas recomendaciones:</a:t>
            </a:r>
          </a:p>
          <a:p>
            <a:r>
              <a:rPr lang="es-CO" dirty="0"/>
              <a:t/>
            </a:r>
            <a:br>
              <a:rPr lang="es-CO" dirty="0"/>
            </a:br>
            <a:endParaRPr lang="es-CO" dirty="0"/>
          </a:p>
          <a:p>
            <a:r>
              <a:rPr lang="es-CO" dirty="0"/>
              <a:t>• Restricción del acceso a los medios más frecuentemente utilizados para el suicidio (por ejemplo, plaguicidas, armas de fuego y ciertos medicamentos).</a:t>
            </a:r>
          </a:p>
          <a:p>
            <a:endParaRPr lang="es-CO" dirty="0"/>
          </a:p>
          <a:p>
            <a:r>
              <a:rPr lang="es-CO" dirty="0"/>
              <a:t>• Información responsable por parte de los medios de comunicación.</a:t>
            </a:r>
          </a:p>
          <a:p>
            <a:endParaRPr lang="es-CO" dirty="0"/>
          </a:p>
          <a:p>
            <a:r>
              <a:rPr lang="es-CO" dirty="0"/>
              <a:t>• Identificación temprana, tratamiento y atención de personas con problemas de salud mental y abuso de sustancias, dolores  crónicos y trastorno emocional agudo</a:t>
            </a:r>
          </a:p>
          <a:p>
            <a:endParaRPr lang="es-CO" dirty="0"/>
          </a:p>
          <a:p>
            <a:r>
              <a:rPr lang="es-CO" dirty="0"/>
              <a:t>• Capacitación de personal de salud no especializado, en la evaluación y gestión de conductas suicidas</a:t>
            </a:r>
          </a:p>
          <a:p>
            <a:endParaRPr lang="es-CO" dirty="0"/>
          </a:p>
          <a:p>
            <a:r>
              <a:rPr lang="es-CO" dirty="0"/>
              <a:t>• Seguimiento de la atención prestada a personas que intentaron suicidarse y prestación de apoyo comunitario</a:t>
            </a:r>
          </a:p>
          <a:p>
            <a:endParaRPr lang="es-CO" dirty="0"/>
          </a:p>
          <a:p>
            <a:r>
              <a:rPr lang="es-CO" dirty="0"/>
              <a:t>• Apoyar a quienes han perdido a seres queridos que se han suicidado</a:t>
            </a:r>
          </a:p>
          <a:p>
            <a:endParaRPr lang="es-CO" dirty="0"/>
          </a:p>
          <a:p>
            <a:r>
              <a:rPr lang="es-CO" dirty="0"/>
              <a:t>• Introducción de políticas orientadas a reducir el consumo nocivo de alcohol.</a:t>
            </a:r>
          </a:p>
          <a:p>
            <a:r>
              <a:rPr lang="es-CO" dirty="0"/>
              <a:t/>
            </a:r>
            <a:br>
              <a:rPr lang="es-CO" dirty="0"/>
            </a:br>
            <a:endParaRPr lang="es-CO" dirty="0"/>
          </a:p>
        </p:txBody>
      </p:sp>
    </p:spTree>
    <p:extLst>
      <p:ext uri="{BB962C8B-B14F-4D97-AF65-F5344CB8AC3E}">
        <p14:creationId xmlns:p14="http://schemas.microsoft.com/office/powerpoint/2010/main" val="1327290729"/>
      </p:ext>
    </p:extLst>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881316"/>
            <a:ext cx="8640960" cy="5799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0929396"/>
      </p:ext>
    </p:extLst>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082638"/>
            <a:ext cx="7818834" cy="54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302815"/>
      </p:ext>
    </p:extLst>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11560" y="548680"/>
            <a:ext cx="7886700" cy="1037531"/>
          </a:xfrm>
        </p:spPr>
        <p:txBody>
          <a:bodyPr>
            <a:normAutofit/>
          </a:bodyPr>
          <a:lstStyle/>
          <a:p>
            <a:pPr algn="ctr"/>
            <a:r>
              <a:rPr lang="es-ES" sz="3200" dirty="0"/>
              <a:t>LEVANTAMIENTO DE LA INFORMACION </a:t>
            </a:r>
          </a:p>
        </p:txBody>
      </p:sp>
      <p:sp>
        <p:nvSpPr>
          <p:cNvPr id="3" name="Marcador de contenido 2"/>
          <p:cNvSpPr>
            <a:spLocks noGrp="1"/>
          </p:cNvSpPr>
          <p:nvPr>
            <p:ph idx="1"/>
          </p:nvPr>
        </p:nvSpPr>
        <p:spPr/>
        <p:txBody>
          <a:bodyPr>
            <a:normAutofit/>
          </a:bodyPr>
          <a:lstStyle/>
          <a:p>
            <a:pPr>
              <a:buFont typeface="Wingdings" panose="05000000000000000000" pitchFamily="2" charset="2"/>
              <a:buChar char="Ø"/>
            </a:pPr>
            <a:r>
              <a:rPr lang="es-ES" sz="1600" dirty="0"/>
              <a:t>VISITAS TECNICA A LOS 30 MUNICIPIOS  DIRIGIDA A  DLS, IPS Y EAPB</a:t>
            </a:r>
          </a:p>
          <a:p>
            <a:pPr>
              <a:buFont typeface="Wingdings" panose="05000000000000000000" pitchFamily="2" charset="2"/>
              <a:buChar char="Ø"/>
            </a:pPr>
            <a:r>
              <a:rPr lang="es-ES" sz="1600" dirty="0"/>
              <a:t>DIAGNOSTICO Y SEGUIMIENTO ( APLICACIÓN DE LISTA DE CHEQUEO)</a:t>
            </a:r>
          </a:p>
          <a:p>
            <a:pPr>
              <a:buFont typeface="Wingdings" panose="05000000000000000000" pitchFamily="2" charset="2"/>
              <a:buChar char="Ø"/>
            </a:pPr>
            <a:endParaRPr lang="es-ES" sz="1600" dirty="0"/>
          </a:p>
        </p:txBody>
      </p:sp>
      <p:pic>
        <p:nvPicPr>
          <p:cNvPr id="4" name="Picture 2" descr="IMG-20180223-WA00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4216" y="2708920"/>
            <a:ext cx="3981800"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4" descr="C:\Users\Hp-14\Desktop\IMG-20180730-WA0029 (1).jpg"/>
          <p:cNvPicPr/>
          <p:nvPr/>
        </p:nvPicPr>
        <p:blipFill>
          <a:blip r:embed="rId3">
            <a:extLst>
              <a:ext uri="{28A0092B-C50C-407E-A947-70E740481C1C}">
                <a14:useLocalDpi xmlns:a14="http://schemas.microsoft.com/office/drawing/2010/main" val="0"/>
              </a:ext>
            </a:extLst>
          </a:blip>
          <a:srcRect/>
          <a:stretch>
            <a:fillRect/>
          </a:stretch>
        </p:blipFill>
        <p:spPr bwMode="auto">
          <a:xfrm>
            <a:off x="4849909" y="2708920"/>
            <a:ext cx="3824486" cy="3384376"/>
          </a:xfrm>
          <a:prstGeom prst="rect">
            <a:avLst/>
          </a:prstGeom>
          <a:noFill/>
          <a:ln>
            <a:noFill/>
          </a:ln>
        </p:spPr>
      </p:pic>
    </p:spTree>
    <p:extLst>
      <p:ext uri="{BB962C8B-B14F-4D97-AF65-F5344CB8AC3E}">
        <p14:creationId xmlns:p14="http://schemas.microsoft.com/office/powerpoint/2010/main" val="4882850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sz="3600" dirty="0"/>
              <a:t>FORO “SALUD MENTAL MAPA DE RIESGO INTENTO DE SUICIDIO”</a:t>
            </a:r>
          </a:p>
        </p:txBody>
      </p:sp>
      <p:sp>
        <p:nvSpPr>
          <p:cNvPr id="9" name="Marcador de contenido 8"/>
          <p:cNvSpPr>
            <a:spLocks noGrp="1"/>
          </p:cNvSpPr>
          <p:nvPr>
            <p:ph idx="1"/>
          </p:nvPr>
        </p:nvSpPr>
        <p:spPr/>
        <p:txBody>
          <a:bodyPr/>
          <a:lstStyle/>
          <a:p>
            <a:pPr>
              <a:buFont typeface="Wingdings" panose="05000000000000000000" pitchFamily="2" charset="2"/>
              <a:buChar char="Ø"/>
            </a:pPr>
            <a:r>
              <a:rPr lang="es-ES" dirty="0"/>
              <a:t> </a:t>
            </a:r>
            <a:r>
              <a:rPr lang="es-ES" sz="1600" dirty="0"/>
              <a:t>SAN BERNARDO DEL VIENTO, COTORRA, CERETE, SAHAGUN , SAN ANDRES DE SOTAVENTO , SAN ANTERO  Y AYAPEL</a:t>
            </a:r>
          </a:p>
          <a:p>
            <a:pPr>
              <a:buFont typeface="Wingdings" panose="05000000000000000000" pitchFamily="2" charset="2"/>
              <a:buChar char="Ø"/>
            </a:pPr>
            <a:r>
              <a:rPr lang="es-ES" sz="1600" dirty="0"/>
              <a:t>COMUNIDADES,  E INSTITUTUCIONES PRESENTES EN LOS DIFERENTES MUNICIPIOS </a:t>
            </a:r>
            <a:r>
              <a:rPr lang="es-ES" dirty="0"/>
              <a:t> </a:t>
            </a:r>
          </a:p>
          <a:p>
            <a:pPr>
              <a:buFont typeface="Wingdings" panose="05000000000000000000" pitchFamily="2" charset="2"/>
              <a:buChar char="Ø"/>
            </a:pPr>
            <a:endParaRPr lang="es-ES" sz="1600" dirty="0"/>
          </a:p>
          <a:p>
            <a:pPr marL="0" indent="0">
              <a:buNone/>
            </a:pPr>
            <a:endParaRPr lang="es-ES" dirty="0"/>
          </a:p>
        </p:txBody>
      </p:sp>
      <p:pic>
        <p:nvPicPr>
          <p:cNvPr id="10" name="Imagen 9" descr="C:\Users\Hp-14\AppData\Local\Microsoft\Windows\INetCache\Content.Word\IMG-20180504-WA002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124" y="3269192"/>
            <a:ext cx="4087362" cy="2879725"/>
          </a:xfrm>
          <a:prstGeom prst="rect">
            <a:avLst/>
          </a:prstGeom>
          <a:noFill/>
          <a:ln>
            <a:noFill/>
          </a:ln>
        </p:spPr>
      </p:pic>
      <p:pic>
        <p:nvPicPr>
          <p:cNvPr id="12" name="Imagen 11" descr="C:\Users\Hp-14\AppData\Local\Microsoft\Windows\INetCache\Content.Word\IMG-20180425-WA000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1" y="3269191"/>
            <a:ext cx="3744416" cy="2879725"/>
          </a:xfrm>
          <a:prstGeom prst="rect">
            <a:avLst/>
          </a:prstGeom>
          <a:noFill/>
          <a:ln>
            <a:noFill/>
          </a:ln>
        </p:spPr>
      </p:pic>
    </p:spTree>
    <p:extLst>
      <p:ext uri="{BB962C8B-B14F-4D97-AF65-F5344CB8AC3E}">
        <p14:creationId xmlns:p14="http://schemas.microsoft.com/office/powerpoint/2010/main" val="40383818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67544" y="1628800"/>
            <a:ext cx="8136904" cy="4524315"/>
          </a:xfrm>
          <a:prstGeom prst="rect">
            <a:avLst/>
          </a:prstGeom>
        </p:spPr>
        <p:txBody>
          <a:bodyPr wrap="square">
            <a:spAutoFit/>
          </a:bodyPr>
          <a:lstStyle/>
          <a:p>
            <a:pPr algn="just"/>
            <a:r>
              <a:rPr lang="es-CO" sz="3600" b="1" i="1" dirty="0">
                <a:solidFill>
                  <a:srgbClr val="000000"/>
                </a:solidFill>
                <a:latin typeface="Calibri" panose="020F0502020204030204" pitchFamily="34" charset="0"/>
              </a:rPr>
              <a:t>Todos los días, perdemos muchas vidas por el suicidio, y muchas más personas están profundamente impactados por esas muertes. Reconocemos a todos los que experimentan los desafíos de la ideación suicida, y aquellos que han perdido a sus seres amados a causa del suicidio </a:t>
            </a:r>
            <a:r>
              <a:rPr lang="es-CO" dirty="0">
                <a:solidFill>
                  <a:srgbClr val="000000"/>
                </a:solidFill>
                <a:latin typeface="Calibri" panose="020F0502020204030204" pitchFamily="34" charset="0"/>
              </a:rPr>
              <a:t>". </a:t>
            </a:r>
            <a:endParaRPr lang="es-CO" dirty="0"/>
          </a:p>
        </p:txBody>
      </p:sp>
    </p:spTree>
    <p:extLst>
      <p:ext uri="{BB962C8B-B14F-4D97-AF65-F5344CB8AC3E}">
        <p14:creationId xmlns:p14="http://schemas.microsoft.com/office/powerpoint/2010/main" val="19350359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28654" y="404664"/>
            <a:ext cx="7886700" cy="1286025"/>
          </a:xfrm>
        </p:spPr>
        <p:txBody>
          <a:bodyPr>
            <a:noAutofit/>
          </a:bodyPr>
          <a:lstStyle/>
          <a:p>
            <a:pPr algn="ctr"/>
            <a:r>
              <a:rPr lang="es-ES" sz="3200" dirty="0"/>
              <a:t>CAPACITACION EN SALUD MENTAL CONDUCTA SUICIDA, VIOLENCIA DE GENERO  Y RUTAS  DE ATENCION  PRIMARIA </a:t>
            </a:r>
          </a:p>
        </p:txBody>
      </p:sp>
      <p:sp>
        <p:nvSpPr>
          <p:cNvPr id="3" name="Marcador de contenido 2"/>
          <p:cNvSpPr>
            <a:spLocks noGrp="1"/>
          </p:cNvSpPr>
          <p:nvPr>
            <p:ph idx="1"/>
          </p:nvPr>
        </p:nvSpPr>
        <p:spPr/>
        <p:txBody>
          <a:bodyPr>
            <a:normAutofit/>
          </a:bodyPr>
          <a:lstStyle/>
          <a:p>
            <a:pPr>
              <a:buFont typeface="Wingdings" panose="05000000000000000000" pitchFamily="2" charset="2"/>
              <a:buChar char="Ø"/>
            </a:pPr>
            <a:r>
              <a:rPr lang="es-ES" sz="1600" dirty="0"/>
              <a:t>PLANETA RICA </a:t>
            </a:r>
          </a:p>
          <a:p>
            <a:pPr>
              <a:buFont typeface="Wingdings" panose="05000000000000000000" pitchFamily="2" charset="2"/>
              <a:buChar char="Ø"/>
            </a:pPr>
            <a:r>
              <a:rPr lang="es-ES" sz="1600" dirty="0"/>
              <a:t>INSTITUCIONES PRESENTES EN EL MUNICIPIO ( DLS, EAPB, IPS)</a:t>
            </a:r>
          </a:p>
          <a:p>
            <a:pPr>
              <a:buFont typeface="Wingdings" panose="05000000000000000000" pitchFamily="2" charset="2"/>
              <a:buChar char="Ø"/>
            </a:pPr>
            <a:endParaRPr lang="es-ES" sz="1600" dirty="0"/>
          </a:p>
          <a:p>
            <a:pPr>
              <a:buFont typeface="Wingdings" panose="05000000000000000000" pitchFamily="2" charset="2"/>
              <a:buChar char="Ø"/>
            </a:pPr>
            <a:endParaRPr lang="es-ES" sz="1600" dirty="0"/>
          </a:p>
        </p:txBody>
      </p:sp>
      <p:pic>
        <p:nvPicPr>
          <p:cNvPr id="5" name="Imagen 4" descr="C:\Users\Hp-14\Desktop\IMG-20180730-WA0022.jpg"/>
          <p:cNvPicPr/>
          <p:nvPr/>
        </p:nvPicPr>
        <p:blipFill>
          <a:blip r:embed="rId3">
            <a:extLst>
              <a:ext uri="{28A0092B-C50C-407E-A947-70E740481C1C}">
                <a14:useLocalDpi xmlns:a14="http://schemas.microsoft.com/office/drawing/2010/main" val="0"/>
              </a:ext>
            </a:extLst>
          </a:blip>
          <a:srcRect/>
          <a:stretch>
            <a:fillRect/>
          </a:stretch>
        </p:blipFill>
        <p:spPr bwMode="auto">
          <a:xfrm>
            <a:off x="1331640" y="2636912"/>
            <a:ext cx="5904656" cy="3384376"/>
          </a:xfrm>
          <a:prstGeom prst="rect">
            <a:avLst/>
          </a:prstGeom>
          <a:noFill/>
          <a:ln>
            <a:noFill/>
          </a:ln>
        </p:spPr>
      </p:pic>
    </p:spTree>
    <p:extLst>
      <p:ext uri="{BB962C8B-B14F-4D97-AF65-F5344CB8AC3E}">
        <p14:creationId xmlns:p14="http://schemas.microsoft.com/office/powerpoint/2010/main" val="37023860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es-ES" sz="3200" dirty="0"/>
              <a:t>MESA DE PARTICIPACION NIÑOS Y NIÑAS Y </a:t>
            </a:r>
            <a:r>
              <a:rPr lang="es-ES" sz="3200" dirty="0" smtClean="0"/>
              <a:t>ADOLENSCENTES </a:t>
            </a:r>
            <a:r>
              <a:rPr lang="es-ES" sz="3200" dirty="0"/>
              <a:t>EN PREVENCION DE ABUSO SEXUAL </a:t>
            </a:r>
          </a:p>
        </p:txBody>
      </p:sp>
      <p:sp>
        <p:nvSpPr>
          <p:cNvPr id="3" name="Marcador de contenido 2"/>
          <p:cNvSpPr>
            <a:spLocks noGrp="1"/>
          </p:cNvSpPr>
          <p:nvPr>
            <p:ph idx="1"/>
          </p:nvPr>
        </p:nvSpPr>
        <p:spPr>
          <a:xfrm>
            <a:off x="628654" y="1859315"/>
            <a:ext cx="7886700" cy="4351338"/>
          </a:xfrm>
        </p:spPr>
        <p:txBody>
          <a:bodyPr>
            <a:normAutofit/>
          </a:bodyPr>
          <a:lstStyle/>
          <a:p>
            <a:pPr>
              <a:buFont typeface="Wingdings" panose="05000000000000000000" pitchFamily="2" charset="2"/>
              <a:buChar char="Ø"/>
            </a:pPr>
            <a:r>
              <a:rPr lang="es-ES" sz="1600" dirty="0"/>
              <a:t> MONTELIBANO </a:t>
            </a:r>
          </a:p>
          <a:p>
            <a:pPr>
              <a:buFont typeface="Wingdings" panose="05000000000000000000" pitchFamily="2" charset="2"/>
              <a:buChar char="Ø"/>
            </a:pPr>
            <a:r>
              <a:rPr lang="es-ES" sz="1600" dirty="0"/>
              <a:t>ESTUDIANTES, PADRES DE FAMILIA, ICBF, RECTORES, COMISARIA DE FAMILIA Y DLS</a:t>
            </a:r>
          </a:p>
        </p:txBody>
      </p:sp>
      <p:pic>
        <p:nvPicPr>
          <p:cNvPr id="4" name="Imagen 3" descr="C:\Users\Hp-14\Desktop\FOTO F.jpg"/>
          <p:cNvPicPr/>
          <p:nvPr/>
        </p:nvPicPr>
        <p:blipFill>
          <a:blip r:embed="rId2">
            <a:extLst>
              <a:ext uri="{28A0092B-C50C-407E-A947-70E740481C1C}">
                <a14:useLocalDpi xmlns:a14="http://schemas.microsoft.com/office/drawing/2010/main" val="0"/>
              </a:ext>
            </a:extLst>
          </a:blip>
          <a:srcRect/>
          <a:stretch>
            <a:fillRect/>
          </a:stretch>
        </p:blipFill>
        <p:spPr bwMode="auto">
          <a:xfrm>
            <a:off x="755576" y="2780928"/>
            <a:ext cx="3744416" cy="3396035"/>
          </a:xfrm>
          <a:prstGeom prst="rect">
            <a:avLst/>
          </a:prstGeom>
          <a:noFill/>
          <a:ln>
            <a:noFill/>
          </a:ln>
        </p:spPr>
      </p:pic>
      <p:pic>
        <p:nvPicPr>
          <p:cNvPr id="5" name="Imagen 4" descr="C:\Users\Hp-14\Desktop\IMG-20180730-WA0030.jpg"/>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780928"/>
            <a:ext cx="3573715" cy="3396035"/>
          </a:xfrm>
          <a:prstGeom prst="rect">
            <a:avLst/>
          </a:prstGeom>
          <a:noFill/>
          <a:ln>
            <a:noFill/>
          </a:ln>
        </p:spPr>
      </p:pic>
    </p:spTree>
    <p:extLst>
      <p:ext uri="{BB962C8B-B14F-4D97-AF65-F5344CB8AC3E}">
        <p14:creationId xmlns:p14="http://schemas.microsoft.com/office/powerpoint/2010/main" val="20245160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sz="3200" dirty="0"/>
              <a:t>CAPACITACION VIOLENCIA ESCOLAR </a:t>
            </a:r>
          </a:p>
        </p:txBody>
      </p:sp>
      <p:sp>
        <p:nvSpPr>
          <p:cNvPr id="3" name="Marcador de contenido 2"/>
          <p:cNvSpPr>
            <a:spLocks noGrp="1"/>
          </p:cNvSpPr>
          <p:nvPr>
            <p:ph idx="1"/>
          </p:nvPr>
        </p:nvSpPr>
        <p:spPr/>
        <p:txBody>
          <a:bodyPr>
            <a:normAutofit/>
          </a:bodyPr>
          <a:lstStyle/>
          <a:p>
            <a:pPr>
              <a:buFont typeface="Wingdings" panose="05000000000000000000" pitchFamily="2" charset="2"/>
              <a:buChar char="Ø"/>
            </a:pPr>
            <a:r>
              <a:rPr lang="es-ES" sz="1600" dirty="0"/>
              <a:t>PLANETA RICA</a:t>
            </a:r>
          </a:p>
          <a:p>
            <a:pPr>
              <a:buFont typeface="Wingdings" panose="05000000000000000000" pitchFamily="2" charset="2"/>
              <a:buChar char="Ø"/>
            </a:pPr>
            <a:r>
              <a:rPr lang="es-ES" sz="1600" dirty="0"/>
              <a:t>SECRETARIA DE EDUCACION, COMISARIA DE FAMILIA,ICBF, DLS, INSTITUCIONES EDUCATIVAS </a:t>
            </a:r>
          </a:p>
        </p:txBody>
      </p:sp>
      <p:pic>
        <p:nvPicPr>
          <p:cNvPr id="4" name="Imagen 3" descr="C:\Users\Hp-14\Desktop\IMG-20180730-WA0021 (1).jpg"/>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708920"/>
            <a:ext cx="5616624" cy="3312369"/>
          </a:xfrm>
          <a:prstGeom prst="rect">
            <a:avLst/>
          </a:prstGeom>
          <a:noFill/>
          <a:ln>
            <a:noFill/>
          </a:ln>
        </p:spPr>
      </p:pic>
    </p:spTree>
    <p:extLst>
      <p:ext uri="{BB962C8B-B14F-4D97-AF65-F5344CB8AC3E}">
        <p14:creationId xmlns:p14="http://schemas.microsoft.com/office/powerpoint/2010/main" val="26016451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 dirty="0"/>
              <a:t>IMPLEMENTACION DE SALA SITUACIONAL </a:t>
            </a:r>
          </a:p>
        </p:txBody>
      </p:sp>
      <p:sp>
        <p:nvSpPr>
          <p:cNvPr id="3" name="Marcador de contenido 2"/>
          <p:cNvSpPr>
            <a:spLocks noGrp="1"/>
          </p:cNvSpPr>
          <p:nvPr>
            <p:ph idx="1"/>
          </p:nvPr>
        </p:nvSpPr>
        <p:spPr>
          <a:xfrm>
            <a:off x="628654" y="1825625"/>
            <a:ext cx="7886700" cy="4343163"/>
          </a:xfrm>
        </p:spPr>
        <p:txBody>
          <a:bodyPr>
            <a:normAutofit/>
          </a:bodyPr>
          <a:lstStyle/>
          <a:p>
            <a:pPr marL="0" indent="0">
              <a:buNone/>
            </a:pPr>
            <a:r>
              <a:rPr lang="es-ES" sz="1600" dirty="0"/>
              <a:t>Ayapel, Buenavista, Canalete, Cerete, Chima, Chinú, Ciénaga de Oro, Cotorra, Los Córdobas, Momil, Montelíbano, Planeta Rica, Pueblo Nuevo, Purísima, Sahagún, San Andrés de Sotavento, San Antero, San Bernardo del Viento, San Carlos, San Pelayo, Santa Cruz de Lorica, Tierralta, Tuchín, Valencia</a:t>
            </a:r>
          </a:p>
          <a:p>
            <a:pPr marL="0" indent="0">
              <a:buNone/>
            </a:pPr>
            <a:r>
              <a:rPr lang="es-ES" sz="1600" dirty="0"/>
              <a:t/>
            </a:r>
            <a:br>
              <a:rPr lang="es-ES" sz="1600" dirty="0"/>
            </a:br>
            <a:endParaRPr lang="es-ES" sz="1600" dirty="0"/>
          </a:p>
        </p:txBody>
      </p:sp>
      <p:pic>
        <p:nvPicPr>
          <p:cNvPr id="4" name="Imagen 3" descr="C:\Users\Hp-14\Desktop\b4adb829-b7ae-4ec0-8ae9-dae52a44ff75.jpg"/>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852936"/>
            <a:ext cx="5832648" cy="3324027"/>
          </a:xfrm>
          <a:prstGeom prst="rect">
            <a:avLst/>
          </a:prstGeom>
          <a:noFill/>
          <a:ln>
            <a:noFill/>
          </a:ln>
        </p:spPr>
      </p:pic>
    </p:spTree>
    <p:extLst>
      <p:ext uri="{BB962C8B-B14F-4D97-AF65-F5344CB8AC3E}">
        <p14:creationId xmlns:p14="http://schemas.microsoft.com/office/powerpoint/2010/main" val="27759136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b="1" dirty="0" smtClean="0"/>
              <a:t>Procesos de articulación</a:t>
            </a:r>
            <a:endParaRPr lang="es-CO" b="1" dirty="0"/>
          </a:p>
        </p:txBody>
      </p:sp>
      <p:sp>
        <p:nvSpPr>
          <p:cNvPr id="3" name="Marcador de contenido 2"/>
          <p:cNvSpPr>
            <a:spLocks noGrp="1"/>
          </p:cNvSpPr>
          <p:nvPr>
            <p:ph idx="1"/>
          </p:nvPr>
        </p:nvSpPr>
        <p:spPr/>
        <p:txBody>
          <a:bodyPr/>
          <a:lstStyle/>
          <a:p>
            <a:pPr algn="just"/>
            <a:r>
              <a:rPr lang="es-CO" dirty="0" smtClean="0"/>
              <a:t>Reuniones de articulación con las Secretarias de Educación, Mujer, Juventud, Cultura, Interior y participación  ciudadana de la Gobernación.</a:t>
            </a:r>
          </a:p>
          <a:p>
            <a:pPr marL="0" indent="0" algn="just">
              <a:buNone/>
            </a:pPr>
            <a:endParaRPr lang="es-CO" dirty="0" smtClean="0"/>
          </a:p>
          <a:p>
            <a:pPr algn="just"/>
            <a:r>
              <a:rPr lang="es-CO" dirty="0" smtClean="0"/>
              <a:t>Reuniones de articulación  con las Universidades     Cooperativa y UPB para el desarrollo conjunto de actividades</a:t>
            </a:r>
            <a:endParaRPr lang="es-CO" dirty="0"/>
          </a:p>
          <a:p>
            <a:endParaRPr lang="es-CO" dirty="0"/>
          </a:p>
        </p:txBody>
      </p:sp>
    </p:spTree>
    <p:extLst>
      <p:ext uri="{BB962C8B-B14F-4D97-AF65-F5344CB8AC3E}">
        <p14:creationId xmlns:p14="http://schemas.microsoft.com/office/powerpoint/2010/main" val="34771698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85280"/>
            <a:ext cx="5224463"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3 CuadroTexto"/>
          <p:cNvSpPr txBox="1"/>
          <p:nvPr/>
        </p:nvSpPr>
        <p:spPr>
          <a:xfrm>
            <a:off x="5775148" y="3385580"/>
            <a:ext cx="2478564" cy="646331"/>
          </a:xfrm>
          <a:prstGeom prst="rect">
            <a:avLst/>
          </a:prstGeom>
          <a:noFill/>
        </p:spPr>
        <p:txBody>
          <a:bodyPr wrap="none" rtlCol="0">
            <a:spAutoFit/>
          </a:bodyPr>
          <a:lstStyle/>
          <a:p>
            <a:pPr algn="ctr"/>
            <a:r>
              <a:rPr lang="es-CO" sz="3600" b="1" dirty="0">
                <a:solidFill>
                  <a:schemeClr val="tx2"/>
                </a:solidFill>
                <a:latin typeface="Verdana" panose="020B0604030504040204" pitchFamily="34" charset="0"/>
                <a:ea typeface="Verdana" panose="020B0604030504040204" pitchFamily="34" charset="0"/>
                <a:cs typeface="Verdana" panose="020B0604030504040204" pitchFamily="34" charset="0"/>
              </a:rPr>
              <a:t>¡</a:t>
            </a:r>
            <a:r>
              <a:rPr lang="es-CO" sz="3600" b="1" dirty="0">
                <a:solidFill>
                  <a:schemeClr val="accent1"/>
                </a:solidFill>
                <a:latin typeface="Verdana" panose="020B0604030504040204" pitchFamily="34" charset="0"/>
                <a:ea typeface="Verdana" panose="020B0604030504040204" pitchFamily="34" charset="0"/>
                <a:cs typeface="Verdana" panose="020B0604030504040204" pitchFamily="34" charset="0"/>
              </a:rPr>
              <a:t>Gr</a:t>
            </a:r>
            <a:r>
              <a:rPr lang="es-CO" sz="3600" b="1" dirty="0">
                <a:solidFill>
                  <a:srgbClr val="FF0000"/>
                </a:solidFill>
                <a:latin typeface="Verdana" panose="020B0604030504040204" pitchFamily="34" charset="0"/>
                <a:ea typeface="Verdana" panose="020B0604030504040204" pitchFamily="34" charset="0"/>
                <a:cs typeface="Verdana" panose="020B0604030504040204" pitchFamily="34" charset="0"/>
              </a:rPr>
              <a:t>ac</a:t>
            </a:r>
            <a:r>
              <a:rPr lang="es-CO" sz="3600" b="1" dirty="0">
                <a:solidFill>
                  <a:schemeClr val="accent2"/>
                </a:solidFill>
                <a:latin typeface="Verdana" panose="020B0604030504040204" pitchFamily="34" charset="0"/>
                <a:ea typeface="Verdana" panose="020B0604030504040204" pitchFamily="34" charset="0"/>
                <a:cs typeface="Verdana" panose="020B0604030504040204" pitchFamily="34" charset="0"/>
              </a:rPr>
              <a:t>ia</a:t>
            </a:r>
            <a:r>
              <a:rPr lang="es-CO" sz="3600" b="1" dirty="0">
                <a:solidFill>
                  <a:schemeClr val="accent6"/>
                </a:solidFill>
                <a:latin typeface="Verdana" panose="020B0604030504040204" pitchFamily="34" charset="0"/>
                <a:ea typeface="Verdana" panose="020B0604030504040204" pitchFamily="34" charset="0"/>
                <a:cs typeface="Verdana" panose="020B0604030504040204" pitchFamily="34" charset="0"/>
              </a:rPr>
              <a:t>s!</a:t>
            </a:r>
          </a:p>
        </p:txBody>
      </p:sp>
    </p:spTree>
    <p:extLst>
      <p:ext uri="{BB962C8B-B14F-4D97-AF65-F5344CB8AC3E}">
        <p14:creationId xmlns:p14="http://schemas.microsoft.com/office/powerpoint/2010/main" val="282508036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039439"/>
      </p:ext>
    </p:extLst>
  </p:cSld>
  <p:clrMapOvr>
    <a:masterClrMapping/>
  </p:clrMapOvr>
  <p:transition spd="med">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73866" y="0"/>
            <a:ext cx="8970134" cy="6858000"/>
          </a:xfrm>
          <a:prstGeom prst="rect">
            <a:avLst/>
          </a:prstGeom>
        </p:spPr>
      </p:pic>
    </p:spTree>
    <p:extLst>
      <p:ext uri="{BB962C8B-B14F-4D97-AF65-F5344CB8AC3E}">
        <p14:creationId xmlns:p14="http://schemas.microsoft.com/office/powerpoint/2010/main" val="3354863416"/>
      </p:ext>
    </p:extLst>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188595" y="838373"/>
            <a:ext cx="8955405" cy="5905847"/>
          </a:xfrm>
          <a:prstGeom prst="rect">
            <a:avLst/>
          </a:prstGeom>
        </p:spPr>
      </p:pic>
      <p:sp>
        <p:nvSpPr>
          <p:cNvPr id="2" name="Rectángulo 1"/>
          <p:cNvSpPr/>
          <p:nvPr/>
        </p:nvSpPr>
        <p:spPr>
          <a:xfrm>
            <a:off x="3496614" y="192042"/>
            <a:ext cx="2105695" cy="1200329"/>
          </a:xfrm>
          <a:prstGeom prst="rect">
            <a:avLst/>
          </a:prstGeom>
        </p:spPr>
        <p:txBody>
          <a:bodyPr wrap="square">
            <a:spAutoFit/>
          </a:bodyPr>
          <a:lstStyle/>
          <a:p>
            <a:r>
              <a:rPr lang="es-CO" sz="3600" dirty="0"/>
              <a:t>CODIGO: 365</a:t>
            </a:r>
          </a:p>
        </p:txBody>
      </p:sp>
      <p:sp>
        <p:nvSpPr>
          <p:cNvPr id="4" name="Rectángulo 3"/>
          <p:cNvSpPr/>
          <p:nvPr/>
        </p:nvSpPr>
        <p:spPr>
          <a:xfrm>
            <a:off x="188595" y="940159"/>
            <a:ext cx="8955405" cy="3785652"/>
          </a:xfrm>
          <a:prstGeom prst="rect">
            <a:avLst/>
          </a:prstGeom>
        </p:spPr>
        <p:txBody>
          <a:bodyPr wrap="square">
            <a:spAutoFit/>
          </a:bodyPr>
          <a:lstStyle/>
          <a:p>
            <a:r>
              <a:rPr lang="es-ES" sz="8000" b="1" dirty="0">
                <a:solidFill>
                  <a:srgbClr val="FFFF00"/>
                </a:solidFill>
              </a:rPr>
              <a:t>INTOXICACIONES POR SUSTANCIAS QUIMICAS</a:t>
            </a:r>
          </a:p>
        </p:txBody>
      </p:sp>
    </p:spTree>
    <p:extLst>
      <p:ext uri="{BB962C8B-B14F-4D97-AF65-F5344CB8AC3E}">
        <p14:creationId xmlns:p14="http://schemas.microsoft.com/office/powerpoint/2010/main" val="2195883883"/>
      </p:ext>
    </p:extLst>
  </p:cSld>
  <p:clrMapOvr>
    <a:masterClrMapping/>
  </p:clrMapOvr>
  <p:transition spd="med">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28761" y="226014"/>
            <a:ext cx="3677135" cy="488724"/>
          </a:xfrm>
          <a:solidFill>
            <a:srgbClr val="00B050"/>
          </a:solidFill>
        </p:spPr>
        <p:style>
          <a:lnRef idx="1">
            <a:schemeClr val="accent1"/>
          </a:lnRef>
          <a:fillRef idx="2">
            <a:schemeClr val="accent1"/>
          </a:fillRef>
          <a:effectRef idx="1">
            <a:schemeClr val="accent1"/>
          </a:effectRef>
          <a:fontRef idx="minor">
            <a:schemeClr val="dk1"/>
          </a:fontRef>
        </p:style>
        <p:txBody>
          <a:bodyPr>
            <a:normAutofit fontScale="90000"/>
          </a:bodyPr>
          <a:lstStyle/>
          <a:p>
            <a:pPr lvl="0"/>
            <a:r>
              <a:rPr lang="es-CO" sz="2800" b="1" dirty="0"/>
              <a:t>DESCRIPCIÓN DEL EVENTO</a:t>
            </a:r>
            <a:endParaRPr lang="es-CO" sz="2800" b="1" dirty="0">
              <a:latin typeface="+mn-lt"/>
            </a:endParaRPr>
          </a:p>
        </p:txBody>
      </p:sp>
      <p:sp>
        <p:nvSpPr>
          <p:cNvPr id="7" name="6 Rectángulo"/>
          <p:cNvSpPr/>
          <p:nvPr/>
        </p:nvSpPr>
        <p:spPr>
          <a:xfrm>
            <a:off x="628762" y="926032"/>
            <a:ext cx="8162795" cy="226139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r>
              <a:rPr lang="es-CO" sz="2000" dirty="0">
                <a:latin typeface="Arial" panose="020B0604020202020204" pitchFamily="34" charset="0"/>
                <a:cs typeface="Arial" panose="020B0604020202020204" pitchFamily="34" charset="0"/>
              </a:rPr>
              <a:t>Las sustancias químicas hacen parte de un gran número actividades diarias del hombre, lo cual implica que pueden producirse diferentes formas de exposición durante las diferentes etapas del ciclo de vida de un producto o sustancia química incluyendo: </a:t>
            </a:r>
          </a:p>
          <a:p>
            <a:pPr algn="just"/>
            <a:r>
              <a:rPr lang="es-CO" sz="2000" dirty="0">
                <a:latin typeface="Arial" panose="020B0604020202020204" pitchFamily="34" charset="0"/>
                <a:cs typeface="Arial" panose="020B0604020202020204" pitchFamily="34" charset="0"/>
              </a:rPr>
              <a:t>Exposición ocupacional durante su manufactura </a:t>
            </a:r>
          </a:p>
          <a:p>
            <a:pPr algn="just"/>
            <a:r>
              <a:rPr lang="es-CO" sz="2000" dirty="0">
                <a:latin typeface="Arial" panose="020B0604020202020204" pitchFamily="34" charset="0"/>
                <a:cs typeface="Arial" panose="020B0604020202020204" pitchFamily="34" charset="0"/>
              </a:rPr>
              <a:t>Exposición del consumidor durante su uso </a:t>
            </a:r>
          </a:p>
          <a:p>
            <a:pPr algn="just"/>
            <a:r>
              <a:rPr lang="es-CO" sz="2000" dirty="0">
                <a:latin typeface="Arial" panose="020B0604020202020204" pitchFamily="34" charset="0"/>
                <a:cs typeface="Arial" panose="020B0604020202020204" pitchFamily="34" charset="0"/>
              </a:rPr>
              <a:t>Disposición y exposición ambiental a productos contaminados, a  sus residuos tóxicos.</a:t>
            </a:r>
            <a:endParaRPr lang="es-CO" sz="2000" dirty="0"/>
          </a:p>
        </p:txBody>
      </p:sp>
      <p:sp>
        <p:nvSpPr>
          <p:cNvPr id="4" name="6 Rectángulo"/>
          <p:cNvSpPr/>
          <p:nvPr/>
        </p:nvSpPr>
        <p:spPr>
          <a:xfrm>
            <a:off x="653515" y="4159298"/>
            <a:ext cx="8155115" cy="255124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endParaRPr lang="es-CO" sz="2000" dirty="0"/>
          </a:p>
          <a:p>
            <a:pPr marL="285750" indent="-285750">
              <a:buFont typeface="Wingdings" pitchFamily="2" charset="2"/>
              <a:buChar char="ü"/>
            </a:pPr>
            <a:r>
              <a:rPr lang="es-CO" sz="2000" dirty="0">
                <a:latin typeface="Arial" panose="020B0604020202020204" pitchFamily="34" charset="0"/>
                <a:cs typeface="Arial" panose="020B0604020202020204" pitchFamily="34" charset="0"/>
              </a:rPr>
              <a:t>Medicamentos</a:t>
            </a:r>
          </a:p>
          <a:p>
            <a:pPr marL="285750" indent="-285750">
              <a:buFont typeface="Wingdings" pitchFamily="2" charset="2"/>
              <a:buChar char="ü"/>
            </a:pPr>
            <a:r>
              <a:rPr lang="es-CO" sz="2000" dirty="0">
                <a:latin typeface="Arial" panose="020B0604020202020204" pitchFamily="34" charset="0"/>
                <a:cs typeface="Arial" panose="020B0604020202020204" pitchFamily="34" charset="0"/>
              </a:rPr>
              <a:t>Plaguicidas</a:t>
            </a:r>
          </a:p>
          <a:p>
            <a:pPr marL="285750" indent="-285750">
              <a:buFont typeface="Wingdings" pitchFamily="2" charset="2"/>
              <a:buChar char="ü"/>
            </a:pPr>
            <a:r>
              <a:rPr lang="es-CO" sz="2000" dirty="0">
                <a:latin typeface="Arial" panose="020B0604020202020204" pitchFamily="34" charset="0"/>
                <a:cs typeface="Arial" panose="020B0604020202020204" pitchFamily="34" charset="0"/>
              </a:rPr>
              <a:t>Metanol</a:t>
            </a:r>
          </a:p>
          <a:p>
            <a:pPr marL="285750" indent="-285750">
              <a:buFont typeface="Wingdings" pitchFamily="2" charset="2"/>
              <a:buChar char="ü"/>
            </a:pPr>
            <a:r>
              <a:rPr lang="es-CO" sz="2000" dirty="0">
                <a:latin typeface="Arial" panose="020B0604020202020204" pitchFamily="34" charset="0"/>
                <a:cs typeface="Arial" panose="020B0604020202020204" pitchFamily="34" charset="0"/>
              </a:rPr>
              <a:t>Metales</a:t>
            </a:r>
          </a:p>
          <a:p>
            <a:pPr marL="285750" indent="-285750">
              <a:buFont typeface="Wingdings" pitchFamily="2" charset="2"/>
              <a:buChar char="ü"/>
            </a:pPr>
            <a:r>
              <a:rPr lang="es-CO" sz="2000" dirty="0">
                <a:latin typeface="Arial" panose="020B0604020202020204" pitchFamily="34" charset="0"/>
                <a:cs typeface="Arial" panose="020B0604020202020204" pitchFamily="34" charset="0"/>
              </a:rPr>
              <a:t>Solventes</a:t>
            </a:r>
          </a:p>
          <a:p>
            <a:pPr marL="285750" indent="-285750">
              <a:buFont typeface="Wingdings" pitchFamily="2" charset="2"/>
              <a:buChar char="ü"/>
            </a:pPr>
            <a:r>
              <a:rPr lang="es-CO" sz="2000" dirty="0">
                <a:latin typeface="Arial" panose="020B0604020202020204" pitchFamily="34" charset="0"/>
                <a:cs typeface="Arial" panose="020B0604020202020204" pitchFamily="34" charset="0"/>
              </a:rPr>
              <a:t>Otras sustancias químicas</a:t>
            </a:r>
          </a:p>
          <a:p>
            <a:pPr marL="285750" indent="-285750">
              <a:buFont typeface="Wingdings" pitchFamily="2" charset="2"/>
              <a:buChar char="ü"/>
            </a:pPr>
            <a:r>
              <a:rPr lang="es-CO" sz="2000" dirty="0">
                <a:latin typeface="Arial" panose="020B0604020202020204" pitchFamily="34" charset="0"/>
                <a:cs typeface="Arial" panose="020B0604020202020204" pitchFamily="34" charset="0"/>
              </a:rPr>
              <a:t>Gases </a:t>
            </a:r>
          </a:p>
          <a:p>
            <a:pPr marL="285750" indent="-285750">
              <a:buFont typeface="Wingdings" pitchFamily="2" charset="2"/>
              <a:buChar char="ü"/>
            </a:pPr>
            <a:r>
              <a:rPr lang="es-CO" sz="2000" dirty="0">
                <a:latin typeface="Arial" panose="020B0604020202020204" pitchFamily="34" charset="0"/>
                <a:cs typeface="Arial" panose="020B0604020202020204" pitchFamily="34" charset="0"/>
              </a:rPr>
              <a:t>Sustancias psicoactivas</a:t>
            </a:r>
          </a:p>
          <a:p>
            <a:endParaRPr lang="es-CO" sz="2000" dirty="0"/>
          </a:p>
        </p:txBody>
      </p:sp>
      <p:sp>
        <p:nvSpPr>
          <p:cNvPr id="5" name="1 Título"/>
          <p:cNvSpPr txBox="1">
            <a:spLocks/>
          </p:cNvSpPr>
          <p:nvPr/>
        </p:nvSpPr>
        <p:spPr>
          <a:xfrm>
            <a:off x="628761" y="3429000"/>
            <a:ext cx="4677578" cy="488724"/>
          </a:xfrm>
          <a:prstGeom prst="rect">
            <a:avLst/>
          </a:prstGeom>
          <a:solidFill>
            <a:srgbClr val="00B050"/>
          </a:solidFill>
        </p:spPr>
        <p:style>
          <a:lnRef idx="1">
            <a:schemeClr val="accent1"/>
          </a:lnRef>
          <a:fillRef idx="2">
            <a:schemeClr val="accent1"/>
          </a:fillRef>
          <a:effectRef idx="1">
            <a:schemeClr val="accent1"/>
          </a:effectRef>
          <a:fontRef idx="minor">
            <a:schemeClr val="dk1"/>
          </a:fontRef>
        </p:style>
        <p:txBody>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s-CO" sz="2800" b="1" dirty="0"/>
              <a:t>   TIPOS DE SUSTANCIAS QUIMICAS</a:t>
            </a:r>
            <a:r>
              <a:rPr lang="es-CO" dirty="0"/>
              <a:t/>
            </a:r>
            <a:br>
              <a:rPr lang="es-CO" dirty="0"/>
            </a:br>
            <a:r>
              <a:rPr lang="es-CO" dirty="0"/>
              <a:t/>
            </a:r>
            <a:br>
              <a:rPr lang="es-CO" dirty="0"/>
            </a:br>
            <a:r>
              <a:rPr lang="es-CO" dirty="0"/>
              <a:t/>
            </a:r>
            <a:br>
              <a:rPr lang="es-CO" dirty="0"/>
            </a:br>
            <a:r>
              <a:rPr lang="es-CO" dirty="0"/>
              <a:t>                       </a:t>
            </a:r>
            <a:r>
              <a:rPr lang="es-CO" sz="2800" b="1" dirty="0"/>
              <a:t/>
            </a:r>
            <a:br>
              <a:rPr lang="es-CO" sz="2800" b="1" dirty="0"/>
            </a:br>
            <a:endParaRPr lang="es-CO" sz="2800" b="1" dirty="0"/>
          </a:p>
        </p:txBody>
      </p:sp>
    </p:spTree>
    <p:extLst>
      <p:ext uri="{BB962C8B-B14F-4D97-AF65-F5344CB8AC3E}">
        <p14:creationId xmlns:p14="http://schemas.microsoft.com/office/powerpoint/2010/main" val="3212651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attachment.outlook.live.net/owa/nataliamarialp@hotmail.com/service.svc/s/GetFileAttachment?id=AQMkADAwATY0MDABLTkzZjYtN2Y2MC0wMAItMDAKAEYAAANQA%2FiokG%2FQQKrtWnNhn%2FeLBwDp4DsRhoEwSoZi92EBBLE3AAACAQwAAADp4DsRhoEwSoZi92EBBLE3AAIkCPd5AAAAARIAEABH2DGpnukdS5evuErvQuiD&amp;X-OWA-CANARY=zVZjQ-HHqkmf6j03ZZSZS4CTLDXn_9UYcReXgTwgwomKPlxo7L0Tfx18ENEVamPNPr0_TL851XI.&amp;token=eyJhbGciOiJSUzI1NiIsImtpZCI6IjA2MDBGOUY2NzQ2MjA3MzdFNzM0MDRFMjg3QzQ1QTgxOENCN0NFQjgiLCJ4NXQiOiJCZ0Q1OW5SaUJ6Zm5OQVRpaDhSYWdZeTN6cmciLCJ0eXAiOiJKV1QifQ.eyJ2ZXIiOiJFeGNoYW5nZS5DYWxsYmFjay5WMSIsImFwcGN0eHNlbmRlciI6Ik93YURvd25sb2FkQDg0ZGY5ZTdmLWU5ZjYtNDBhZi1iNDM1LWFhYWFhYWFhYWFhYSIsImFwcGN0eCI6IntcIm1zZXhjaHByb3RcIjpcIm93YVwiLFwicHJpbWFyeXNpZFwiOlwiUy0xLTI4MjctNDA5NjAwLTI0ODI0MDUyMTZcIixcInB1aWRcIjpcIjE3NTkyMjEwODY4NDY4MTZcIixcIm9pZFwiOlwiMDAwNjQwMDAtOTNmNi03ZjYwLTAwMDAtMDAwMDAwMDAwMDAwXCIsXCJzY29wZVwiOlwiT3dhRG93bmxvYWRcIn0iLCJuYmYiOjE1MzQwMzIwMzQsImV4cCI6MTUzNDAzMjYzNCwiaXNzIjoiMDAwMDAwMDItMDAwMC0wZmYxLWNlMDAtMDAwMDAwMDAwMDAwQDg0ZGY5ZTdmLWU5ZjYtNDBhZi1iNDM1LWFhYWFhYWFhYWFhYSIsImF1ZCI6IjAwMDAwMDAyLTAwMDAtMGZmMS1jZTAwLTAwMDAwMDAwMDAwMC9hdHRhY2htZW50Lm91dGxvb2subGl2ZS5uZXRAODRkZjllN2YtZTlmNi00MGFmLWI0MzUtYWFhYWFhYWFhYWFhIn0.AIwu3-lchAHpDb46dhRRnMLdUiu-Gi2_jXjkNUyGxed8NAFebndVN7slrb8YXLZ4c8sgyKhiP5C1KnGtwjl5NWgyel3PrdQtP4F9RxLUp5A1oPCVgD2x4isfkzdVsnW-gowhvIbMEGiU6KewOCpnNajr2bYamMl8Q_l13cNovDzXlaDcFaO5AZafoYyurIWah6zJCit9eLxxxxH1-EJdGO74uxPiyBnooGpaOR_W-s0c4fvo3FuR6IXWjlHCCnhwa99Ed3vz8XcI3zwl4YRrozrIrTgUJhrJayZyWwtkQwsuhV04OC0ZPkx9rw2Go2VAy3s9oUCfpXZ2RDlGNpZK1Q&amp;owa=outlook.live.com&amp;isc=1&amp;isImagePreview=Tru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40" y="0"/>
            <a:ext cx="9144000" cy="6957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55477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a 6"/>
          <p:cNvGraphicFramePr>
            <a:graphicFrameLocks noGrp="1"/>
          </p:cNvGraphicFramePr>
          <p:nvPr>
            <p:extLst>
              <p:ext uri="{D42A27DB-BD31-4B8C-83A1-F6EECF244321}">
                <p14:modId xmlns:p14="http://schemas.microsoft.com/office/powerpoint/2010/main" val="63341710"/>
              </p:ext>
            </p:extLst>
          </p:nvPr>
        </p:nvGraphicFramePr>
        <p:xfrm>
          <a:off x="268941" y="821237"/>
          <a:ext cx="8875059" cy="8753348"/>
        </p:xfrm>
        <a:graphic>
          <a:graphicData uri="http://schemas.openxmlformats.org/drawingml/2006/table">
            <a:tbl>
              <a:tblPr firstRow="1" firstCol="1" bandRow="1"/>
              <a:tblGrid>
                <a:gridCol w="1601311">
                  <a:extLst>
                    <a:ext uri="{9D8B030D-6E8A-4147-A177-3AD203B41FA5}">
                      <a16:colId xmlns:a16="http://schemas.microsoft.com/office/drawing/2014/main" xmlns="" val="20000"/>
                    </a:ext>
                  </a:extLst>
                </a:gridCol>
                <a:gridCol w="7273748">
                  <a:extLst>
                    <a:ext uri="{9D8B030D-6E8A-4147-A177-3AD203B41FA5}">
                      <a16:colId xmlns:a16="http://schemas.microsoft.com/office/drawing/2014/main" xmlns="" val="20001"/>
                    </a:ext>
                  </a:extLst>
                </a:gridCol>
              </a:tblGrid>
              <a:tr h="315461">
                <a:tc>
                  <a:txBody>
                    <a:bodyPr/>
                    <a:lstStyle/>
                    <a:p>
                      <a:pPr marL="283845" marR="321945" indent="-6350" algn="ctr">
                        <a:lnSpc>
                          <a:spcPct val="115000"/>
                        </a:lnSpc>
                        <a:spcAft>
                          <a:spcPts val="0"/>
                        </a:spcAft>
                      </a:pPr>
                      <a:r>
                        <a:rPr lang="es-CO" sz="1800" b="1"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Categoría </a:t>
                      </a:r>
                      <a:endPar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txBody>
                  <a:tcPr marL="40940" marR="20661"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a:txBody>
                    <a:bodyPr/>
                    <a:lstStyle/>
                    <a:p>
                      <a:pPr marL="283845" marR="321945" indent="-6350" algn="ctr">
                        <a:lnSpc>
                          <a:spcPct val="115000"/>
                        </a:lnSpc>
                        <a:spcAft>
                          <a:spcPts val="0"/>
                        </a:spcAft>
                      </a:pPr>
                      <a:r>
                        <a:rPr lang="es-CO" sz="1800" b="1"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Definición operativa de caso </a:t>
                      </a:r>
                      <a:endPar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txBody>
                  <a:tcPr marL="40940" marR="20661"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extLst>
                  <a:ext uri="{0D108BD9-81ED-4DB2-BD59-A6C34878D82A}">
                    <a16:rowId xmlns:a16="http://schemas.microsoft.com/office/drawing/2014/main" xmlns="" val="10000"/>
                  </a:ext>
                </a:extLst>
              </a:tr>
              <a:tr h="1379698">
                <a:tc>
                  <a:txBody>
                    <a:bodyPr/>
                    <a:lstStyle/>
                    <a:p>
                      <a:pPr marL="283845" marR="321945" indent="-6350" algn="ctr">
                        <a:lnSpc>
                          <a:spcPct val="97000"/>
                        </a:lnSpc>
                        <a:spcAft>
                          <a:spcPts val="0"/>
                        </a:spcAft>
                      </a:pPr>
                      <a:endPar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L="283845" marR="321945" indent="-6350" algn="ctr">
                        <a:lnSpc>
                          <a:spcPct val="97000"/>
                        </a:lnSpc>
                        <a:spcAft>
                          <a:spcPts val="0"/>
                        </a:spcAft>
                      </a:pPr>
                      <a:r>
                        <a:rPr lang="es-CO" sz="1800" b="1"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Caso  confirmado por clínica </a:t>
                      </a:r>
                      <a:endPar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L="283845" marR="321945" indent="-6350" algn="l">
                        <a:lnSpc>
                          <a:spcPct val="115000"/>
                        </a:lnSpc>
                        <a:spcAft>
                          <a:spcPts val="0"/>
                        </a:spcAft>
                      </a:pPr>
                      <a:r>
                        <a:rPr lang="es-CO" sz="1800" b="1"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 </a:t>
                      </a:r>
                      <a:endPar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txBody>
                  <a:tcPr marL="40940" marR="2066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a:txBody>
                    <a:bodyPr/>
                    <a:lstStyle/>
                    <a:p>
                      <a:pPr marL="635" marR="5080" indent="-6350" algn="just">
                        <a:lnSpc>
                          <a:spcPct val="115000"/>
                        </a:lnSpc>
                        <a:spcAft>
                          <a:spcPts val="0"/>
                        </a:spcAft>
                      </a:pPr>
                      <a:r>
                        <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Paciente que posterior al contacto con una o más sustancias químicas por la vía dérmica (piel y mucosas), respiratoria (inhalación), digestiva, parenteral (intravenosa, subcutánea o intramuscular) u ocular, presenta manifestaciones de un </a:t>
                      </a:r>
                      <a:r>
                        <a:rPr lang="es-CO" sz="1800" dirty="0" err="1">
                          <a:solidFill>
                            <a:srgbClr val="000000"/>
                          </a:solidFill>
                          <a:effectLst/>
                          <a:latin typeface="Arial" panose="020B0604020202020204" pitchFamily="34" charset="0"/>
                          <a:ea typeface="Arial" panose="020B0604020202020204" pitchFamily="34" charset="0"/>
                          <a:cs typeface="Times New Roman" panose="02020603050405020304" pitchFamily="18" charset="0"/>
                        </a:rPr>
                        <a:t>toxidrome</a:t>
                      </a:r>
                      <a:r>
                        <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 o un cuadro clínico de intoxicación compatible o característico con la exposición a la(s) sustancia(s) implicada(s). </a:t>
                      </a:r>
                    </a:p>
                  </a:txBody>
                  <a:tcPr marL="40940" marR="2066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extLst>
                  <a:ext uri="{0D108BD9-81ED-4DB2-BD59-A6C34878D82A}">
                    <a16:rowId xmlns:a16="http://schemas.microsoft.com/office/drawing/2014/main" xmlns="" val="10001"/>
                  </a:ext>
                </a:extLst>
              </a:tr>
              <a:tr h="2523689">
                <a:tc>
                  <a:txBody>
                    <a:bodyPr/>
                    <a:lstStyle/>
                    <a:p>
                      <a:pPr marL="283845" marR="321945" indent="-6350" algn="l">
                        <a:lnSpc>
                          <a:spcPct val="97000"/>
                        </a:lnSpc>
                        <a:spcAft>
                          <a:spcPts val="0"/>
                        </a:spcAft>
                      </a:pPr>
                      <a:r>
                        <a:rPr lang="es-CO" sz="1800" b="1"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 </a:t>
                      </a:r>
                      <a:endPar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L="283845" marR="321945" indent="5715" algn="ctr">
                        <a:lnSpc>
                          <a:spcPct val="115000"/>
                        </a:lnSpc>
                        <a:spcAft>
                          <a:spcPts val="0"/>
                        </a:spcAft>
                      </a:pPr>
                      <a:r>
                        <a:rPr lang="es-CO" sz="1800" b="1"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Caso confirmado por laboratorio </a:t>
                      </a:r>
                      <a:endPar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txBody>
                  <a:tcPr marL="40940" marR="2066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a:txBody>
                    <a:bodyPr/>
                    <a:lstStyle/>
                    <a:p>
                      <a:pPr marL="635" marR="4445" indent="-6350" algn="just">
                        <a:lnSpc>
                          <a:spcPct val="115000"/>
                        </a:lnSpc>
                        <a:spcAft>
                          <a:spcPts val="0"/>
                        </a:spcAft>
                      </a:pPr>
                      <a:r>
                        <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Todo caso confirmado por clínica que por análisis de laboratorio se comprueba la presencia de la(s) sustancia(s) en algunos de las muestras biológicas del paciente (sangre, orina, saliva, contenido gástrico, tejidos de diferentes órganos (hígado, riñón, cerebro, cabello, unas, etc.) y/o en otras muestras como alimentos, bebidas, envases, cigarrillos, vegetales, medicamentos, restos de vestidos y otros elementos que hayan servido de vehículo y en los cuales se sospeche que estén contaminados con la(s) sustancia(s) que puedan ser causantes de la intoxicación. La muestra también puede proceder del ambiente que se sospecha contaminado, tales como aire, agua, suelo y residuos sólidos o líquidos. </a:t>
                      </a:r>
                    </a:p>
                  </a:txBody>
                  <a:tcPr marL="40940" marR="2066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D"/>
                    </a:solidFill>
                  </a:tcPr>
                </a:tc>
                <a:extLst>
                  <a:ext uri="{0D108BD9-81ED-4DB2-BD59-A6C34878D82A}">
                    <a16:rowId xmlns:a16="http://schemas.microsoft.com/office/drawing/2014/main" xmlns="" val="10002"/>
                  </a:ext>
                </a:extLst>
              </a:tr>
              <a:tr h="1961218">
                <a:tc>
                  <a:txBody>
                    <a:bodyPr/>
                    <a:lstStyle/>
                    <a:p>
                      <a:pPr marL="283845" marR="321945" indent="-6350" algn="ctr">
                        <a:lnSpc>
                          <a:spcPct val="97000"/>
                        </a:lnSpc>
                        <a:spcAft>
                          <a:spcPts val="0"/>
                        </a:spcAft>
                      </a:pPr>
                      <a:r>
                        <a:rPr lang="es-CO" sz="1800" b="1"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Caso confirmado por nexo </a:t>
                      </a:r>
                      <a:endPar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L="16510" marR="321945" indent="-6350" algn="l">
                        <a:lnSpc>
                          <a:spcPct val="115000"/>
                        </a:lnSpc>
                        <a:spcAft>
                          <a:spcPts val="0"/>
                        </a:spcAft>
                      </a:pPr>
                      <a:r>
                        <a:rPr lang="es-CO" sz="1800" b="1"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 epidemiológico </a:t>
                      </a:r>
                      <a:endPar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txBody>
                  <a:tcPr marL="40940" marR="2066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A5A5"/>
                    </a:solidFill>
                  </a:tcPr>
                </a:tc>
                <a:tc>
                  <a:txBody>
                    <a:bodyPr/>
                    <a:lstStyle/>
                    <a:p>
                      <a:pPr marL="635" marR="321945" indent="-6350" algn="just">
                        <a:lnSpc>
                          <a:spcPct val="97000"/>
                        </a:lnSpc>
                        <a:spcAft>
                          <a:spcPts val="0"/>
                        </a:spcAft>
                      </a:pPr>
                      <a:endPar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endParaRPr>
                    </a:p>
                    <a:p>
                      <a:pPr marL="635" marR="321945" indent="-6350" algn="just">
                        <a:lnSpc>
                          <a:spcPct val="97000"/>
                        </a:lnSpc>
                        <a:spcAft>
                          <a:spcPts val="0"/>
                        </a:spcAft>
                      </a:pPr>
                      <a:r>
                        <a:rPr lang="es-CO"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Todo caso confirmado por clínica que cumple con uno o más de los siguientes criterios: </a:t>
                      </a:r>
                    </a:p>
                    <a:p>
                      <a:pPr marL="342900" marR="321945" lvl="0" indent="-342900" algn="just" fontAlgn="base">
                        <a:lnSpc>
                          <a:spcPct val="97000"/>
                        </a:lnSpc>
                        <a:spcAft>
                          <a:spcPts val="0"/>
                        </a:spcAft>
                        <a:buClr>
                          <a:srgbClr val="000000"/>
                        </a:buClr>
                        <a:buSzPts val="900"/>
                        <a:buFont typeface="Symbol" panose="05050102010706020507" pitchFamily="18" charset="2"/>
                        <a:buChar char="-"/>
                      </a:pPr>
                      <a:r>
                        <a:rPr lang="es-CO" sz="1800" u="none" strike="noStrike" dirty="0">
                          <a:solidFill>
                            <a:srgbClr val="000000"/>
                          </a:solidFill>
                          <a:effectLst/>
                          <a:uFill>
                            <a:solidFill>
                              <a:srgbClr val="000000"/>
                            </a:solidFill>
                          </a:uFill>
                          <a:latin typeface="Arial" panose="020B0604020202020204" pitchFamily="34" charset="0"/>
                          <a:ea typeface="Arial" panose="020B0604020202020204" pitchFamily="34" charset="0"/>
                          <a:cs typeface="Arial" panose="020B0604020202020204" pitchFamily="34" charset="0"/>
                        </a:rPr>
                        <a:t>El paciente o familiar confirma la exposición la sustancia o mezcla de sustancias. </a:t>
                      </a:r>
                    </a:p>
                    <a:p>
                      <a:pPr marL="342900" marR="321945" lvl="0" indent="-342900" algn="just" fontAlgn="base">
                        <a:lnSpc>
                          <a:spcPct val="97000"/>
                        </a:lnSpc>
                        <a:spcAft>
                          <a:spcPts val="0"/>
                        </a:spcAft>
                        <a:buClr>
                          <a:srgbClr val="000000"/>
                        </a:buClr>
                        <a:buSzPts val="900"/>
                        <a:buFont typeface="Symbol" panose="05050102010706020507" pitchFamily="18" charset="2"/>
                        <a:buChar char="-"/>
                      </a:pPr>
                      <a:r>
                        <a:rPr lang="es-CO" sz="1800" u="none" strike="noStrike" dirty="0">
                          <a:solidFill>
                            <a:srgbClr val="000000"/>
                          </a:solidFill>
                          <a:effectLst/>
                          <a:uFill>
                            <a:solidFill>
                              <a:srgbClr val="000000"/>
                            </a:solidFill>
                          </a:uFill>
                          <a:latin typeface="Arial" panose="020B0604020202020204" pitchFamily="34" charset="0"/>
                          <a:ea typeface="Arial" panose="020B0604020202020204" pitchFamily="34" charset="0"/>
                          <a:cs typeface="Arial" panose="020B0604020202020204" pitchFamily="34" charset="0"/>
                        </a:rPr>
                        <a:t>Hay respuesta clínica a la administración de un antídoto. - Se encuentran frascos, empaques, sobres o envases vacíos en el lugar de la intoxicación. </a:t>
                      </a:r>
                    </a:p>
                    <a:p>
                      <a:pPr marL="342900" marR="321945" lvl="0" indent="-342900" algn="just" fontAlgn="base">
                        <a:lnSpc>
                          <a:spcPct val="115000"/>
                        </a:lnSpc>
                        <a:spcAft>
                          <a:spcPts val="0"/>
                        </a:spcAft>
                        <a:buClr>
                          <a:srgbClr val="000000"/>
                        </a:buClr>
                        <a:buSzPts val="900"/>
                        <a:buFont typeface="Symbol" panose="05050102010706020507" pitchFamily="18" charset="2"/>
                        <a:buChar char="-"/>
                      </a:pPr>
                      <a:r>
                        <a:rPr lang="es-CO" sz="1800" u="none" strike="noStrike" dirty="0">
                          <a:solidFill>
                            <a:srgbClr val="000000"/>
                          </a:solidFill>
                          <a:effectLst/>
                          <a:uFill>
                            <a:solidFill>
                              <a:srgbClr val="000000"/>
                            </a:solidFill>
                          </a:uFill>
                          <a:latin typeface="Arial" panose="020B0604020202020204" pitchFamily="34" charset="0"/>
                          <a:ea typeface="Arial" panose="020B0604020202020204" pitchFamily="34" charset="0"/>
                          <a:cs typeface="Arial" panose="020B0604020202020204" pitchFamily="34" charset="0"/>
                        </a:rPr>
                        <a:t>Se trata de un caso confirmado por clínica relacionado con un caso confirmado por laboratorio.</a:t>
                      </a:r>
                    </a:p>
                  </a:txBody>
                  <a:tcPr marL="40940" marR="2066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BDBDB"/>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38614310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628651" y="122830"/>
            <a:ext cx="6341090" cy="1023582"/>
          </a:xfrm>
          <a:prstGeom prst="flowChartProcess">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es-ES" sz="2400" b="1" dirty="0">
                <a:solidFill>
                  <a:schemeClr val="tx1"/>
                </a:solidFill>
                <a:effectLst>
                  <a:outerShdw blurRad="38100" dist="38100" dir="2700000" algn="tl">
                    <a:srgbClr val="000000">
                      <a:alpha val="43137"/>
                    </a:srgbClr>
                  </a:outerShdw>
                </a:effectLst>
                <a:latin typeface=" Arial"/>
                <a:cs typeface="Aharoni" panose="02010803020104030203" pitchFamily="2" charset="-79"/>
              </a:rPr>
              <a:t/>
            </a:r>
            <a:br>
              <a:rPr lang="es-ES" sz="2400" b="1" dirty="0">
                <a:solidFill>
                  <a:schemeClr val="tx1"/>
                </a:solidFill>
                <a:effectLst>
                  <a:outerShdw blurRad="38100" dist="38100" dir="2700000" algn="tl">
                    <a:srgbClr val="000000">
                      <a:alpha val="43137"/>
                    </a:srgbClr>
                  </a:outerShdw>
                </a:effectLst>
                <a:latin typeface=" Arial"/>
                <a:cs typeface="Aharoni" panose="02010803020104030203" pitchFamily="2" charset="-79"/>
              </a:rPr>
            </a:br>
            <a:r>
              <a:rPr lang="es-ES" sz="24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DISTRIBUCION DE CASOS DE INTOXICACIONES POR SUSTANCIAS QUIMICAS – SEMANA 30,DEPARTAMENTO DE CÓRDOBA  2016 - 2018</a:t>
            </a:r>
            <a:r>
              <a:rPr lang="es-CO" sz="24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r>
            <a:br>
              <a:rPr lang="es-CO" sz="24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endParaRPr lang="es-CO" sz="2400" dirty="0">
              <a:solidFill>
                <a:schemeClr val="tx1"/>
              </a:solidFill>
              <a:latin typeface="Calibri" panose="020F0502020204030204" pitchFamily="34" charset="0"/>
              <a:cs typeface="Calibri" panose="020F0502020204030204" pitchFamily="34" charset="0"/>
            </a:endParaRPr>
          </a:p>
        </p:txBody>
      </p:sp>
      <p:pic>
        <p:nvPicPr>
          <p:cNvPr id="5" name="Imagen 4"/>
          <p:cNvPicPr>
            <a:picLocks noChangeAspect="1"/>
          </p:cNvPicPr>
          <p:nvPr/>
        </p:nvPicPr>
        <p:blipFill>
          <a:blip r:embed="rId2"/>
          <a:stretch>
            <a:fillRect/>
          </a:stretch>
        </p:blipFill>
        <p:spPr>
          <a:xfrm>
            <a:off x="628651" y="1146412"/>
            <a:ext cx="618314" cy="891718"/>
          </a:xfrm>
          <a:prstGeom prst="rect">
            <a:avLst/>
          </a:prstGeom>
        </p:spPr>
      </p:pic>
      <p:sp>
        <p:nvSpPr>
          <p:cNvPr id="7" name="Almacenamiento de acceso directo 6"/>
          <p:cNvSpPr/>
          <p:nvPr/>
        </p:nvSpPr>
        <p:spPr>
          <a:xfrm>
            <a:off x="6114741" y="2137841"/>
            <a:ext cx="1076354" cy="1211855"/>
          </a:xfrm>
          <a:prstGeom prst="flowChartMagneticDrum">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23%</a:t>
            </a:r>
          </a:p>
        </p:txBody>
      </p:sp>
      <p:sp>
        <p:nvSpPr>
          <p:cNvPr id="8" name="Flecha abajo 7"/>
          <p:cNvSpPr/>
          <p:nvPr/>
        </p:nvSpPr>
        <p:spPr>
          <a:xfrm>
            <a:off x="6969741" y="2451379"/>
            <a:ext cx="160324" cy="5847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Elipse 8"/>
          <p:cNvSpPr/>
          <p:nvPr/>
        </p:nvSpPr>
        <p:spPr>
          <a:xfrm>
            <a:off x="7386034" y="2002222"/>
            <a:ext cx="1757966" cy="898315"/>
          </a:xfrm>
          <a:prstGeom prst="ellipse">
            <a:avLst/>
          </a:prstGeom>
          <a:solidFill>
            <a:schemeClr val="accent3">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latin typeface="Arial" panose="020B0604020202020204" pitchFamily="34" charset="0"/>
                <a:cs typeface="Arial" panose="020B0604020202020204" pitchFamily="34" charset="0"/>
              </a:rPr>
              <a:t>Casos Notificados</a:t>
            </a:r>
          </a:p>
          <a:p>
            <a:pPr algn="ctr"/>
            <a:r>
              <a:rPr lang="es-CO" b="1" dirty="0">
                <a:solidFill>
                  <a:schemeClr val="tx1"/>
                </a:solidFill>
                <a:latin typeface="Arial" panose="020B0604020202020204" pitchFamily="34" charset="0"/>
                <a:cs typeface="Arial" panose="020B0604020202020204" pitchFamily="34" charset="0"/>
              </a:rPr>
              <a:t>466 casos</a:t>
            </a:r>
          </a:p>
        </p:txBody>
      </p:sp>
      <p:graphicFrame>
        <p:nvGraphicFramePr>
          <p:cNvPr id="10" name="Gráfico 9"/>
          <p:cNvGraphicFramePr>
            <a:graphicFrameLocks/>
          </p:cNvGraphicFramePr>
          <p:nvPr>
            <p:extLst>
              <p:ext uri="{D42A27DB-BD31-4B8C-83A1-F6EECF244321}">
                <p14:modId xmlns:p14="http://schemas.microsoft.com/office/powerpoint/2010/main" val="3702437482"/>
              </p:ext>
            </p:extLst>
          </p:nvPr>
        </p:nvGraphicFramePr>
        <p:xfrm>
          <a:off x="1467061" y="2002221"/>
          <a:ext cx="5689969" cy="3731342"/>
        </p:xfrm>
        <a:graphic>
          <a:graphicData uri="http://schemas.openxmlformats.org/drawingml/2006/chart">
            <c:chart xmlns:c="http://schemas.openxmlformats.org/drawingml/2006/chart" xmlns:r="http://schemas.openxmlformats.org/officeDocument/2006/relationships" r:id="rId3"/>
          </a:graphicData>
        </a:graphic>
      </p:graphicFrame>
      <p:sp>
        <p:nvSpPr>
          <p:cNvPr id="2" name="Flecha derecha 1"/>
          <p:cNvSpPr/>
          <p:nvPr/>
        </p:nvSpPr>
        <p:spPr>
          <a:xfrm>
            <a:off x="1308432" y="1253537"/>
            <a:ext cx="987930" cy="4237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dirty="0">
                <a:solidFill>
                  <a:schemeClr val="tx1"/>
                </a:solidFill>
                <a:latin typeface="Arial" panose="020B0604020202020204" pitchFamily="34" charset="0"/>
                <a:cs typeface="Arial" panose="020B0604020202020204" pitchFamily="34" charset="0"/>
              </a:rPr>
              <a:t>CASOS</a:t>
            </a:r>
          </a:p>
        </p:txBody>
      </p:sp>
      <p:cxnSp>
        <p:nvCxnSpPr>
          <p:cNvPr id="17" name="Conector angular 16"/>
          <p:cNvCxnSpPr/>
          <p:nvPr/>
        </p:nvCxnSpPr>
        <p:spPr>
          <a:xfrm rot="16200000" flipH="1">
            <a:off x="2044000" y="1545834"/>
            <a:ext cx="1151496" cy="54240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CuadroTexto 19"/>
          <p:cNvSpPr txBox="1"/>
          <p:nvPr/>
        </p:nvSpPr>
        <p:spPr>
          <a:xfrm>
            <a:off x="2357831" y="1195378"/>
            <a:ext cx="1226618" cy="369332"/>
          </a:xfrm>
          <a:prstGeom prst="rect">
            <a:avLst/>
          </a:prstGeom>
          <a:noFill/>
        </p:spPr>
        <p:txBody>
          <a:bodyPr wrap="none" rtlCol="0">
            <a:spAutoFit/>
          </a:bodyPr>
          <a:lstStyle/>
          <a:p>
            <a:r>
              <a:rPr lang="es-CO" b="1" dirty="0"/>
              <a:t>2016:  441 </a:t>
            </a:r>
          </a:p>
        </p:txBody>
      </p:sp>
      <p:sp>
        <p:nvSpPr>
          <p:cNvPr id="21" name="CuadroTexto 20"/>
          <p:cNvSpPr txBox="1"/>
          <p:nvPr/>
        </p:nvSpPr>
        <p:spPr>
          <a:xfrm>
            <a:off x="2965210" y="2208119"/>
            <a:ext cx="1382662" cy="369332"/>
          </a:xfrm>
          <a:prstGeom prst="rect">
            <a:avLst/>
          </a:prstGeom>
          <a:noFill/>
        </p:spPr>
        <p:txBody>
          <a:bodyPr wrap="square" rtlCol="0">
            <a:spAutoFit/>
          </a:bodyPr>
          <a:lstStyle/>
          <a:p>
            <a:r>
              <a:rPr lang="es-CO" b="1" dirty="0"/>
              <a:t>2017: 575</a:t>
            </a:r>
          </a:p>
        </p:txBody>
      </p:sp>
    </p:spTree>
    <p:extLst>
      <p:ext uri="{BB962C8B-B14F-4D97-AF65-F5344CB8AC3E}">
        <p14:creationId xmlns:p14="http://schemas.microsoft.com/office/powerpoint/2010/main" val="25710553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ipse 4"/>
          <p:cNvSpPr/>
          <p:nvPr/>
        </p:nvSpPr>
        <p:spPr>
          <a:xfrm>
            <a:off x="235560" y="130416"/>
            <a:ext cx="502609" cy="579786"/>
          </a:xfrm>
          <a:prstGeom prst="ellipse">
            <a:avLst/>
          </a:prstGeom>
          <a:solidFill>
            <a:schemeClr val="bg1"/>
          </a:solidFill>
          <a:ln w="57150">
            <a:solidFill>
              <a:srgbClr val="FC9E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200" b="1" dirty="0">
                <a:solidFill>
                  <a:schemeClr val="tx1"/>
                </a:solidFill>
                <a:latin typeface=" Arial"/>
              </a:rPr>
              <a:t>2</a:t>
            </a:r>
          </a:p>
        </p:txBody>
      </p:sp>
      <p:graphicFrame>
        <p:nvGraphicFramePr>
          <p:cNvPr id="2" name="Tabla 1"/>
          <p:cNvGraphicFramePr>
            <a:graphicFrameLocks noGrp="1"/>
          </p:cNvGraphicFramePr>
          <p:nvPr>
            <p:extLst>
              <p:ext uri="{D42A27DB-BD31-4B8C-83A1-F6EECF244321}">
                <p14:modId xmlns:p14="http://schemas.microsoft.com/office/powerpoint/2010/main" val="3796130696"/>
              </p:ext>
            </p:extLst>
          </p:nvPr>
        </p:nvGraphicFramePr>
        <p:xfrm>
          <a:off x="5473025" y="969698"/>
          <a:ext cx="3538836" cy="6619822"/>
        </p:xfrm>
        <a:graphic>
          <a:graphicData uri="http://schemas.openxmlformats.org/drawingml/2006/table">
            <a:tbl>
              <a:tblPr>
                <a:tableStyleId>{5C22544A-7EE6-4342-B048-85BDC9FD1C3A}</a:tableStyleId>
              </a:tblPr>
              <a:tblGrid>
                <a:gridCol w="2058539">
                  <a:extLst>
                    <a:ext uri="{9D8B030D-6E8A-4147-A177-3AD203B41FA5}">
                      <a16:colId xmlns:a16="http://schemas.microsoft.com/office/drawing/2014/main" xmlns="" val="20000"/>
                    </a:ext>
                  </a:extLst>
                </a:gridCol>
                <a:gridCol w="647630">
                  <a:extLst>
                    <a:ext uri="{9D8B030D-6E8A-4147-A177-3AD203B41FA5}">
                      <a16:colId xmlns:a16="http://schemas.microsoft.com/office/drawing/2014/main" xmlns="" val="20001"/>
                    </a:ext>
                  </a:extLst>
                </a:gridCol>
                <a:gridCol w="832667">
                  <a:extLst>
                    <a:ext uri="{9D8B030D-6E8A-4147-A177-3AD203B41FA5}">
                      <a16:colId xmlns:a16="http://schemas.microsoft.com/office/drawing/2014/main" xmlns="" val="20002"/>
                    </a:ext>
                  </a:extLst>
                </a:gridCol>
              </a:tblGrid>
              <a:tr h="252910">
                <a:tc>
                  <a:txBody>
                    <a:bodyPr/>
                    <a:lstStyle/>
                    <a:p>
                      <a:pPr algn="l" fontAlgn="b"/>
                      <a:endParaRPr lang="es-CO" sz="1400" b="1" i="0" u="none" strike="noStrike" dirty="0">
                        <a:solidFill>
                          <a:srgbClr val="FFFFFF"/>
                        </a:solidFill>
                        <a:effectLst/>
                        <a:latin typeface=" Arial"/>
                      </a:endParaRPr>
                    </a:p>
                  </a:txBody>
                  <a:tcPr marL="5021" marR="5021" marT="6694" marB="0" anchor="b"/>
                </a:tc>
                <a:tc>
                  <a:txBody>
                    <a:bodyPr/>
                    <a:lstStyle/>
                    <a:p>
                      <a:pPr algn="l" fontAlgn="b"/>
                      <a:r>
                        <a:rPr lang="es-CO" sz="1400" u="none" strike="noStrike">
                          <a:effectLst/>
                          <a:latin typeface=" Arial"/>
                        </a:rPr>
                        <a:t>.</a:t>
                      </a:r>
                      <a:endParaRPr lang="es-CO" sz="1400" b="0" i="0" u="none" strike="noStrike">
                        <a:solidFill>
                          <a:srgbClr val="2F75B5"/>
                        </a:solidFill>
                        <a:effectLst/>
                        <a:latin typeface=" Arial"/>
                      </a:endParaRPr>
                    </a:p>
                  </a:txBody>
                  <a:tcPr marL="5021" marR="5021" marT="6694" marB="0" anchor="b"/>
                </a:tc>
                <a:tc>
                  <a:txBody>
                    <a:bodyPr/>
                    <a:lstStyle/>
                    <a:p>
                      <a:pPr algn="l" fontAlgn="b"/>
                      <a:endParaRPr lang="es-CO" sz="1400" b="0" i="0" u="none" strike="noStrike">
                        <a:solidFill>
                          <a:srgbClr val="FFFFFF"/>
                        </a:solidFill>
                        <a:effectLst/>
                        <a:latin typeface=" Arial"/>
                      </a:endParaRPr>
                    </a:p>
                  </a:txBody>
                  <a:tcPr marL="5021" marR="5021" marT="6694" marB="0" anchor="b"/>
                </a:tc>
                <a:extLst>
                  <a:ext uri="{0D108BD9-81ED-4DB2-BD59-A6C34878D82A}">
                    <a16:rowId xmlns:a16="http://schemas.microsoft.com/office/drawing/2014/main" xmlns="" val="10000"/>
                  </a:ext>
                </a:extLst>
              </a:tr>
              <a:tr h="163107">
                <a:tc>
                  <a:txBody>
                    <a:bodyPr/>
                    <a:lstStyle/>
                    <a:p>
                      <a:pPr algn="ctr" fontAlgn="ctr"/>
                      <a:r>
                        <a:rPr lang="es-CO" sz="1600" u="none" strike="noStrike" dirty="0">
                          <a:effectLst/>
                          <a:latin typeface=" Arial"/>
                        </a:rPr>
                        <a:t>  Municipio de Residencia</a:t>
                      </a:r>
                      <a:endParaRPr lang="es-CO" sz="1600" b="1" i="0" u="none" strike="noStrike" dirty="0">
                        <a:solidFill>
                          <a:srgbClr val="FFFFFF"/>
                        </a:solidFill>
                        <a:effectLst/>
                        <a:latin typeface=" Arial"/>
                      </a:endParaRPr>
                    </a:p>
                  </a:txBody>
                  <a:tcPr marL="5021" marR="5021" marT="6694" marB="0" anchor="ctr"/>
                </a:tc>
                <a:tc>
                  <a:txBody>
                    <a:bodyPr/>
                    <a:lstStyle/>
                    <a:p>
                      <a:pPr algn="ctr" fontAlgn="ctr"/>
                      <a:r>
                        <a:rPr lang="es-CO" sz="1600" u="none" strike="noStrike" dirty="0">
                          <a:effectLst/>
                          <a:latin typeface=" Arial"/>
                        </a:rPr>
                        <a:t>Casos</a:t>
                      </a:r>
                      <a:endParaRPr lang="es-CO" sz="1600" b="1" i="0" u="none" strike="noStrike" dirty="0">
                        <a:solidFill>
                          <a:srgbClr val="FFFFFF"/>
                        </a:solidFill>
                        <a:effectLst/>
                        <a:latin typeface=" Arial"/>
                      </a:endParaRPr>
                    </a:p>
                  </a:txBody>
                  <a:tcPr marL="5021" marR="5021" marT="6694" marB="0" anchor="ctr"/>
                </a:tc>
                <a:tc>
                  <a:txBody>
                    <a:bodyPr/>
                    <a:lstStyle/>
                    <a:p>
                      <a:pPr algn="ctr" fontAlgn="ctr"/>
                      <a:r>
                        <a:rPr lang="es-CO" sz="1600" u="none" strike="noStrike" dirty="0">
                          <a:effectLst/>
                          <a:latin typeface=" Arial"/>
                        </a:rPr>
                        <a:t>% de Casos</a:t>
                      </a:r>
                      <a:endParaRPr lang="es-CO" sz="1600" b="1" i="0" u="none" strike="noStrike" dirty="0">
                        <a:solidFill>
                          <a:srgbClr val="FFFFFF"/>
                        </a:solidFill>
                        <a:effectLst/>
                        <a:latin typeface=" Arial"/>
                      </a:endParaRPr>
                    </a:p>
                  </a:txBody>
                  <a:tcPr marL="5021" marR="5021" marT="6694" marB="0" anchor="ctr"/>
                </a:tc>
                <a:extLst>
                  <a:ext uri="{0D108BD9-81ED-4DB2-BD59-A6C34878D82A}">
                    <a16:rowId xmlns:a16="http://schemas.microsoft.com/office/drawing/2014/main" xmlns="" val="10001"/>
                  </a:ext>
                </a:extLst>
              </a:tr>
              <a:tr h="163107">
                <a:tc>
                  <a:txBody>
                    <a:bodyPr/>
                    <a:lstStyle/>
                    <a:p>
                      <a:pPr algn="l" fontAlgn="b"/>
                      <a:r>
                        <a:rPr lang="es-CO" sz="1600" u="none" strike="noStrike" dirty="0">
                          <a:effectLst/>
                          <a:latin typeface=" Arial"/>
                        </a:rPr>
                        <a:t>MONTERIA</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135</a:t>
                      </a:r>
                      <a:endParaRPr lang="es-CO" sz="1600" b="0" i="0" u="none" strike="noStrike" dirty="0">
                        <a:solidFill>
                          <a:srgbClr val="000000"/>
                        </a:solidFill>
                        <a:effectLst/>
                        <a:latin typeface=" Arial"/>
                      </a:endParaRPr>
                    </a:p>
                  </a:txBody>
                  <a:tcPr marL="5021" marR="5021" marT="6694" marB="0" anchor="b">
                    <a:solidFill>
                      <a:schemeClr val="bg1">
                        <a:lumMod val="95000"/>
                      </a:schemeClr>
                    </a:solidFill>
                  </a:tcPr>
                </a:tc>
                <a:tc>
                  <a:txBody>
                    <a:bodyPr/>
                    <a:lstStyle/>
                    <a:p>
                      <a:pPr algn="r" fontAlgn="b"/>
                      <a:r>
                        <a:rPr lang="es-CO" sz="1600" u="none" strike="noStrike" dirty="0">
                          <a:effectLst/>
                          <a:latin typeface=" Arial"/>
                        </a:rPr>
                        <a:t>29,0%</a:t>
                      </a:r>
                      <a:endParaRPr lang="es-CO" sz="1600" b="0" i="0" u="none" strike="noStrike" dirty="0">
                        <a:solidFill>
                          <a:srgbClr val="000000"/>
                        </a:solidFill>
                        <a:effectLst/>
                        <a:latin typeface=" Arial"/>
                      </a:endParaRPr>
                    </a:p>
                  </a:txBody>
                  <a:tcPr marL="5021" marR="5021" marT="6694" marB="0" anchor="b">
                    <a:solidFill>
                      <a:schemeClr val="bg1">
                        <a:lumMod val="95000"/>
                      </a:schemeClr>
                    </a:solidFill>
                  </a:tcPr>
                </a:tc>
                <a:extLst>
                  <a:ext uri="{0D108BD9-81ED-4DB2-BD59-A6C34878D82A}">
                    <a16:rowId xmlns:a16="http://schemas.microsoft.com/office/drawing/2014/main" xmlns="" val="10002"/>
                  </a:ext>
                </a:extLst>
              </a:tr>
              <a:tr h="374178">
                <a:tc>
                  <a:txBody>
                    <a:bodyPr/>
                    <a:lstStyle/>
                    <a:p>
                      <a:pPr algn="l" fontAlgn="b"/>
                      <a:r>
                        <a:rPr lang="es-CO" sz="1600" u="none" strike="noStrike" dirty="0">
                          <a:effectLst/>
                          <a:latin typeface=" Arial"/>
                        </a:rPr>
                        <a:t>MONTELIBANO</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51</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10,9%</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03"/>
                  </a:ext>
                </a:extLst>
              </a:tr>
              <a:tr h="163107">
                <a:tc>
                  <a:txBody>
                    <a:bodyPr/>
                    <a:lstStyle/>
                    <a:p>
                      <a:pPr algn="l" fontAlgn="b"/>
                      <a:r>
                        <a:rPr lang="es-CO" sz="1600" u="none" strike="noStrike" dirty="0">
                          <a:effectLst/>
                          <a:latin typeface=" Arial"/>
                        </a:rPr>
                        <a:t>SAHAGUN</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40</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8,6%</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04"/>
                  </a:ext>
                </a:extLst>
              </a:tr>
              <a:tr h="163107">
                <a:tc>
                  <a:txBody>
                    <a:bodyPr/>
                    <a:lstStyle/>
                    <a:p>
                      <a:pPr algn="l" fontAlgn="b"/>
                      <a:r>
                        <a:rPr lang="es-CO" sz="1600" u="none" strike="noStrike" dirty="0">
                          <a:effectLst/>
                          <a:latin typeface=" Arial"/>
                        </a:rPr>
                        <a:t>LORICA</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33</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7,1%</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05"/>
                  </a:ext>
                </a:extLst>
              </a:tr>
              <a:tr h="163107">
                <a:tc>
                  <a:txBody>
                    <a:bodyPr/>
                    <a:lstStyle/>
                    <a:p>
                      <a:pPr algn="l" fontAlgn="b"/>
                      <a:r>
                        <a:rPr lang="es-CO" sz="1600" u="none" strike="noStrike" dirty="0">
                          <a:effectLst/>
                          <a:latin typeface=" Arial"/>
                        </a:rPr>
                        <a:t>CERETE</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32</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6,9%</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06"/>
                  </a:ext>
                </a:extLst>
              </a:tr>
              <a:tr h="163107">
                <a:tc>
                  <a:txBody>
                    <a:bodyPr/>
                    <a:lstStyle/>
                    <a:p>
                      <a:pPr algn="l" fontAlgn="b"/>
                      <a:r>
                        <a:rPr lang="es-CO" sz="1600" u="none" strike="noStrike" dirty="0">
                          <a:effectLst/>
                          <a:latin typeface=" Arial"/>
                        </a:rPr>
                        <a:t>CIENAGA DE ORO</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21</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4,5%</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07"/>
                  </a:ext>
                </a:extLst>
              </a:tr>
              <a:tr h="163107">
                <a:tc>
                  <a:txBody>
                    <a:bodyPr/>
                    <a:lstStyle/>
                    <a:p>
                      <a:pPr algn="l" fontAlgn="b"/>
                      <a:r>
                        <a:rPr lang="es-CO" sz="1600" u="none" strike="noStrike" dirty="0">
                          <a:effectLst/>
                          <a:latin typeface=" Arial"/>
                        </a:rPr>
                        <a:t>PLANETA RICA</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18</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3,9%</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08"/>
                  </a:ext>
                </a:extLst>
              </a:tr>
              <a:tr h="163107">
                <a:tc>
                  <a:txBody>
                    <a:bodyPr/>
                    <a:lstStyle/>
                    <a:p>
                      <a:pPr algn="l" fontAlgn="b"/>
                      <a:r>
                        <a:rPr lang="es-CO" sz="1600" u="none" strike="noStrike" dirty="0">
                          <a:effectLst/>
                          <a:latin typeface=" Arial"/>
                        </a:rPr>
                        <a:t>CHINU</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13</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2,8%</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09"/>
                  </a:ext>
                </a:extLst>
              </a:tr>
              <a:tr h="163107">
                <a:tc>
                  <a:txBody>
                    <a:bodyPr/>
                    <a:lstStyle/>
                    <a:p>
                      <a:pPr algn="l" fontAlgn="b"/>
                      <a:r>
                        <a:rPr lang="es-CO" sz="1600" u="none" strike="noStrike">
                          <a:effectLst/>
                          <a:latin typeface=" Arial"/>
                        </a:rPr>
                        <a:t>AYAPEL</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12</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2,6%</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10"/>
                  </a:ext>
                </a:extLst>
              </a:tr>
              <a:tr h="163107">
                <a:tc>
                  <a:txBody>
                    <a:bodyPr/>
                    <a:lstStyle/>
                    <a:p>
                      <a:pPr algn="l" fontAlgn="b"/>
                      <a:r>
                        <a:rPr lang="es-CO" sz="1600" u="none" strike="noStrike">
                          <a:effectLst/>
                          <a:latin typeface=" Arial"/>
                        </a:rPr>
                        <a:t>TIERRALTA</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11</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2,4%</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11"/>
                  </a:ext>
                </a:extLst>
              </a:tr>
              <a:tr h="163107">
                <a:tc>
                  <a:txBody>
                    <a:bodyPr/>
                    <a:lstStyle/>
                    <a:p>
                      <a:pPr algn="l" fontAlgn="b"/>
                      <a:r>
                        <a:rPr lang="es-CO" sz="1600" u="none" strike="noStrike" dirty="0">
                          <a:effectLst/>
                          <a:latin typeface=" Arial"/>
                        </a:rPr>
                        <a:t>MOÑITOS</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10</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2,1%</a:t>
                      </a:r>
                      <a:endParaRPr lang="es-CO" sz="1600" b="0" i="0" u="none" strike="noStrike">
                        <a:solidFill>
                          <a:srgbClr val="000000"/>
                        </a:solidFill>
                        <a:effectLst/>
                        <a:latin typeface=" Arial"/>
                      </a:endParaRPr>
                    </a:p>
                  </a:txBody>
                  <a:tcPr marL="5021" marR="5021" marT="6694" marB="0" anchor="b"/>
                </a:tc>
                <a:extLst>
                  <a:ext uri="{0D108BD9-81ED-4DB2-BD59-A6C34878D82A}">
                    <a16:rowId xmlns:a16="http://schemas.microsoft.com/office/drawing/2014/main" xmlns="" val="10012"/>
                  </a:ext>
                </a:extLst>
              </a:tr>
              <a:tr h="163107">
                <a:tc>
                  <a:txBody>
                    <a:bodyPr/>
                    <a:lstStyle/>
                    <a:p>
                      <a:pPr algn="l" fontAlgn="b"/>
                      <a:r>
                        <a:rPr lang="es-CO" sz="1600" u="none" strike="noStrike">
                          <a:effectLst/>
                          <a:latin typeface=" Arial"/>
                        </a:rPr>
                        <a:t>SAN ANTERO</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10</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2,1%</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13"/>
                  </a:ext>
                </a:extLst>
              </a:tr>
              <a:tr h="163107">
                <a:tc>
                  <a:txBody>
                    <a:bodyPr/>
                    <a:lstStyle/>
                    <a:p>
                      <a:pPr algn="l" fontAlgn="b"/>
                      <a:r>
                        <a:rPr lang="es-CO" sz="1600" u="none" strike="noStrike">
                          <a:effectLst/>
                          <a:latin typeface=" Arial"/>
                        </a:rPr>
                        <a:t>BUENAVISTA</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8</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1,7%</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14"/>
                  </a:ext>
                </a:extLst>
              </a:tr>
              <a:tr h="163107">
                <a:tc>
                  <a:txBody>
                    <a:bodyPr/>
                    <a:lstStyle/>
                    <a:p>
                      <a:pPr algn="l" fontAlgn="b"/>
                      <a:r>
                        <a:rPr lang="es-CO" sz="1600" u="none" strike="noStrike">
                          <a:effectLst/>
                          <a:latin typeface=" Arial"/>
                        </a:rPr>
                        <a:t>TUCHIN</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8</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1,7%</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15"/>
                  </a:ext>
                </a:extLst>
              </a:tr>
              <a:tr h="163107">
                <a:tc>
                  <a:txBody>
                    <a:bodyPr/>
                    <a:lstStyle/>
                    <a:p>
                      <a:pPr algn="l" fontAlgn="b"/>
                      <a:r>
                        <a:rPr lang="es-CO" sz="1600" u="none" strike="noStrike" dirty="0">
                          <a:effectLst/>
                          <a:latin typeface=" Arial"/>
                        </a:rPr>
                        <a:t>PUERTO LIBERTADOR</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8</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1,7%</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16"/>
                  </a:ext>
                </a:extLst>
              </a:tr>
              <a:tr h="163107">
                <a:tc>
                  <a:txBody>
                    <a:bodyPr/>
                    <a:lstStyle/>
                    <a:p>
                      <a:pPr algn="l" fontAlgn="b"/>
                      <a:r>
                        <a:rPr lang="es-CO" sz="1600" u="none" strike="noStrike" dirty="0">
                          <a:effectLst/>
                          <a:latin typeface=" Arial"/>
                        </a:rPr>
                        <a:t>SAN ANDRES</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7</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1,5%</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17"/>
                  </a:ext>
                </a:extLst>
              </a:tr>
              <a:tr h="163107">
                <a:tc>
                  <a:txBody>
                    <a:bodyPr/>
                    <a:lstStyle/>
                    <a:p>
                      <a:pPr algn="l" fontAlgn="b"/>
                      <a:r>
                        <a:rPr lang="es-CO" sz="1600" u="none" strike="noStrike">
                          <a:effectLst/>
                          <a:latin typeface=" Arial"/>
                        </a:rPr>
                        <a:t>SAN BERNARDO</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7</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1,5%</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18"/>
                  </a:ext>
                </a:extLst>
              </a:tr>
              <a:tr h="163107">
                <a:tc>
                  <a:txBody>
                    <a:bodyPr/>
                    <a:lstStyle/>
                    <a:p>
                      <a:pPr algn="l" fontAlgn="b"/>
                      <a:r>
                        <a:rPr lang="es-CO" sz="1600" u="none" strike="noStrike">
                          <a:effectLst/>
                          <a:latin typeface=" Arial"/>
                        </a:rPr>
                        <a:t>PUERTO ESCONDIDO</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6</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1,3%</a:t>
                      </a:r>
                      <a:endParaRPr lang="es-CO" sz="1600" b="0" i="0" u="none" strike="noStrike">
                        <a:solidFill>
                          <a:srgbClr val="000000"/>
                        </a:solidFill>
                        <a:effectLst/>
                        <a:latin typeface=" Arial"/>
                      </a:endParaRPr>
                    </a:p>
                  </a:txBody>
                  <a:tcPr marL="5021" marR="5021" marT="6694" marB="0" anchor="b"/>
                </a:tc>
                <a:extLst>
                  <a:ext uri="{0D108BD9-81ED-4DB2-BD59-A6C34878D82A}">
                    <a16:rowId xmlns:a16="http://schemas.microsoft.com/office/drawing/2014/main" xmlns="" val="10019"/>
                  </a:ext>
                </a:extLst>
              </a:tr>
              <a:tr h="163107">
                <a:tc>
                  <a:txBody>
                    <a:bodyPr/>
                    <a:lstStyle/>
                    <a:p>
                      <a:pPr algn="l" fontAlgn="b"/>
                      <a:r>
                        <a:rPr lang="es-CO" sz="1600" u="none" strike="noStrike" dirty="0">
                          <a:effectLst/>
                          <a:latin typeface=" Arial"/>
                        </a:rPr>
                        <a:t>LA APARTADA</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5</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1,1%</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20"/>
                  </a:ext>
                </a:extLst>
              </a:tr>
              <a:tr h="163107">
                <a:tc>
                  <a:txBody>
                    <a:bodyPr/>
                    <a:lstStyle/>
                    <a:p>
                      <a:pPr algn="l" fontAlgn="b"/>
                      <a:r>
                        <a:rPr lang="es-CO" sz="1600" u="none" strike="noStrike">
                          <a:effectLst/>
                          <a:latin typeface=" Arial"/>
                        </a:rPr>
                        <a:t>PUEBLO NUEVO</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4</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0,9%</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21"/>
                  </a:ext>
                </a:extLst>
              </a:tr>
              <a:tr h="163107">
                <a:tc>
                  <a:txBody>
                    <a:bodyPr/>
                    <a:lstStyle/>
                    <a:p>
                      <a:pPr algn="l" fontAlgn="b"/>
                      <a:r>
                        <a:rPr lang="es-CO" sz="1600" u="none" strike="noStrike" dirty="0">
                          <a:effectLst/>
                          <a:latin typeface=" Arial"/>
                        </a:rPr>
                        <a:t>SAN CARLOS</a:t>
                      </a:r>
                      <a:endParaRPr lang="es-CO" sz="1600" b="0" i="0" u="none" strike="noStrike" dirty="0">
                        <a:solidFill>
                          <a:srgbClr val="000000"/>
                        </a:solidFill>
                        <a:effectLst/>
                        <a:latin typeface=" Arial"/>
                      </a:endParaRPr>
                    </a:p>
                  </a:txBody>
                  <a:tcPr marL="5021" marR="5021" marT="6694" marB="0" anchor="b"/>
                </a:tc>
                <a:tc>
                  <a:txBody>
                    <a:bodyPr/>
                    <a:lstStyle/>
                    <a:p>
                      <a:pPr algn="r" fontAlgn="b"/>
                      <a:r>
                        <a:rPr lang="es-CO" sz="1600" u="none" strike="noStrike">
                          <a:effectLst/>
                          <a:latin typeface=" Arial"/>
                        </a:rPr>
                        <a:t>4</a:t>
                      </a:r>
                      <a:endParaRPr lang="es-CO" sz="1600" b="0" i="0" u="none" strike="noStrike">
                        <a:solidFill>
                          <a:srgbClr val="000000"/>
                        </a:solidFill>
                        <a:effectLst/>
                        <a:latin typeface=" Arial"/>
                      </a:endParaRPr>
                    </a:p>
                  </a:txBody>
                  <a:tcPr marL="5021" marR="5021" marT="6694" marB="0" anchor="b"/>
                </a:tc>
                <a:tc>
                  <a:txBody>
                    <a:bodyPr/>
                    <a:lstStyle/>
                    <a:p>
                      <a:pPr algn="r" fontAlgn="b"/>
                      <a:r>
                        <a:rPr lang="es-CO" sz="1600" u="none" strike="noStrike" dirty="0">
                          <a:effectLst/>
                          <a:latin typeface=" Arial"/>
                        </a:rPr>
                        <a:t>0,9%</a:t>
                      </a:r>
                      <a:endParaRPr lang="es-CO" sz="1600" b="0" i="0" u="none" strike="noStrike" dirty="0">
                        <a:solidFill>
                          <a:srgbClr val="000000"/>
                        </a:solidFill>
                        <a:effectLst/>
                        <a:latin typeface=" Arial"/>
                      </a:endParaRPr>
                    </a:p>
                  </a:txBody>
                  <a:tcPr marL="5021" marR="5021" marT="6694" marB="0" anchor="b"/>
                </a:tc>
                <a:extLst>
                  <a:ext uri="{0D108BD9-81ED-4DB2-BD59-A6C34878D82A}">
                    <a16:rowId xmlns:a16="http://schemas.microsoft.com/office/drawing/2014/main" xmlns="" val="10022"/>
                  </a:ext>
                </a:extLst>
              </a:tr>
            </a:tbl>
          </a:graphicData>
        </a:graphic>
      </p:graphicFrame>
      <p:sp>
        <p:nvSpPr>
          <p:cNvPr id="10" name="CuadroTexto 9"/>
          <p:cNvSpPr txBox="1"/>
          <p:nvPr/>
        </p:nvSpPr>
        <p:spPr>
          <a:xfrm>
            <a:off x="788422" y="1"/>
            <a:ext cx="6489247" cy="1200329"/>
          </a:xfrm>
          <a:prstGeom prst="rect">
            <a:avLst/>
          </a:prstGeom>
          <a:noFill/>
        </p:spPr>
        <p:txBody>
          <a:bodyPr wrap="square" rtlCol="0">
            <a:spAutoFit/>
          </a:bodyPr>
          <a:lstStyle/>
          <a:p>
            <a:r>
              <a:rPr lang="es-CO" sz="2400" b="1" dirty="0">
                <a:latin typeface="Calibri" panose="020F0502020204030204" pitchFamily="34" charset="0"/>
                <a:cs typeface="Calibri" panose="020F0502020204030204" pitchFamily="34" charset="0"/>
              </a:rPr>
              <a:t>COMPORTAMIENTO DEL EVENTO INTOXICACIONES POR S Q, SEGÚN MUNICIPIO DE RESIDENCIA.</a:t>
            </a: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22" y="774891"/>
            <a:ext cx="4086225" cy="604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15999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ergamino vertical 3"/>
          <p:cNvSpPr/>
          <p:nvPr/>
        </p:nvSpPr>
        <p:spPr>
          <a:xfrm>
            <a:off x="393078" y="0"/>
            <a:ext cx="369553" cy="685800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b="1" dirty="0">
                <a:solidFill>
                  <a:schemeClr val="tx1"/>
                </a:solidFill>
                <a:latin typeface=" Arial"/>
                <a:cs typeface="Arial" panose="020B0604020202020204" pitchFamily="34" charset="0"/>
              </a:rPr>
              <a:t>Indicadores</a:t>
            </a:r>
          </a:p>
        </p:txBody>
      </p:sp>
      <p:sp>
        <p:nvSpPr>
          <p:cNvPr id="8" name="Elipse 7"/>
          <p:cNvSpPr/>
          <p:nvPr/>
        </p:nvSpPr>
        <p:spPr>
          <a:xfrm>
            <a:off x="762631" y="46008"/>
            <a:ext cx="495725" cy="702748"/>
          </a:xfrm>
          <a:prstGeom prst="ellipse">
            <a:avLst/>
          </a:prstGeom>
          <a:noFill/>
          <a:ln w="57150" cmpd="thickThi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2</a:t>
            </a:r>
          </a:p>
        </p:txBody>
      </p:sp>
      <p:sp>
        <p:nvSpPr>
          <p:cNvPr id="9" name="CuadroTexto 8"/>
          <p:cNvSpPr txBox="1"/>
          <p:nvPr/>
        </p:nvSpPr>
        <p:spPr>
          <a:xfrm>
            <a:off x="852326" y="104994"/>
            <a:ext cx="296425" cy="584775"/>
          </a:xfrm>
          <a:prstGeom prst="rect">
            <a:avLst/>
          </a:prstGeom>
          <a:noFill/>
        </p:spPr>
        <p:txBody>
          <a:bodyPr wrap="square" rtlCol="0">
            <a:spAutoFit/>
          </a:bodyPr>
          <a:lstStyle/>
          <a:p>
            <a:r>
              <a:rPr lang="es-CO" sz="3200" dirty="0">
                <a:latin typeface=" Arial"/>
              </a:rPr>
              <a:t>3</a:t>
            </a:r>
          </a:p>
        </p:txBody>
      </p:sp>
      <p:sp>
        <p:nvSpPr>
          <p:cNvPr id="13" name="Rectángulo 12"/>
          <p:cNvSpPr/>
          <p:nvPr/>
        </p:nvSpPr>
        <p:spPr>
          <a:xfrm>
            <a:off x="1261891" y="900459"/>
            <a:ext cx="8231421" cy="461665"/>
          </a:xfrm>
          <a:prstGeom prst="rect">
            <a:avLst/>
          </a:prstGeom>
        </p:spPr>
        <p:txBody>
          <a:bodyPr wrap="none">
            <a:spAutoFit/>
          </a:bodyPr>
          <a:lstStyle/>
          <a:p>
            <a:r>
              <a:rPr lang="es-CO" sz="2400" b="1" dirty="0">
                <a:solidFill>
                  <a:schemeClr val="accent4">
                    <a:lumMod val="75000"/>
                  </a:schemeClr>
                </a:solidFill>
              </a:rPr>
              <a:t>Tasa de incidencia intoxicaciones por sustancias químicas todas</a:t>
            </a:r>
          </a:p>
        </p:txBody>
      </p:sp>
      <p:sp>
        <p:nvSpPr>
          <p:cNvPr id="16" name="Rectángulo 15"/>
          <p:cNvSpPr/>
          <p:nvPr/>
        </p:nvSpPr>
        <p:spPr>
          <a:xfrm>
            <a:off x="1258356" y="1529233"/>
            <a:ext cx="5748997" cy="830997"/>
          </a:xfrm>
          <a:prstGeom prst="rect">
            <a:avLst/>
          </a:prstGeom>
        </p:spPr>
        <p:txBody>
          <a:bodyPr wrap="square">
            <a:spAutoFit/>
          </a:bodyPr>
          <a:lstStyle/>
          <a:p>
            <a:r>
              <a:rPr lang="es-CO" sz="2400" b="1" dirty="0">
                <a:solidFill>
                  <a:schemeClr val="accent4">
                    <a:lumMod val="75000"/>
                  </a:schemeClr>
                </a:solidFill>
              </a:rPr>
              <a:t>Tasa de Incidencia intoxicaciones por medicamentos  </a:t>
            </a:r>
          </a:p>
        </p:txBody>
      </p:sp>
      <p:sp>
        <p:nvSpPr>
          <p:cNvPr id="17" name="Rectángulo 16"/>
          <p:cNvSpPr/>
          <p:nvPr/>
        </p:nvSpPr>
        <p:spPr>
          <a:xfrm>
            <a:off x="1258356" y="2188569"/>
            <a:ext cx="5042867" cy="830997"/>
          </a:xfrm>
          <a:prstGeom prst="rect">
            <a:avLst/>
          </a:prstGeom>
        </p:spPr>
        <p:txBody>
          <a:bodyPr wrap="square">
            <a:spAutoFit/>
          </a:bodyPr>
          <a:lstStyle/>
          <a:p>
            <a:r>
              <a:rPr lang="es-CO" sz="2400" b="1" dirty="0">
                <a:solidFill>
                  <a:schemeClr val="accent4">
                    <a:lumMod val="75000"/>
                  </a:schemeClr>
                </a:solidFill>
              </a:rPr>
              <a:t>Tasa de incidencia intoxicaciones por plaguicidas </a:t>
            </a:r>
          </a:p>
        </p:txBody>
      </p:sp>
      <p:sp>
        <p:nvSpPr>
          <p:cNvPr id="18" name="19 CuadroTexto"/>
          <p:cNvSpPr txBox="1"/>
          <p:nvPr/>
        </p:nvSpPr>
        <p:spPr>
          <a:xfrm>
            <a:off x="7599668" y="1609356"/>
            <a:ext cx="472296" cy="830997"/>
          </a:xfrm>
          <a:prstGeom prst="rect">
            <a:avLst/>
          </a:prstGeom>
          <a:solidFill>
            <a:schemeClr val="accent6">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CO" sz="2400" b="1" dirty="0">
                <a:solidFill>
                  <a:schemeClr val="tx1"/>
                </a:solidFill>
                <a:latin typeface=" Arial"/>
              </a:rPr>
              <a:t>6,0</a:t>
            </a:r>
          </a:p>
        </p:txBody>
      </p:sp>
      <p:sp>
        <p:nvSpPr>
          <p:cNvPr id="19" name="19 CuadroTexto"/>
          <p:cNvSpPr txBox="1"/>
          <p:nvPr/>
        </p:nvSpPr>
        <p:spPr>
          <a:xfrm>
            <a:off x="7595048" y="2262119"/>
            <a:ext cx="472296" cy="830997"/>
          </a:xfrm>
          <a:prstGeom prst="rect">
            <a:avLst/>
          </a:prstGeom>
          <a:solidFill>
            <a:schemeClr val="accent6">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CO" sz="2400" b="1" dirty="0">
                <a:solidFill>
                  <a:schemeClr val="tx1"/>
                </a:solidFill>
                <a:latin typeface=" Arial"/>
              </a:rPr>
              <a:t>6,0</a:t>
            </a:r>
          </a:p>
        </p:txBody>
      </p:sp>
      <p:sp>
        <p:nvSpPr>
          <p:cNvPr id="20" name="Rectángulo 19"/>
          <p:cNvSpPr/>
          <p:nvPr/>
        </p:nvSpPr>
        <p:spPr>
          <a:xfrm>
            <a:off x="1265151" y="6130635"/>
            <a:ext cx="5145083" cy="830997"/>
          </a:xfrm>
          <a:prstGeom prst="rect">
            <a:avLst/>
          </a:prstGeom>
        </p:spPr>
        <p:txBody>
          <a:bodyPr wrap="square">
            <a:spAutoFit/>
          </a:bodyPr>
          <a:lstStyle/>
          <a:p>
            <a:r>
              <a:rPr lang="es-CO" sz="2400" b="1" dirty="0">
                <a:solidFill>
                  <a:schemeClr val="accent4">
                    <a:lumMod val="75000"/>
                  </a:schemeClr>
                </a:solidFill>
              </a:rPr>
              <a:t>Tasa de incidencia intoxicaciones por metales</a:t>
            </a:r>
          </a:p>
        </p:txBody>
      </p:sp>
      <p:sp>
        <p:nvSpPr>
          <p:cNvPr id="21" name="20 CuadroTexto"/>
          <p:cNvSpPr txBox="1"/>
          <p:nvPr/>
        </p:nvSpPr>
        <p:spPr>
          <a:xfrm>
            <a:off x="7595048" y="2909461"/>
            <a:ext cx="472296" cy="830997"/>
          </a:xfrm>
          <a:prstGeom prst="rect">
            <a:avLst/>
          </a:prstGeom>
          <a:solidFill>
            <a:schemeClr val="accent6">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CO" sz="2400" b="1" dirty="0">
                <a:solidFill>
                  <a:schemeClr val="tx1"/>
                </a:solidFill>
                <a:latin typeface=" Arial"/>
              </a:rPr>
              <a:t>0,0</a:t>
            </a:r>
            <a:endParaRPr lang="es-CO" sz="2400" b="1" dirty="0">
              <a:latin typeface=" Arial"/>
            </a:endParaRPr>
          </a:p>
        </p:txBody>
      </p:sp>
      <p:sp>
        <p:nvSpPr>
          <p:cNvPr id="22" name="Rectángulo 21"/>
          <p:cNvSpPr/>
          <p:nvPr/>
        </p:nvSpPr>
        <p:spPr>
          <a:xfrm>
            <a:off x="1265151" y="3465898"/>
            <a:ext cx="5145083" cy="830997"/>
          </a:xfrm>
          <a:prstGeom prst="rect">
            <a:avLst/>
          </a:prstGeom>
        </p:spPr>
        <p:txBody>
          <a:bodyPr wrap="square">
            <a:spAutoFit/>
          </a:bodyPr>
          <a:lstStyle/>
          <a:p>
            <a:r>
              <a:rPr lang="es-CO" sz="2400" b="1" dirty="0">
                <a:solidFill>
                  <a:schemeClr val="accent4">
                    <a:lumMod val="75000"/>
                  </a:schemeClr>
                </a:solidFill>
              </a:rPr>
              <a:t>Tasa de incidencia intoxicaciones por solventes</a:t>
            </a:r>
          </a:p>
        </p:txBody>
      </p:sp>
      <p:sp>
        <p:nvSpPr>
          <p:cNvPr id="23" name="27 CuadroTexto"/>
          <p:cNvSpPr txBox="1"/>
          <p:nvPr/>
        </p:nvSpPr>
        <p:spPr>
          <a:xfrm>
            <a:off x="7589764" y="3562149"/>
            <a:ext cx="472296" cy="830997"/>
          </a:xfrm>
          <a:prstGeom prst="rect">
            <a:avLst/>
          </a:prstGeom>
          <a:solidFill>
            <a:schemeClr val="accent6">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CO" sz="2400" b="1" dirty="0">
                <a:solidFill>
                  <a:schemeClr val="tx1"/>
                </a:solidFill>
                <a:latin typeface=" Arial"/>
              </a:rPr>
              <a:t>0,0</a:t>
            </a:r>
            <a:endParaRPr lang="es-CO" sz="2400" b="1" dirty="0">
              <a:latin typeface=" Arial"/>
            </a:endParaRPr>
          </a:p>
        </p:txBody>
      </p:sp>
      <p:sp>
        <p:nvSpPr>
          <p:cNvPr id="24" name="Rectángulo 23"/>
          <p:cNvSpPr/>
          <p:nvPr/>
        </p:nvSpPr>
        <p:spPr>
          <a:xfrm>
            <a:off x="1258356" y="4154454"/>
            <a:ext cx="6134698" cy="830997"/>
          </a:xfrm>
          <a:prstGeom prst="rect">
            <a:avLst/>
          </a:prstGeom>
        </p:spPr>
        <p:txBody>
          <a:bodyPr wrap="square">
            <a:spAutoFit/>
          </a:bodyPr>
          <a:lstStyle/>
          <a:p>
            <a:r>
              <a:rPr lang="es-CO" sz="2400" b="1" dirty="0">
                <a:solidFill>
                  <a:schemeClr val="accent4">
                    <a:lumMod val="75000"/>
                  </a:schemeClr>
                </a:solidFill>
              </a:rPr>
              <a:t>Tasa de incidencia intoxicaciones por otras sustancias químicas</a:t>
            </a:r>
          </a:p>
        </p:txBody>
      </p:sp>
      <p:sp>
        <p:nvSpPr>
          <p:cNvPr id="25" name="28 CuadroTexto"/>
          <p:cNvSpPr txBox="1"/>
          <p:nvPr/>
        </p:nvSpPr>
        <p:spPr>
          <a:xfrm>
            <a:off x="7589764" y="4220590"/>
            <a:ext cx="472296" cy="830997"/>
          </a:xfrm>
          <a:prstGeom prst="rect">
            <a:avLst/>
          </a:prstGeom>
          <a:solidFill>
            <a:schemeClr val="accent6">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CO" sz="2400" b="1" dirty="0">
                <a:solidFill>
                  <a:schemeClr val="tx1"/>
                </a:solidFill>
                <a:latin typeface=" Arial"/>
              </a:rPr>
              <a:t>5,0</a:t>
            </a:r>
            <a:endParaRPr lang="es-CO" sz="2400" b="1" dirty="0">
              <a:latin typeface=" Arial"/>
            </a:endParaRPr>
          </a:p>
        </p:txBody>
      </p:sp>
      <p:sp>
        <p:nvSpPr>
          <p:cNvPr id="26" name="Rectángulo 25"/>
          <p:cNvSpPr/>
          <p:nvPr/>
        </p:nvSpPr>
        <p:spPr>
          <a:xfrm>
            <a:off x="1255726" y="4813790"/>
            <a:ext cx="5704703" cy="461665"/>
          </a:xfrm>
          <a:prstGeom prst="rect">
            <a:avLst/>
          </a:prstGeom>
        </p:spPr>
        <p:txBody>
          <a:bodyPr wrap="none">
            <a:spAutoFit/>
          </a:bodyPr>
          <a:lstStyle/>
          <a:p>
            <a:r>
              <a:rPr lang="es-CO" sz="2400" b="1" dirty="0">
                <a:solidFill>
                  <a:schemeClr val="accent4">
                    <a:lumMod val="75000"/>
                  </a:schemeClr>
                </a:solidFill>
              </a:rPr>
              <a:t>Tasa de incidencia intoxicaciones por gases </a:t>
            </a:r>
            <a:endParaRPr lang="es-CO" sz="2400" dirty="0">
              <a:solidFill>
                <a:schemeClr val="accent4">
                  <a:lumMod val="75000"/>
                </a:schemeClr>
              </a:solidFill>
            </a:endParaRPr>
          </a:p>
        </p:txBody>
      </p:sp>
      <p:sp>
        <p:nvSpPr>
          <p:cNvPr id="27" name="29 CuadroTexto"/>
          <p:cNvSpPr txBox="1"/>
          <p:nvPr/>
        </p:nvSpPr>
        <p:spPr>
          <a:xfrm>
            <a:off x="7595048" y="4970878"/>
            <a:ext cx="472296" cy="830997"/>
          </a:xfrm>
          <a:prstGeom prst="rect">
            <a:avLst/>
          </a:prstGeom>
          <a:solidFill>
            <a:schemeClr val="accent6">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CO" sz="2400" b="1" dirty="0">
                <a:solidFill>
                  <a:schemeClr val="tx1"/>
                </a:solidFill>
                <a:latin typeface=" Arial"/>
              </a:rPr>
              <a:t>0,0</a:t>
            </a:r>
            <a:endParaRPr lang="es-CO" sz="2400" b="1" dirty="0">
              <a:latin typeface=" Arial"/>
            </a:endParaRPr>
          </a:p>
        </p:txBody>
      </p:sp>
      <p:sp>
        <p:nvSpPr>
          <p:cNvPr id="28" name="Rectángulo 27"/>
          <p:cNvSpPr/>
          <p:nvPr/>
        </p:nvSpPr>
        <p:spPr>
          <a:xfrm>
            <a:off x="1261891" y="5469409"/>
            <a:ext cx="7991547" cy="461665"/>
          </a:xfrm>
          <a:prstGeom prst="rect">
            <a:avLst/>
          </a:prstGeom>
        </p:spPr>
        <p:txBody>
          <a:bodyPr wrap="none">
            <a:spAutoFit/>
          </a:bodyPr>
          <a:lstStyle/>
          <a:p>
            <a:r>
              <a:rPr lang="es-CO" sz="2400" b="1" dirty="0">
                <a:solidFill>
                  <a:schemeClr val="accent4">
                    <a:lumMod val="75000"/>
                  </a:schemeClr>
                </a:solidFill>
              </a:rPr>
              <a:t>Tasa de incidencia intoxicaciones por sustancias psicoactivas  </a:t>
            </a:r>
          </a:p>
        </p:txBody>
      </p:sp>
      <p:sp>
        <p:nvSpPr>
          <p:cNvPr id="29" name="32 CuadroTexto"/>
          <p:cNvSpPr txBox="1"/>
          <p:nvPr/>
        </p:nvSpPr>
        <p:spPr>
          <a:xfrm>
            <a:off x="7597627" y="5623566"/>
            <a:ext cx="472296" cy="830997"/>
          </a:xfrm>
          <a:prstGeom prst="rect">
            <a:avLst/>
          </a:prstGeom>
          <a:solidFill>
            <a:schemeClr val="accent6">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CO" sz="2400" b="1" dirty="0">
                <a:solidFill>
                  <a:schemeClr val="tx1"/>
                </a:solidFill>
                <a:latin typeface=" Arial"/>
              </a:rPr>
              <a:t>3,8</a:t>
            </a:r>
            <a:endParaRPr lang="es-CO" sz="2400" b="1" dirty="0">
              <a:latin typeface=" Arial"/>
            </a:endParaRPr>
          </a:p>
        </p:txBody>
      </p:sp>
      <p:sp>
        <p:nvSpPr>
          <p:cNvPr id="30" name="21 CuadroTexto"/>
          <p:cNvSpPr txBox="1"/>
          <p:nvPr/>
        </p:nvSpPr>
        <p:spPr>
          <a:xfrm>
            <a:off x="7572119" y="978930"/>
            <a:ext cx="472296" cy="830997"/>
          </a:xfrm>
          <a:prstGeom prst="rect">
            <a:avLst/>
          </a:prstGeom>
          <a:solidFill>
            <a:schemeClr val="accent6">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CO" sz="2400" b="1" dirty="0">
                <a:solidFill>
                  <a:schemeClr val="tx1"/>
                </a:solidFill>
                <a:latin typeface=" Arial"/>
              </a:rPr>
              <a:t>26</a:t>
            </a:r>
            <a:r>
              <a:rPr lang="es-CO" sz="1200" b="1" dirty="0">
                <a:solidFill>
                  <a:schemeClr val="bg1">
                    <a:lumMod val="65000"/>
                  </a:schemeClr>
                </a:solidFill>
              </a:rPr>
              <a:t>.</a:t>
            </a:r>
          </a:p>
        </p:txBody>
      </p:sp>
      <p:sp>
        <p:nvSpPr>
          <p:cNvPr id="32" name="Rectángulo 31"/>
          <p:cNvSpPr/>
          <p:nvPr/>
        </p:nvSpPr>
        <p:spPr>
          <a:xfrm>
            <a:off x="1265152" y="2909461"/>
            <a:ext cx="5241527" cy="830997"/>
          </a:xfrm>
          <a:prstGeom prst="rect">
            <a:avLst/>
          </a:prstGeom>
        </p:spPr>
        <p:txBody>
          <a:bodyPr wrap="square">
            <a:spAutoFit/>
          </a:bodyPr>
          <a:lstStyle/>
          <a:p>
            <a:r>
              <a:rPr lang="es-CO" sz="2400" b="1" dirty="0">
                <a:solidFill>
                  <a:schemeClr val="accent4">
                    <a:lumMod val="75000"/>
                  </a:schemeClr>
                </a:solidFill>
              </a:rPr>
              <a:t>Tasa de incidencia intoxicaciones por metanol</a:t>
            </a:r>
          </a:p>
        </p:txBody>
      </p:sp>
      <p:sp>
        <p:nvSpPr>
          <p:cNvPr id="33" name="32 CuadroTexto"/>
          <p:cNvSpPr txBox="1"/>
          <p:nvPr/>
        </p:nvSpPr>
        <p:spPr>
          <a:xfrm>
            <a:off x="7595048" y="6282007"/>
            <a:ext cx="472296" cy="830997"/>
          </a:xfrm>
          <a:prstGeom prst="rect">
            <a:avLst/>
          </a:prstGeom>
          <a:solidFill>
            <a:schemeClr val="accent6">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CO" sz="2400" b="1" dirty="0">
                <a:latin typeface=" Arial"/>
              </a:rPr>
              <a:t>0,0</a:t>
            </a:r>
          </a:p>
        </p:txBody>
      </p:sp>
      <p:sp>
        <p:nvSpPr>
          <p:cNvPr id="2" name="Rectángulo 1"/>
          <p:cNvSpPr/>
          <p:nvPr/>
        </p:nvSpPr>
        <p:spPr>
          <a:xfrm flipH="1">
            <a:off x="2465962" y="140930"/>
            <a:ext cx="656618" cy="6049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En riesgo</a:t>
            </a:r>
          </a:p>
        </p:txBody>
      </p:sp>
    </p:spTree>
    <p:extLst>
      <p:ext uri="{BB962C8B-B14F-4D97-AF65-F5344CB8AC3E}">
        <p14:creationId xmlns:p14="http://schemas.microsoft.com/office/powerpoint/2010/main" val="13564616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23 Elipse"/>
          <p:cNvSpPr/>
          <p:nvPr/>
        </p:nvSpPr>
        <p:spPr>
          <a:xfrm>
            <a:off x="391071" y="193427"/>
            <a:ext cx="573207" cy="586853"/>
          </a:xfrm>
          <a:prstGeom prst="ellipse">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s-CO" b="1" dirty="0">
                <a:solidFill>
                  <a:schemeClr val="bg1">
                    <a:lumMod val="50000"/>
                  </a:schemeClr>
                </a:solidFill>
              </a:rPr>
              <a:t>3.</a:t>
            </a:r>
          </a:p>
        </p:txBody>
      </p:sp>
      <p:sp>
        <p:nvSpPr>
          <p:cNvPr id="15" name="36 CuadroTexto"/>
          <p:cNvSpPr txBox="1"/>
          <p:nvPr/>
        </p:nvSpPr>
        <p:spPr>
          <a:xfrm>
            <a:off x="391072" y="799102"/>
            <a:ext cx="7705463" cy="830997"/>
          </a:xfrm>
          <a:prstGeom prst="rect">
            <a:avLst/>
          </a:prstGeom>
          <a:noFill/>
        </p:spPr>
        <p:txBody>
          <a:bodyPr wrap="square" rtlCol="0">
            <a:spAutoFit/>
          </a:bodyPr>
          <a:lstStyle/>
          <a:p>
            <a:pPr algn="ctr"/>
            <a:r>
              <a:rPr lang="es-CO" sz="2400" b="1" dirty="0">
                <a:solidFill>
                  <a:schemeClr val="bg1">
                    <a:lumMod val="50000"/>
                  </a:schemeClr>
                </a:solidFill>
                <a:latin typeface="Calibri" panose="020F0502020204030204" pitchFamily="34" charset="0"/>
                <a:cs typeface="Calibri" panose="020F0502020204030204" pitchFamily="34" charset="0"/>
              </a:rPr>
              <a:t>Comportamiento de variables  sociodemográficas de interés</a:t>
            </a:r>
          </a:p>
        </p:txBody>
      </p:sp>
      <p:pic>
        <p:nvPicPr>
          <p:cNvPr id="1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4831" t="58100" r="10198" b="26193"/>
          <a:stretch/>
        </p:blipFill>
        <p:spPr bwMode="auto">
          <a:xfrm>
            <a:off x="391072" y="1438124"/>
            <a:ext cx="2741090" cy="1659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1 Rectángulo"/>
          <p:cNvSpPr/>
          <p:nvPr/>
        </p:nvSpPr>
        <p:spPr>
          <a:xfrm>
            <a:off x="814990" y="3242443"/>
            <a:ext cx="899138" cy="42063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s-CO" dirty="0">
                <a:latin typeface=" Arial"/>
              </a:rPr>
              <a:t>51,3%</a:t>
            </a:r>
          </a:p>
          <a:p>
            <a:pPr algn="ctr"/>
            <a:r>
              <a:rPr lang="es-CO" sz="1600" dirty="0"/>
              <a:t>236 Casos</a:t>
            </a:r>
          </a:p>
        </p:txBody>
      </p:sp>
      <p:sp>
        <p:nvSpPr>
          <p:cNvPr id="18" name="38 Rectángulo"/>
          <p:cNvSpPr/>
          <p:nvPr/>
        </p:nvSpPr>
        <p:spPr>
          <a:xfrm>
            <a:off x="2058278" y="3242443"/>
            <a:ext cx="795963" cy="42063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s-CO" dirty="0">
                <a:latin typeface=" Arial"/>
              </a:rPr>
              <a:t>48,8%</a:t>
            </a:r>
          </a:p>
          <a:p>
            <a:pPr algn="ctr"/>
            <a:r>
              <a:rPr lang="es-CO" sz="1600" dirty="0"/>
              <a:t>230 Casos</a:t>
            </a:r>
          </a:p>
        </p:txBody>
      </p:sp>
      <p:pic>
        <p:nvPicPr>
          <p:cNvPr id="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9230" y="1475435"/>
            <a:ext cx="907138" cy="1196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ángulo 170">
            <a:extLst>
              <a:ext uri="{FF2B5EF4-FFF2-40B4-BE49-F238E27FC236}">
                <a16:creationId xmlns:a16="http://schemas.microsoft.com/office/drawing/2014/main" xmlns="" id="{6B9DAD4C-F4E2-411A-BB04-9F8DE09E3D8C}"/>
              </a:ext>
            </a:extLst>
          </p:cNvPr>
          <p:cNvSpPr/>
          <p:nvPr/>
        </p:nvSpPr>
        <p:spPr>
          <a:xfrm>
            <a:off x="5609230" y="2780936"/>
            <a:ext cx="1064525" cy="6718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a:latin typeface="Arial" panose="020B0604020202020204" pitchFamily="34" charset="0"/>
                <a:cs typeface="Arial" panose="020B0604020202020204" pitchFamily="34" charset="0"/>
              </a:rPr>
              <a:t>Otros</a:t>
            </a:r>
          </a:p>
          <a:p>
            <a:pPr algn="ctr"/>
            <a:r>
              <a:rPr lang="es-ES" dirty="0">
                <a:latin typeface="Arial Black" panose="020B0A04020102020204" pitchFamily="34" charset="0"/>
              </a:rPr>
              <a:t>97,2%</a:t>
            </a:r>
          </a:p>
          <a:p>
            <a:pPr algn="ctr"/>
            <a:r>
              <a:rPr lang="es-ES" sz="1400" b="1" dirty="0">
                <a:latin typeface=" Arial"/>
                <a:cs typeface="Arial" panose="020B0604020202020204" pitchFamily="34" charset="0"/>
              </a:rPr>
              <a:t>453 caso</a:t>
            </a:r>
            <a:r>
              <a:rPr lang="es-ES" sz="1400" b="1" dirty="0">
                <a:latin typeface=" Arial"/>
              </a:rPr>
              <a:t>s</a:t>
            </a:r>
          </a:p>
        </p:txBody>
      </p:sp>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8370" y="1475434"/>
            <a:ext cx="1092269" cy="1287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ángulo 170">
            <a:extLst>
              <a:ext uri="{FF2B5EF4-FFF2-40B4-BE49-F238E27FC236}">
                <a16:creationId xmlns:a16="http://schemas.microsoft.com/office/drawing/2014/main" xmlns="" id="{6B9DAD4C-F4E2-411A-BB04-9F8DE09E3D8C}"/>
              </a:ext>
            </a:extLst>
          </p:cNvPr>
          <p:cNvSpPr/>
          <p:nvPr/>
        </p:nvSpPr>
        <p:spPr>
          <a:xfrm>
            <a:off x="6867772" y="2780936"/>
            <a:ext cx="972867" cy="6718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a:latin typeface="Arial Narrow" panose="020B0606020202030204" pitchFamily="34" charset="0"/>
              </a:rPr>
              <a:t>Indígena</a:t>
            </a:r>
          </a:p>
          <a:p>
            <a:pPr algn="ctr"/>
            <a:r>
              <a:rPr lang="es-ES" dirty="0">
                <a:latin typeface="Arial Black" panose="020B0A04020102020204" pitchFamily="34" charset="0"/>
              </a:rPr>
              <a:t>2,8%</a:t>
            </a:r>
          </a:p>
          <a:p>
            <a:pPr algn="ctr"/>
            <a:r>
              <a:rPr lang="es-ES" sz="1400" b="1" dirty="0">
                <a:latin typeface="Arial" panose="020B0604020202020204" pitchFamily="34" charset="0"/>
                <a:cs typeface="Arial" panose="020B0604020202020204" pitchFamily="34" charset="0"/>
              </a:rPr>
              <a:t>13 casos</a:t>
            </a:r>
          </a:p>
        </p:txBody>
      </p:sp>
      <p:pic>
        <p:nvPicPr>
          <p:cNvPr id="19" name="Imagen 4">
            <a:extLst>
              <a:ext uri="{FF2B5EF4-FFF2-40B4-BE49-F238E27FC236}">
                <a16:creationId xmlns:a16="http://schemas.microsoft.com/office/drawing/2014/main" xmlns="" id="{B61170B6-B2F6-4FBB-9502-F346FBD21C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32161" y="3452759"/>
            <a:ext cx="898856" cy="1145849"/>
          </a:xfrm>
          <a:prstGeom prst="rect">
            <a:avLst/>
          </a:prstGeom>
        </p:spPr>
      </p:pic>
      <p:sp>
        <p:nvSpPr>
          <p:cNvPr id="20" name="Rectángulo 170">
            <a:extLst>
              <a:ext uri="{FF2B5EF4-FFF2-40B4-BE49-F238E27FC236}">
                <a16:creationId xmlns:a16="http://schemas.microsoft.com/office/drawing/2014/main" xmlns="" id="{6B9DAD4C-F4E2-411A-BB04-9F8DE09E3D8C}"/>
              </a:ext>
            </a:extLst>
          </p:cNvPr>
          <p:cNvSpPr/>
          <p:nvPr/>
        </p:nvSpPr>
        <p:spPr>
          <a:xfrm>
            <a:off x="3036545" y="4758262"/>
            <a:ext cx="994472" cy="67182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latin typeface="Arial" panose="020B0604020202020204" pitchFamily="34" charset="0"/>
                <a:cs typeface="Arial" panose="020B0604020202020204" pitchFamily="34" charset="0"/>
              </a:rPr>
              <a:t>Área rural</a:t>
            </a:r>
          </a:p>
          <a:p>
            <a:pPr algn="ctr"/>
            <a:r>
              <a:rPr lang="es-ES" dirty="0">
                <a:latin typeface="Arial Black" panose="020B0A04020102020204" pitchFamily="34" charset="0"/>
              </a:rPr>
              <a:t>26%</a:t>
            </a:r>
            <a:endParaRPr lang="es-ES" sz="1050" dirty="0">
              <a:latin typeface="Arial Black" panose="020B0A04020102020204" pitchFamily="34" charset="0"/>
            </a:endParaRPr>
          </a:p>
          <a:p>
            <a:pPr algn="ctr"/>
            <a:r>
              <a:rPr lang="es-ES" sz="1400" b="1" dirty="0">
                <a:latin typeface="Arial" panose="020B0604020202020204" pitchFamily="34" charset="0"/>
                <a:cs typeface="Arial" panose="020B0604020202020204" pitchFamily="34" charset="0"/>
              </a:rPr>
              <a:t>120 casos</a:t>
            </a:r>
          </a:p>
        </p:txBody>
      </p:sp>
      <p:pic>
        <p:nvPicPr>
          <p:cNvPr id="21" name="Imagen 6">
            <a:extLst>
              <a:ext uri="{FF2B5EF4-FFF2-40B4-BE49-F238E27FC236}">
                <a16:creationId xmlns:a16="http://schemas.microsoft.com/office/drawing/2014/main" xmlns="" id="{2D7BE1BE-A5C9-4AE5-AC5C-8393798D04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67565" y="3452758"/>
            <a:ext cx="841665" cy="1145849"/>
          </a:xfrm>
          <a:prstGeom prst="rect">
            <a:avLst/>
          </a:prstGeom>
        </p:spPr>
      </p:pic>
      <p:sp>
        <p:nvSpPr>
          <p:cNvPr id="22" name="Rectángulo 170">
            <a:extLst>
              <a:ext uri="{FF2B5EF4-FFF2-40B4-BE49-F238E27FC236}">
                <a16:creationId xmlns:a16="http://schemas.microsoft.com/office/drawing/2014/main" xmlns="" id="{6B9DAD4C-F4E2-411A-BB04-9F8DE09E3D8C}"/>
              </a:ext>
            </a:extLst>
          </p:cNvPr>
          <p:cNvSpPr/>
          <p:nvPr/>
        </p:nvSpPr>
        <p:spPr>
          <a:xfrm>
            <a:off x="4677770" y="4758261"/>
            <a:ext cx="1115705" cy="67182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50" b="1" dirty="0">
              <a:latin typeface="Arial Narrow" panose="020B0606020202030204" pitchFamily="34" charset="0"/>
            </a:endParaRPr>
          </a:p>
          <a:p>
            <a:pPr algn="ctr"/>
            <a:r>
              <a:rPr lang="pt-BR" sz="1600" b="1" dirty="0">
                <a:latin typeface="Arial" panose="020B0604020202020204" pitchFamily="34" charset="0"/>
                <a:cs typeface="Arial" panose="020B0604020202020204" pitchFamily="34" charset="0"/>
              </a:rPr>
              <a:t>Área Urbana</a:t>
            </a:r>
          </a:p>
          <a:p>
            <a:pPr algn="ctr"/>
            <a:r>
              <a:rPr lang="pt-BR" b="1" dirty="0">
                <a:latin typeface="Arial Black" panose="020B0A04020102020204" pitchFamily="34" charset="0"/>
              </a:rPr>
              <a:t>74%</a:t>
            </a:r>
            <a:endParaRPr lang="pt-BR" sz="1050" b="1" dirty="0">
              <a:latin typeface="Arial Black" panose="020B0A04020102020204" pitchFamily="34" charset="0"/>
            </a:endParaRPr>
          </a:p>
          <a:p>
            <a:pPr algn="ctr"/>
            <a:r>
              <a:rPr lang="pt-BR" sz="1400" b="1" dirty="0">
                <a:latin typeface="Arial" panose="020B0604020202020204" pitchFamily="34" charset="0"/>
                <a:cs typeface="Arial" panose="020B0604020202020204" pitchFamily="34" charset="0"/>
              </a:rPr>
              <a:t>346 casos</a:t>
            </a:r>
          </a:p>
          <a:p>
            <a:pPr algn="ctr"/>
            <a:endParaRPr lang="es-ES" sz="1050" b="1" dirty="0">
              <a:latin typeface="Arial Narrow" panose="020B0606020202030204" pitchFamily="34" charset="0"/>
            </a:endParaRPr>
          </a:p>
        </p:txBody>
      </p:sp>
    </p:spTree>
    <p:extLst>
      <p:ext uri="{BB962C8B-B14F-4D97-AF65-F5344CB8AC3E}">
        <p14:creationId xmlns:p14="http://schemas.microsoft.com/office/powerpoint/2010/main" val="7042646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p:cNvGraphicFramePr>
            <a:graphicFrameLocks noGrp="1"/>
          </p:cNvGraphicFramePr>
          <p:nvPr>
            <p:extLst>
              <p:ext uri="{D42A27DB-BD31-4B8C-83A1-F6EECF244321}">
                <p14:modId xmlns:p14="http://schemas.microsoft.com/office/powerpoint/2010/main" val="384034770"/>
              </p:ext>
            </p:extLst>
          </p:nvPr>
        </p:nvGraphicFramePr>
        <p:xfrm>
          <a:off x="1402938" y="1410449"/>
          <a:ext cx="5296487" cy="5571567"/>
        </p:xfrm>
        <a:graphic>
          <a:graphicData uri="http://schemas.openxmlformats.org/drawingml/2006/table">
            <a:tbl>
              <a:tblPr>
                <a:tableStyleId>{5C22544A-7EE6-4342-B048-85BDC9FD1C3A}</a:tableStyleId>
              </a:tblPr>
              <a:tblGrid>
                <a:gridCol w="3244174">
                  <a:extLst>
                    <a:ext uri="{9D8B030D-6E8A-4147-A177-3AD203B41FA5}">
                      <a16:colId xmlns:a16="http://schemas.microsoft.com/office/drawing/2014/main" xmlns="" val="20000"/>
                    </a:ext>
                  </a:extLst>
                </a:gridCol>
                <a:gridCol w="906749">
                  <a:extLst>
                    <a:ext uri="{9D8B030D-6E8A-4147-A177-3AD203B41FA5}">
                      <a16:colId xmlns:a16="http://schemas.microsoft.com/office/drawing/2014/main" xmlns="" val="20001"/>
                    </a:ext>
                  </a:extLst>
                </a:gridCol>
                <a:gridCol w="1145564">
                  <a:extLst>
                    <a:ext uri="{9D8B030D-6E8A-4147-A177-3AD203B41FA5}">
                      <a16:colId xmlns:a16="http://schemas.microsoft.com/office/drawing/2014/main" xmlns="" val="20002"/>
                    </a:ext>
                  </a:extLst>
                </a:gridCol>
              </a:tblGrid>
              <a:tr h="338947">
                <a:tc>
                  <a:txBody>
                    <a:bodyPr/>
                    <a:lstStyle/>
                    <a:p>
                      <a:pPr algn="ctr" fontAlgn="ctr"/>
                      <a:r>
                        <a:rPr lang="es-CO" sz="2000" u="none" strike="noStrike" dirty="0">
                          <a:effectLst/>
                          <a:latin typeface=" Arial"/>
                        </a:rPr>
                        <a:t>EPS</a:t>
                      </a:r>
                      <a:endParaRPr lang="es-CO" sz="2000" b="1" i="0" u="none" strike="noStrike" dirty="0">
                        <a:solidFill>
                          <a:srgbClr val="FFFFFF"/>
                        </a:solidFill>
                        <a:effectLst/>
                        <a:latin typeface=" Arial"/>
                      </a:endParaRPr>
                    </a:p>
                  </a:txBody>
                  <a:tcPr marL="5511" marR="5511" marT="7348" marB="0" anchor="ctr"/>
                </a:tc>
                <a:tc>
                  <a:txBody>
                    <a:bodyPr/>
                    <a:lstStyle/>
                    <a:p>
                      <a:pPr algn="ctr" fontAlgn="ctr"/>
                      <a:r>
                        <a:rPr lang="es-CO" sz="2000" u="none" strike="noStrike" dirty="0">
                          <a:effectLst/>
                          <a:latin typeface=" Arial"/>
                        </a:rPr>
                        <a:t>Casos</a:t>
                      </a:r>
                      <a:endParaRPr lang="es-CO" sz="2000" b="1" i="0" u="none" strike="noStrike" dirty="0">
                        <a:solidFill>
                          <a:srgbClr val="FFFFFF"/>
                        </a:solidFill>
                        <a:effectLst/>
                        <a:latin typeface=" Arial"/>
                      </a:endParaRPr>
                    </a:p>
                  </a:txBody>
                  <a:tcPr marL="5511" marR="5511" marT="7348" marB="0" anchor="ctr"/>
                </a:tc>
                <a:tc>
                  <a:txBody>
                    <a:bodyPr/>
                    <a:lstStyle/>
                    <a:p>
                      <a:pPr algn="ctr" fontAlgn="ctr"/>
                      <a:r>
                        <a:rPr lang="es-CO" sz="2000" u="none" strike="noStrike">
                          <a:effectLst/>
                          <a:latin typeface=" Arial"/>
                        </a:rPr>
                        <a:t>% de Casos</a:t>
                      </a:r>
                      <a:endParaRPr lang="es-CO" sz="2000" b="1" i="0" u="none" strike="noStrike">
                        <a:solidFill>
                          <a:srgbClr val="FFFFFF"/>
                        </a:solidFill>
                        <a:effectLst/>
                        <a:latin typeface=" Arial"/>
                      </a:endParaRPr>
                    </a:p>
                  </a:txBody>
                  <a:tcPr marL="5511" marR="5511" marT="7348" marB="0" anchor="ctr"/>
                </a:tc>
                <a:extLst>
                  <a:ext uri="{0D108BD9-81ED-4DB2-BD59-A6C34878D82A}">
                    <a16:rowId xmlns:a16="http://schemas.microsoft.com/office/drawing/2014/main" xmlns="" val="10000"/>
                  </a:ext>
                </a:extLst>
              </a:tr>
              <a:tr h="338947">
                <a:tc>
                  <a:txBody>
                    <a:bodyPr/>
                    <a:lstStyle/>
                    <a:p>
                      <a:pPr algn="l" fontAlgn="b"/>
                      <a:r>
                        <a:rPr lang="es-CO" sz="2000" u="none" strike="noStrike" dirty="0">
                          <a:effectLst/>
                          <a:latin typeface=" Arial"/>
                        </a:rPr>
                        <a:t>COMFACOR CCF015</a:t>
                      </a:r>
                      <a:endParaRPr lang="es-CO" sz="2000" b="0" i="0" u="none" strike="noStrike" dirty="0">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79</a:t>
                      </a:r>
                      <a:endParaRPr lang="es-CO" sz="2000" b="0" i="0" u="none" strike="noStrike" dirty="0">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17,4%</a:t>
                      </a:r>
                      <a:endParaRPr lang="es-CO" sz="2000" b="0" i="0" u="none" strike="noStrike" dirty="0">
                        <a:solidFill>
                          <a:srgbClr val="000000"/>
                        </a:solidFill>
                        <a:effectLst/>
                        <a:latin typeface=" Arial"/>
                      </a:endParaRPr>
                    </a:p>
                  </a:txBody>
                  <a:tcPr marL="5511" marR="5511" marT="7348" marB="0" anchor="b">
                    <a:solidFill>
                      <a:schemeClr val="accent2"/>
                    </a:solidFill>
                  </a:tcPr>
                </a:tc>
                <a:extLst>
                  <a:ext uri="{0D108BD9-81ED-4DB2-BD59-A6C34878D82A}">
                    <a16:rowId xmlns:a16="http://schemas.microsoft.com/office/drawing/2014/main" xmlns="" val="10001"/>
                  </a:ext>
                </a:extLst>
              </a:tr>
              <a:tr h="338947">
                <a:tc>
                  <a:txBody>
                    <a:bodyPr/>
                    <a:lstStyle/>
                    <a:p>
                      <a:pPr algn="l" fontAlgn="b"/>
                      <a:r>
                        <a:rPr lang="es-CO" sz="2000" u="none" strike="noStrike">
                          <a:effectLst/>
                          <a:latin typeface=" Arial"/>
                        </a:rPr>
                        <a:t>MUTUAL SER</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71</a:t>
                      </a:r>
                      <a:endParaRPr lang="es-CO" sz="2000" b="0" i="0" u="none" strike="noStrike" dirty="0">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15,7%</a:t>
                      </a:r>
                      <a:endParaRPr lang="es-CO" sz="2000" b="0" i="0" u="none" strike="noStrike" dirty="0">
                        <a:solidFill>
                          <a:srgbClr val="000000"/>
                        </a:solidFill>
                        <a:effectLst/>
                        <a:latin typeface=" Arial"/>
                      </a:endParaRPr>
                    </a:p>
                  </a:txBody>
                  <a:tcPr marL="5511" marR="5511" marT="7348" marB="0" anchor="b">
                    <a:solidFill>
                      <a:schemeClr val="accent2"/>
                    </a:solidFill>
                  </a:tcPr>
                </a:tc>
                <a:extLst>
                  <a:ext uri="{0D108BD9-81ED-4DB2-BD59-A6C34878D82A}">
                    <a16:rowId xmlns:a16="http://schemas.microsoft.com/office/drawing/2014/main" xmlns="" val="10002"/>
                  </a:ext>
                </a:extLst>
              </a:tr>
              <a:tr h="338947">
                <a:tc>
                  <a:txBody>
                    <a:bodyPr/>
                    <a:lstStyle/>
                    <a:p>
                      <a:pPr algn="l" fontAlgn="b"/>
                      <a:r>
                        <a:rPr lang="es-CO" sz="2000" u="none" strike="noStrike" dirty="0">
                          <a:effectLst/>
                          <a:latin typeface=" Arial"/>
                        </a:rPr>
                        <a:t>EMDISALUD ESS</a:t>
                      </a:r>
                      <a:endParaRPr lang="es-CO" sz="2000" b="0" i="0" u="none" strike="noStrike" dirty="0">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51</a:t>
                      </a:r>
                      <a:endParaRPr lang="es-CO" sz="2000" b="0" i="0" u="none" strike="noStrike" dirty="0">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11,3%</a:t>
                      </a:r>
                      <a:endParaRPr lang="es-CO" sz="2000" b="0" i="0" u="none" strike="noStrike" dirty="0">
                        <a:solidFill>
                          <a:srgbClr val="000000"/>
                        </a:solidFill>
                        <a:effectLst/>
                        <a:latin typeface=" Arial"/>
                      </a:endParaRPr>
                    </a:p>
                  </a:txBody>
                  <a:tcPr marL="5511" marR="5511" marT="7348" marB="0" anchor="b">
                    <a:solidFill>
                      <a:schemeClr val="accent2"/>
                    </a:solidFill>
                  </a:tcPr>
                </a:tc>
                <a:extLst>
                  <a:ext uri="{0D108BD9-81ED-4DB2-BD59-A6C34878D82A}">
                    <a16:rowId xmlns:a16="http://schemas.microsoft.com/office/drawing/2014/main" xmlns="" val="10003"/>
                  </a:ext>
                </a:extLst>
              </a:tr>
              <a:tr h="338947">
                <a:tc>
                  <a:txBody>
                    <a:bodyPr/>
                    <a:lstStyle/>
                    <a:p>
                      <a:pPr algn="l" fontAlgn="b"/>
                      <a:r>
                        <a:rPr lang="es-CO" sz="2000" u="none" strike="noStrike" dirty="0">
                          <a:effectLst/>
                          <a:latin typeface=" Arial"/>
                        </a:rPr>
                        <a:t>COMPARTA</a:t>
                      </a:r>
                      <a:endParaRPr lang="es-CO" sz="2000" b="0" i="0" u="none" strike="noStrike" dirty="0">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26</a:t>
                      </a:r>
                      <a:endParaRPr lang="es-CO" sz="2000" b="0" i="0" u="none" strike="noStrike" dirty="0">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5,7%</a:t>
                      </a:r>
                      <a:endParaRPr lang="es-CO" sz="2000" b="0" i="0" u="none" strike="noStrike" dirty="0">
                        <a:solidFill>
                          <a:srgbClr val="000000"/>
                        </a:solidFill>
                        <a:effectLst/>
                        <a:latin typeface=" Arial"/>
                      </a:endParaRPr>
                    </a:p>
                  </a:txBody>
                  <a:tcPr marL="5511" marR="5511" marT="7348" marB="0" anchor="b"/>
                </a:tc>
                <a:extLst>
                  <a:ext uri="{0D108BD9-81ED-4DB2-BD59-A6C34878D82A}">
                    <a16:rowId xmlns:a16="http://schemas.microsoft.com/office/drawing/2014/main" xmlns="" val="10004"/>
                  </a:ext>
                </a:extLst>
              </a:tr>
              <a:tr h="338947">
                <a:tc>
                  <a:txBody>
                    <a:bodyPr/>
                    <a:lstStyle/>
                    <a:p>
                      <a:pPr algn="l" fontAlgn="b"/>
                      <a:r>
                        <a:rPr lang="es-CO" sz="2000" u="none" strike="noStrike">
                          <a:effectLst/>
                          <a:latin typeface=" Arial"/>
                        </a:rPr>
                        <a:t>NUEVA EPS</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a:effectLst/>
                          <a:latin typeface=" Arial"/>
                        </a:rPr>
                        <a:t>25</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5,5%</a:t>
                      </a:r>
                      <a:endParaRPr lang="es-CO" sz="2000" b="0" i="0" u="none" strike="noStrike" dirty="0">
                        <a:solidFill>
                          <a:srgbClr val="000000"/>
                        </a:solidFill>
                        <a:effectLst/>
                        <a:latin typeface=" Arial"/>
                      </a:endParaRPr>
                    </a:p>
                  </a:txBody>
                  <a:tcPr marL="5511" marR="5511" marT="7348" marB="0" anchor="b"/>
                </a:tc>
                <a:extLst>
                  <a:ext uri="{0D108BD9-81ED-4DB2-BD59-A6C34878D82A}">
                    <a16:rowId xmlns:a16="http://schemas.microsoft.com/office/drawing/2014/main" xmlns="" val="10005"/>
                  </a:ext>
                </a:extLst>
              </a:tr>
              <a:tr h="331253">
                <a:tc>
                  <a:txBody>
                    <a:bodyPr/>
                    <a:lstStyle/>
                    <a:p>
                      <a:pPr algn="l" fontAlgn="b"/>
                      <a:r>
                        <a:rPr lang="es-CO" sz="2000" u="none" strike="noStrike">
                          <a:effectLst/>
                          <a:latin typeface=" Arial"/>
                        </a:rPr>
                        <a:t>COOMEVA EPS SA</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a:effectLst/>
                          <a:latin typeface=" Arial"/>
                        </a:rPr>
                        <a:t>21</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4,6%</a:t>
                      </a:r>
                      <a:endParaRPr lang="es-CO" sz="2000" b="0" i="0" u="none" strike="noStrike" dirty="0">
                        <a:solidFill>
                          <a:srgbClr val="000000"/>
                        </a:solidFill>
                        <a:effectLst/>
                        <a:latin typeface=" Arial"/>
                      </a:endParaRPr>
                    </a:p>
                  </a:txBody>
                  <a:tcPr marL="5511" marR="5511" marT="7348" marB="0" anchor="b"/>
                </a:tc>
                <a:extLst>
                  <a:ext uri="{0D108BD9-81ED-4DB2-BD59-A6C34878D82A}">
                    <a16:rowId xmlns:a16="http://schemas.microsoft.com/office/drawing/2014/main" xmlns="" val="10006"/>
                  </a:ext>
                </a:extLst>
              </a:tr>
              <a:tr h="338947">
                <a:tc>
                  <a:txBody>
                    <a:bodyPr/>
                    <a:lstStyle/>
                    <a:p>
                      <a:pPr algn="l" fontAlgn="b"/>
                      <a:r>
                        <a:rPr lang="es-CO" sz="2000" u="none" strike="noStrike">
                          <a:effectLst/>
                          <a:latin typeface=" Arial"/>
                        </a:rPr>
                        <a:t>SALUD TOTAL SA EPS</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a:effectLst/>
                          <a:latin typeface=" Arial"/>
                        </a:rPr>
                        <a:t>17</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3,8%</a:t>
                      </a:r>
                      <a:endParaRPr lang="es-CO" sz="2000" b="0" i="0" u="none" strike="noStrike" dirty="0">
                        <a:solidFill>
                          <a:srgbClr val="000000"/>
                        </a:solidFill>
                        <a:effectLst/>
                        <a:latin typeface=" Arial"/>
                      </a:endParaRPr>
                    </a:p>
                  </a:txBody>
                  <a:tcPr marL="5511" marR="5511" marT="7348" marB="0" anchor="b"/>
                </a:tc>
                <a:extLst>
                  <a:ext uri="{0D108BD9-81ED-4DB2-BD59-A6C34878D82A}">
                    <a16:rowId xmlns:a16="http://schemas.microsoft.com/office/drawing/2014/main" xmlns="" val="10007"/>
                  </a:ext>
                </a:extLst>
              </a:tr>
              <a:tr h="338947">
                <a:tc>
                  <a:txBody>
                    <a:bodyPr/>
                    <a:lstStyle/>
                    <a:p>
                      <a:pPr algn="l" fontAlgn="b"/>
                      <a:r>
                        <a:rPr lang="es-CO" sz="2000" u="none" strike="noStrike">
                          <a:effectLst/>
                          <a:latin typeface=" Arial"/>
                        </a:rPr>
                        <a:t>NUEVA EPS CONTRIBUTIVO</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a:effectLst/>
                          <a:latin typeface=" Arial"/>
                        </a:rPr>
                        <a:t>12</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2,6%</a:t>
                      </a:r>
                      <a:endParaRPr lang="es-CO" sz="2000" b="0" i="0" u="none" strike="noStrike" dirty="0">
                        <a:solidFill>
                          <a:srgbClr val="000000"/>
                        </a:solidFill>
                        <a:effectLst/>
                        <a:latin typeface=" Arial"/>
                      </a:endParaRPr>
                    </a:p>
                  </a:txBody>
                  <a:tcPr marL="5511" marR="5511" marT="7348" marB="0" anchor="b"/>
                </a:tc>
                <a:extLst>
                  <a:ext uri="{0D108BD9-81ED-4DB2-BD59-A6C34878D82A}">
                    <a16:rowId xmlns:a16="http://schemas.microsoft.com/office/drawing/2014/main" xmlns="" val="10008"/>
                  </a:ext>
                </a:extLst>
              </a:tr>
              <a:tr h="338947">
                <a:tc>
                  <a:txBody>
                    <a:bodyPr/>
                    <a:lstStyle/>
                    <a:p>
                      <a:pPr algn="l" fontAlgn="b"/>
                      <a:r>
                        <a:rPr lang="es-CO" sz="2000" u="none" strike="noStrike">
                          <a:effectLst/>
                          <a:latin typeface=" Arial"/>
                        </a:rPr>
                        <a:t>NUEVA EPS SA SUBSIDIADO</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a:effectLst/>
                          <a:latin typeface=" Arial"/>
                        </a:rPr>
                        <a:t>11</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2,4%</a:t>
                      </a:r>
                      <a:endParaRPr lang="es-CO" sz="2000" b="0" i="0" u="none" strike="noStrike" dirty="0">
                        <a:solidFill>
                          <a:srgbClr val="000000"/>
                        </a:solidFill>
                        <a:effectLst/>
                        <a:latin typeface=" Arial"/>
                      </a:endParaRPr>
                    </a:p>
                  </a:txBody>
                  <a:tcPr marL="5511" marR="5511" marT="7348" marB="0" anchor="b"/>
                </a:tc>
                <a:extLst>
                  <a:ext uri="{0D108BD9-81ED-4DB2-BD59-A6C34878D82A}">
                    <a16:rowId xmlns:a16="http://schemas.microsoft.com/office/drawing/2014/main" xmlns="" val="10009"/>
                  </a:ext>
                </a:extLst>
              </a:tr>
              <a:tr h="338947">
                <a:tc>
                  <a:txBody>
                    <a:bodyPr/>
                    <a:lstStyle/>
                    <a:p>
                      <a:pPr algn="l" fontAlgn="b"/>
                      <a:r>
                        <a:rPr lang="es-CO" sz="2000" u="none" strike="noStrike">
                          <a:effectLst/>
                          <a:latin typeface=" Arial"/>
                        </a:rPr>
                        <a:t>COOSALUD ESS EPS-S</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a:effectLst/>
                          <a:latin typeface=" Arial"/>
                        </a:rPr>
                        <a:t>11</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2,4%</a:t>
                      </a:r>
                      <a:endParaRPr lang="es-CO" sz="2000" b="0" i="0" u="none" strike="noStrike" dirty="0">
                        <a:solidFill>
                          <a:srgbClr val="000000"/>
                        </a:solidFill>
                        <a:effectLst/>
                        <a:latin typeface=" Arial"/>
                      </a:endParaRPr>
                    </a:p>
                  </a:txBody>
                  <a:tcPr marL="5511" marR="5511" marT="7348" marB="0" anchor="b"/>
                </a:tc>
                <a:extLst>
                  <a:ext uri="{0D108BD9-81ED-4DB2-BD59-A6C34878D82A}">
                    <a16:rowId xmlns:a16="http://schemas.microsoft.com/office/drawing/2014/main" xmlns="" val="10010"/>
                  </a:ext>
                </a:extLst>
              </a:tr>
              <a:tr h="338947">
                <a:tc>
                  <a:txBody>
                    <a:bodyPr/>
                    <a:lstStyle/>
                    <a:p>
                      <a:pPr algn="l" fontAlgn="b"/>
                      <a:r>
                        <a:rPr lang="es-CO" sz="2000" u="none" strike="noStrike">
                          <a:effectLst/>
                          <a:latin typeface=" Arial"/>
                        </a:rPr>
                        <a:t>SALUD VIDA EPS</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19</a:t>
                      </a:r>
                      <a:endParaRPr lang="es-CO" sz="2000" b="0" i="0" u="none" strike="noStrike" dirty="0">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22,2%</a:t>
                      </a:r>
                      <a:endParaRPr lang="es-CO" sz="2000" b="0" i="0" u="none" strike="noStrike" dirty="0">
                        <a:solidFill>
                          <a:srgbClr val="000000"/>
                        </a:solidFill>
                        <a:effectLst/>
                        <a:latin typeface=" Arial"/>
                      </a:endParaRPr>
                    </a:p>
                  </a:txBody>
                  <a:tcPr marL="5511" marR="5511" marT="7348" marB="0" anchor="b"/>
                </a:tc>
                <a:extLst>
                  <a:ext uri="{0D108BD9-81ED-4DB2-BD59-A6C34878D82A}">
                    <a16:rowId xmlns:a16="http://schemas.microsoft.com/office/drawing/2014/main" xmlns="" val="10011"/>
                  </a:ext>
                </a:extLst>
              </a:tr>
              <a:tr h="338947">
                <a:tc>
                  <a:txBody>
                    <a:bodyPr/>
                    <a:lstStyle/>
                    <a:p>
                      <a:pPr algn="l" fontAlgn="b"/>
                      <a:r>
                        <a:rPr lang="es-CO" sz="2000" u="none" strike="noStrike" dirty="0">
                          <a:effectLst/>
                          <a:latin typeface=" Arial"/>
                        </a:rPr>
                        <a:t>FIDUPREVISORA SA </a:t>
                      </a:r>
                      <a:endParaRPr lang="es-CO" sz="2000" b="0" i="0" u="none" strike="noStrike" dirty="0">
                        <a:solidFill>
                          <a:srgbClr val="000000"/>
                        </a:solidFill>
                        <a:effectLst/>
                        <a:latin typeface=" Arial"/>
                      </a:endParaRPr>
                    </a:p>
                  </a:txBody>
                  <a:tcPr marL="5511" marR="5511" marT="7348" marB="0" anchor="b"/>
                </a:tc>
                <a:tc>
                  <a:txBody>
                    <a:bodyPr/>
                    <a:lstStyle/>
                    <a:p>
                      <a:pPr algn="r" fontAlgn="b"/>
                      <a:r>
                        <a:rPr lang="es-CO" sz="2000" u="none" strike="noStrike">
                          <a:effectLst/>
                          <a:latin typeface=" Arial"/>
                        </a:rPr>
                        <a:t>9</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2,0%</a:t>
                      </a:r>
                      <a:endParaRPr lang="es-CO" sz="2000" b="0" i="0" u="none" strike="noStrike" dirty="0">
                        <a:solidFill>
                          <a:srgbClr val="000000"/>
                        </a:solidFill>
                        <a:effectLst/>
                        <a:latin typeface=" Arial"/>
                      </a:endParaRPr>
                    </a:p>
                  </a:txBody>
                  <a:tcPr marL="5511" marR="5511" marT="7348" marB="0" anchor="b"/>
                </a:tc>
                <a:extLst>
                  <a:ext uri="{0D108BD9-81ED-4DB2-BD59-A6C34878D82A}">
                    <a16:rowId xmlns:a16="http://schemas.microsoft.com/office/drawing/2014/main" xmlns="" val="10012"/>
                  </a:ext>
                </a:extLst>
              </a:tr>
              <a:tr h="338947">
                <a:tc>
                  <a:txBody>
                    <a:bodyPr/>
                    <a:lstStyle/>
                    <a:p>
                      <a:pPr algn="l" fontAlgn="b"/>
                      <a:r>
                        <a:rPr lang="es-CO" sz="2000" u="none" strike="noStrike">
                          <a:effectLst/>
                          <a:latin typeface=" Arial"/>
                        </a:rPr>
                        <a:t>CAJACOPI CCF055</a:t>
                      </a:r>
                      <a:endParaRPr lang="es-CO" sz="2000" b="0" i="0" u="none" strike="noStrike">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8</a:t>
                      </a:r>
                      <a:endParaRPr lang="es-CO" sz="2000" b="0" i="0" u="none" strike="noStrike" dirty="0">
                        <a:solidFill>
                          <a:srgbClr val="000000"/>
                        </a:solidFill>
                        <a:effectLst/>
                        <a:latin typeface=" Arial"/>
                      </a:endParaRPr>
                    </a:p>
                  </a:txBody>
                  <a:tcPr marL="5511" marR="5511" marT="7348" marB="0" anchor="b"/>
                </a:tc>
                <a:tc>
                  <a:txBody>
                    <a:bodyPr/>
                    <a:lstStyle/>
                    <a:p>
                      <a:pPr algn="r" fontAlgn="b"/>
                      <a:r>
                        <a:rPr lang="es-CO" sz="2000" u="none" strike="noStrike" dirty="0">
                          <a:effectLst/>
                          <a:latin typeface=" Arial"/>
                        </a:rPr>
                        <a:t>1,8%</a:t>
                      </a:r>
                      <a:endParaRPr lang="es-CO" sz="2000" b="0" i="0" u="none" strike="noStrike" dirty="0">
                        <a:solidFill>
                          <a:srgbClr val="000000"/>
                        </a:solidFill>
                        <a:effectLst/>
                        <a:latin typeface=" Arial"/>
                      </a:endParaRPr>
                    </a:p>
                  </a:txBody>
                  <a:tcPr marL="5511" marR="5511" marT="7348" marB="0" anchor="b"/>
                </a:tc>
                <a:extLst>
                  <a:ext uri="{0D108BD9-81ED-4DB2-BD59-A6C34878D82A}">
                    <a16:rowId xmlns:a16="http://schemas.microsoft.com/office/drawing/2014/main" xmlns="" val="10013"/>
                  </a:ext>
                </a:extLst>
              </a:tr>
            </a:tbl>
          </a:graphicData>
        </a:graphic>
      </p:graphicFrame>
      <p:sp>
        <p:nvSpPr>
          <p:cNvPr id="2" name="Rectángulo 1"/>
          <p:cNvSpPr/>
          <p:nvPr/>
        </p:nvSpPr>
        <p:spPr>
          <a:xfrm>
            <a:off x="1770797" y="327548"/>
            <a:ext cx="7011538" cy="461665"/>
          </a:xfrm>
          <a:prstGeom prst="rect">
            <a:avLst/>
          </a:prstGeom>
        </p:spPr>
        <p:txBody>
          <a:bodyPr wrap="square">
            <a:spAutoFit/>
          </a:bodyPr>
          <a:lstStyle/>
          <a:p>
            <a:r>
              <a:rPr lang="es-CO" sz="2400" b="1" dirty="0">
                <a:latin typeface="Calibri" panose="020F0502020204030204" pitchFamily="34" charset="0"/>
                <a:cs typeface="Calibri" panose="020F0502020204030204" pitchFamily="34" charset="0"/>
              </a:rPr>
              <a:t>Distribución de casos presentados por EAPB</a:t>
            </a:r>
          </a:p>
        </p:txBody>
      </p:sp>
    </p:spTree>
    <p:extLst>
      <p:ext uri="{BB962C8B-B14F-4D97-AF65-F5344CB8AC3E}">
        <p14:creationId xmlns:p14="http://schemas.microsoft.com/office/powerpoint/2010/main" val="672818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2654913145"/>
              </p:ext>
            </p:extLst>
          </p:nvPr>
        </p:nvGraphicFramePr>
        <p:xfrm>
          <a:off x="788159" y="1117570"/>
          <a:ext cx="7328848" cy="3706008"/>
        </p:xfrm>
        <a:graphic>
          <a:graphicData uri="http://schemas.openxmlformats.org/drawingml/2006/table">
            <a:tbl>
              <a:tblPr/>
              <a:tblGrid>
                <a:gridCol w="5158730">
                  <a:extLst>
                    <a:ext uri="{9D8B030D-6E8A-4147-A177-3AD203B41FA5}">
                      <a16:colId xmlns:a16="http://schemas.microsoft.com/office/drawing/2014/main" xmlns="" val="20000"/>
                    </a:ext>
                  </a:extLst>
                </a:gridCol>
                <a:gridCol w="1085059">
                  <a:extLst>
                    <a:ext uri="{9D8B030D-6E8A-4147-A177-3AD203B41FA5}">
                      <a16:colId xmlns:a16="http://schemas.microsoft.com/office/drawing/2014/main" xmlns="" val="20001"/>
                    </a:ext>
                  </a:extLst>
                </a:gridCol>
                <a:gridCol w="1085059">
                  <a:extLst>
                    <a:ext uri="{9D8B030D-6E8A-4147-A177-3AD203B41FA5}">
                      <a16:colId xmlns:a16="http://schemas.microsoft.com/office/drawing/2014/main" xmlns="" val="20002"/>
                    </a:ext>
                  </a:extLst>
                </a:gridCol>
              </a:tblGrid>
              <a:tr h="0">
                <a:tc>
                  <a:txBody>
                    <a:bodyPr/>
                    <a:lstStyle/>
                    <a:p>
                      <a:pPr algn="l" fontAlgn="b"/>
                      <a:endParaRPr lang="es-CO" sz="1100" b="1" i="0" u="none" strike="noStrike" dirty="0">
                        <a:solidFill>
                          <a:srgbClr val="FFFFFF"/>
                        </a:solidFill>
                        <a:effectLst/>
                        <a:latin typeface="Calibri" panose="020F0502020204030204" pitchFamily="34" charset="0"/>
                      </a:endParaRPr>
                    </a:p>
                  </a:txBody>
                  <a:tcPr marL="0" marR="0" marT="0" marB="0" anchor="b">
                    <a:lnL>
                      <a:noFill/>
                    </a:lnL>
                    <a:lnR>
                      <a:noFill/>
                    </a:lnR>
                    <a:lnT>
                      <a:noFill/>
                    </a:lnT>
                    <a:lnB w="6350" cap="flat" cmpd="sng" algn="ctr">
                      <a:solidFill>
                        <a:srgbClr val="366092"/>
                      </a:solidFill>
                      <a:prstDash val="solid"/>
                      <a:round/>
                      <a:headEnd type="none" w="med" len="med"/>
                      <a:tailEnd type="none" w="med" len="med"/>
                    </a:lnB>
                    <a:solidFill>
                      <a:srgbClr val="366092"/>
                    </a:solidFill>
                  </a:tcPr>
                </a:tc>
                <a:tc>
                  <a:txBody>
                    <a:bodyPr/>
                    <a:lstStyle/>
                    <a:p>
                      <a:pPr algn="l" fontAlgn="b"/>
                      <a:r>
                        <a:rPr lang="es-CO" sz="1100" b="0" i="0" u="none" strike="noStrike">
                          <a:solidFill>
                            <a:srgbClr val="366092"/>
                          </a:solidFill>
                          <a:effectLst/>
                          <a:latin typeface="Calibri" panose="020F0502020204030204" pitchFamily="34" charset="0"/>
                        </a:rPr>
                        <a:t>.</a:t>
                      </a:r>
                    </a:p>
                  </a:txBody>
                  <a:tcPr marL="0" marR="0" marT="0" marB="0" anchor="b">
                    <a:lnL>
                      <a:noFill/>
                    </a:lnL>
                    <a:lnR>
                      <a:noFill/>
                    </a:lnR>
                    <a:lnT>
                      <a:noFill/>
                    </a:lnT>
                    <a:lnB w="6350" cap="flat" cmpd="sng" algn="ctr">
                      <a:solidFill>
                        <a:srgbClr val="366092"/>
                      </a:solidFill>
                      <a:prstDash val="solid"/>
                      <a:round/>
                      <a:headEnd type="none" w="med" len="med"/>
                      <a:tailEnd type="none" w="med" len="med"/>
                    </a:lnB>
                    <a:solidFill>
                      <a:srgbClr val="366092"/>
                    </a:solidFill>
                  </a:tcPr>
                </a:tc>
                <a:tc>
                  <a:txBody>
                    <a:bodyPr/>
                    <a:lstStyle/>
                    <a:p>
                      <a:pPr algn="l" fontAlgn="b"/>
                      <a:endParaRPr lang="es-CO" sz="1100" b="0" i="0" u="none" strike="noStrike" dirty="0">
                        <a:solidFill>
                          <a:srgbClr val="FFFFFF"/>
                        </a:solidFill>
                        <a:effectLst/>
                        <a:latin typeface="Calibri" panose="020F0502020204030204" pitchFamily="34" charset="0"/>
                      </a:endParaRPr>
                    </a:p>
                  </a:txBody>
                  <a:tcPr marL="0" marR="0" marT="0" marB="0" anchor="b">
                    <a:lnL>
                      <a:noFill/>
                    </a:lnL>
                    <a:lnR>
                      <a:noFill/>
                    </a:lnR>
                    <a:lnT>
                      <a:noFill/>
                    </a:lnT>
                    <a:lnB w="6350" cap="flat" cmpd="sng" algn="ctr">
                      <a:solidFill>
                        <a:srgbClr val="366092"/>
                      </a:solidFill>
                      <a:prstDash val="solid"/>
                      <a:round/>
                      <a:headEnd type="none" w="med" len="med"/>
                      <a:tailEnd type="none" w="med" len="med"/>
                    </a:lnB>
                    <a:solidFill>
                      <a:srgbClr val="366092"/>
                    </a:solidFill>
                  </a:tcPr>
                </a:tc>
                <a:extLst>
                  <a:ext uri="{0D108BD9-81ED-4DB2-BD59-A6C34878D82A}">
                    <a16:rowId xmlns:a16="http://schemas.microsoft.com/office/drawing/2014/main" xmlns="" val="10000"/>
                  </a:ext>
                </a:extLst>
              </a:tr>
              <a:tr h="515455">
                <a:tc>
                  <a:txBody>
                    <a:bodyPr/>
                    <a:lstStyle/>
                    <a:p>
                      <a:pPr algn="ctr" fontAlgn="ctr"/>
                      <a:r>
                        <a:rPr lang="es-CO" sz="2400" b="1" i="0" u="none" strike="noStrike" dirty="0">
                          <a:solidFill>
                            <a:srgbClr val="FFFFFF"/>
                          </a:solidFill>
                          <a:effectLst/>
                          <a:latin typeface="Arial" panose="020B0604020202020204" pitchFamily="34" charset="0"/>
                          <a:cs typeface="Arial" panose="020B0604020202020204" pitchFamily="34" charset="0"/>
                        </a:rPr>
                        <a:t>Nombre de la UPGD</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2400" b="1" i="0" u="none" strike="noStrike" dirty="0">
                          <a:solidFill>
                            <a:srgbClr val="FFFFFF"/>
                          </a:solidFill>
                          <a:effectLst/>
                          <a:latin typeface="Arial" panose="020B0604020202020204" pitchFamily="34" charset="0"/>
                          <a:cs typeface="Arial" panose="020B0604020202020204" pitchFamily="34" charset="0"/>
                        </a:rPr>
                        <a:t>Casos</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2400" b="1" i="0" u="none" strike="noStrike">
                          <a:solidFill>
                            <a:srgbClr val="FFFFFF"/>
                          </a:solidFill>
                          <a:effectLst/>
                          <a:latin typeface="Arial" panose="020B0604020202020204" pitchFamily="34" charset="0"/>
                          <a:cs typeface="Arial" panose="020B0604020202020204" pitchFamily="34" charset="0"/>
                        </a:rPr>
                        <a:t>% de Casos</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extLst>
                  <a:ext uri="{0D108BD9-81ED-4DB2-BD59-A6C34878D82A}">
                    <a16:rowId xmlns:a16="http://schemas.microsoft.com/office/drawing/2014/main" xmlns="" val="10001"/>
                  </a:ext>
                </a:extLst>
              </a:tr>
              <a:tr h="612288">
                <a:tc>
                  <a:txBody>
                    <a:bodyPr/>
                    <a:lstStyle/>
                    <a:p>
                      <a:pPr algn="l" fontAlgn="b"/>
                      <a:r>
                        <a:rPr lang="es-CO" sz="2400" b="0" i="0" u="none" strike="noStrike">
                          <a:solidFill>
                            <a:srgbClr val="000000"/>
                          </a:solidFill>
                          <a:effectLst/>
                          <a:latin typeface="Arial" panose="020B0604020202020204" pitchFamily="34" charset="0"/>
                          <a:cs typeface="Arial" panose="020B0604020202020204" pitchFamily="34" charset="0"/>
                        </a:rPr>
                        <a:t>ESE HOSPITAL SAN JERONIMO DE MONTERIA</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2400" b="0" i="0" u="none" strike="noStrike" dirty="0">
                          <a:solidFill>
                            <a:srgbClr val="000000"/>
                          </a:solidFill>
                          <a:effectLst/>
                          <a:latin typeface="Arial" panose="020B0604020202020204" pitchFamily="34" charset="0"/>
                          <a:cs typeface="Arial" panose="020B0604020202020204" pitchFamily="34" charset="0"/>
                        </a:rPr>
                        <a:t>38</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2400" b="0" i="0" u="none" strike="noStrike" dirty="0">
                          <a:solidFill>
                            <a:srgbClr val="000000"/>
                          </a:solidFill>
                          <a:effectLst/>
                          <a:latin typeface="Arial" panose="020B0604020202020204" pitchFamily="34" charset="0"/>
                          <a:cs typeface="Arial" panose="020B0604020202020204" pitchFamily="34" charset="0"/>
                        </a:rPr>
                        <a:t>8,2%</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extLst>
                  <a:ext uri="{0D108BD9-81ED-4DB2-BD59-A6C34878D82A}">
                    <a16:rowId xmlns:a16="http://schemas.microsoft.com/office/drawing/2014/main" xmlns="" val="10002"/>
                  </a:ext>
                </a:extLst>
              </a:tr>
              <a:tr h="612288">
                <a:tc>
                  <a:txBody>
                    <a:bodyPr/>
                    <a:lstStyle/>
                    <a:p>
                      <a:pPr algn="l" fontAlgn="b"/>
                      <a:r>
                        <a:rPr lang="es-CO" sz="2400" b="0" i="0" u="none" strike="noStrike">
                          <a:solidFill>
                            <a:srgbClr val="000000"/>
                          </a:solidFill>
                          <a:effectLst/>
                          <a:latin typeface="Arial" panose="020B0604020202020204" pitchFamily="34" charset="0"/>
                          <a:cs typeface="Arial" panose="020B0604020202020204" pitchFamily="34" charset="0"/>
                        </a:rPr>
                        <a:t>ESE HOSPITAL SANDIEGO DE CERETE</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2400" b="0" i="0" u="none" strike="noStrike">
                          <a:solidFill>
                            <a:srgbClr val="000000"/>
                          </a:solidFill>
                          <a:effectLst/>
                          <a:latin typeface="Arial" panose="020B0604020202020204" pitchFamily="34" charset="0"/>
                          <a:cs typeface="Arial" panose="020B0604020202020204" pitchFamily="34" charset="0"/>
                        </a:rPr>
                        <a:t>27</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2400" b="0" i="0" u="none" strike="noStrike" dirty="0">
                          <a:solidFill>
                            <a:srgbClr val="000000"/>
                          </a:solidFill>
                          <a:effectLst/>
                          <a:latin typeface="Arial" panose="020B0604020202020204" pitchFamily="34" charset="0"/>
                          <a:cs typeface="Arial" panose="020B0604020202020204" pitchFamily="34" charset="0"/>
                        </a:rPr>
                        <a:t>5,8%</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extLst>
                  <a:ext uri="{0D108BD9-81ED-4DB2-BD59-A6C34878D82A}">
                    <a16:rowId xmlns:a16="http://schemas.microsoft.com/office/drawing/2014/main" xmlns="" val="10003"/>
                  </a:ext>
                </a:extLst>
              </a:tr>
              <a:tr h="612288">
                <a:tc>
                  <a:txBody>
                    <a:bodyPr/>
                    <a:lstStyle/>
                    <a:p>
                      <a:pPr algn="l" fontAlgn="b"/>
                      <a:r>
                        <a:rPr lang="es-CO" sz="2400" b="0" i="0" u="none" strike="noStrike">
                          <a:solidFill>
                            <a:srgbClr val="000000"/>
                          </a:solidFill>
                          <a:effectLst/>
                          <a:latin typeface="Arial" panose="020B0604020202020204" pitchFamily="34" charset="0"/>
                          <a:cs typeface="Arial" panose="020B0604020202020204" pitchFamily="34" charset="0"/>
                        </a:rPr>
                        <a:t>ESE HOSPITAL SAN JUAN</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2400" b="0" i="0" u="none" strike="noStrike">
                          <a:solidFill>
                            <a:srgbClr val="000000"/>
                          </a:solidFill>
                          <a:effectLst/>
                          <a:latin typeface="Arial" panose="020B0604020202020204" pitchFamily="34" charset="0"/>
                          <a:cs typeface="Arial" panose="020B0604020202020204" pitchFamily="34" charset="0"/>
                        </a:rPr>
                        <a:t>26</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2400" b="0" i="0" u="none" strike="noStrike" dirty="0">
                          <a:solidFill>
                            <a:srgbClr val="000000"/>
                          </a:solidFill>
                          <a:effectLst/>
                          <a:latin typeface="Arial" panose="020B0604020202020204" pitchFamily="34" charset="0"/>
                          <a:cs typeface="Arial" panose="020B0604020202020204" pitchFamily="34" charset="0"/>
                        </a:rPr>
                        <a:t>5,6%</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extLst>
                  <a:ext uri="{0D108BD9-81ED-4DB2-BD59-A6C34878D82A}">
                    <a16:rowId xmlns:a16="http://schemas.microsoft.com/office/drawing/2014/main" xmlns="" val="10004"/>
                  </a:ext>
                </a:extLst>
              </a:tr>
              <a:tr h="612288">
                <a:tc>
                  <a:txBody>
                    <a:bodyPr/>
                    <a:lstStyle/>
                    <a:p>
                      <a:pPr algn="l" fontAlgn="b"/>
                      <a:r>
                        <a:rPr lang="es-CO" sz="2400" b="0" i="0" u="none" strike="noStrike">
                          <a:solidFill>
                            <a:srgbClr val="000000"/>
                          </a:solidFill>
                          <a:effectLst/>
                          <a:latin typeface="Arial" panose="020B0604020202020204" pitchFamily="34" charset="0"/>
                          <a:cs typeface="Arial" panose="020B0604020202020204" pitchFamily="34" charset="0"/>
                        </a:rPr>
                        <a:t>ESE VIDASINU HOSPITAL EL AMPARO</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2400" b="0" i="0" u="none" strike="noStrike">
                          <a:solidFill>
                            <a:srgbClr val="000000"/>
                          </a:solidFill>
                          <a:effectLst/>
                          <a:latin typeface="Arial" panose="020B0604020202020204" pitchFamily="34" charset="0"/>
                          <a:cs typeface="Arial" panose="020B0604020202020204" pitchFamily="34" charset="0"/>
                        </a:rPr>
                        <a:t>21</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2400" b="0" i="0" u="none" strike="noStrike" dirty="0">
                          <a:solidFill>
                            <a:srgbClr val="000000"/>
                          </a:solidFill>
                          <a:effectLst/>
                          <a:latin typeface="Arial" panose="020B0604020202020204" pitchFamily="34" charset="0"/>
                          <a:cs typeface="Arial" panose="020B0604020202020204" pitchFamily="34" charset="0"/>
                        </a:rPr>
                        <a:t>4,5%</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DCE6F1"/>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sp>
        <p:nvSpPr>
          <p:cNvPr id="3" name="Rectángulo 2"/>
          <p:cNvSpPr/>
          <p:nvPr/>
        </p:nvSpPr>
        <p:spPr>
          <a:xfrm>
            <a:off x="1125659" y="271425"/>
            <a:ext cx="7612277" cy="461665"/>
          </a:xfrm>
          <a:prstGeom prst="rect">
            <a:avLst/>
          </a:prstGeom>
        </p:spPr>
        <p:txBody>
          <a:bodyPr wrap="none">
            <a:spAutoFit/>
          </a:bodyPr>
          <a:lstStyle/>
          <a:p>
            <a:r>
              <a:rPr lang="es-CO" sz="2400" b="1" dirty="0">
                <a:latin typeface="Calibri" panose="020F0502020204030204" pitchFamily="34" charset="0"/>
                <a:cs typeface="Calibri" panose="020F0502020204030204" pitchFamily="34" charset="0"/>
              </a:rPr>
              <a:t>Distribución de casos presentados por  UPGD notificadora </a:t>
            </a:r>
          </a:p>
        </p:txBody>
      </p:sp>
    </p:spTree>
    <p:extLst>
      <p:ext uri="{BB962C8B-B14F-4D97-AF65-F5344CB8AC3E}">
        <p14:creationId xmlns:p14="http://schemas.microsoft.com/office/powerpoint/2010/main" val="11861131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2 Gráfico"/>
          <p:cNvGraphicFramePr>
            <a:graphicFrameLocks/>
          </p:cNvGraphicFramePr>
          <p:nvPr>
            <p:extLst>
              <p:ext uri="{D42A27DB-BD31-4B8C-83A1-F6EECF244321}">
                <p14:modId xmlns:p14="http://schemas.microsoft.com/office/powerpoint/2010/main" val="3435583740"/>
              </p:ext>
            </p:extLst>
          </p:nvPr>
        </p:nvGraphicFramePr>
        <p:xfrm>
          <a:off x="558306" y="1032006"/>
          <a:ext cx="7681530" cy="4932936"/>
        </p:xfrm>
        <a:graphic>
          <a:graphicData uri="http://schemas.openxmlformats.org/drawingml/2006/chart">
            <c:chart xmlns:c="http://schemas.openxmlformats.org/drawingml/2006/chart" xmlns:r="http://schemas.openxmlformats.org/officeDocument/2006/relationships" r:id="rId2"/>
          </a:graphicData>
        </a:graphic>
      </p:graphicFrame>
      <p:sp>
        <p:nvSpPr>
          <p:cNvPr id="8" name="37 CuadroTexto"/>
          <p:cNvSpPr txBox="1"/>
          <p:nvPr/>
        </p:nvSpPr>
        <p:spPr>
          <a:xfrm>
            <a:off x="356249" y="0"/>
            <a:ext cx="6107781" cy="1077218"/>
          </a:xfrm>
          <a:prstGeom prst="rect">
            <a:avLst/>
          </a:prstGeom>
          <a:noFill/>
        </p:spPr>
        <p:txBody>
          <a:bodyPr wrap="square" rtlCol="0">
            <a:spAutoFit/>
          </a:bodyPr>
          <a:lstStyle/>
          <a:p>
            <a:r>
              <a:rPr lang="es-CO" sz="3200" b="1" dirty="0">
                <a:solidFill>
                  <a:schemeClr val="bg1">
                    <a:lumMod val="50000"/>
                  </a:schemeClr>
                </a:solidFill>
                <a:latin typeface=" Arial"/>
              </a:rPr>
              <a:t>Comportamiento  según grupo de edad</a:t>
            </a:r>
            <a:endParaRPr lang="es-CO" sz="3200" dirty="0">
              <a:solidFill>
                <a:schemeClr val="bg1">
                  <a:lumMod val="50000"/>
                </a:schemeClr>
              </a:solidFill>
              <a:latin typeface=" Arial"/>
            </a:endParaRPr>
          </a:p>
        </p:txBody>
      </p:sp>
    </p:spTree>
    <p:extLst>
      <p:ext uri="{BB962C8B-B14F-4D97-AF65-F5344CB8AC3E}">
        <p14:creationId xmlns:p14="http://schemas.microsoft.com/office/powerpoint/2010/main" val="31090574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3598242830"/>
              </p:ext>
            </p:extLst>
          </p:nvPr>
        </p:nvGraphicFramePr>
        <p:xfrm>
          <a:off x="572140" y="1364773"/>
          <a:ext cx="8128311" cy="4876800"/>
        </p:xfrm>
        <a:graphic>
          <a:graphicData uri="http://schemas.openxmlformats.org/drawingml/2006/table">
            <a:tbl>
              <a:tblPr/>
              <a:tblGrid>
                <a:gridCol w="1669782">
                  <a:extLst>
                    <a:ext uri="{9D8B030D-6E8A-4147-A177-3AD203B41FA5}">
                      <a16:colId xmlns:a16="http://schemas.microsoft.com/office/drawing/2014/main" xmlns="" val="20000"/>
                    </a:ext>
                  </a:extLst>
                </a:gridCol>
                <a:gridCol w="437809">
                  <a:extLst>
                    <a:ext uri="{9D8B030D-6E8A-4147-A177-3AD203B41FA5}">
                      <a16:colId xmlns:a16="http://schemas.microsoft.com/office/drawing/2014/main" xmlns="" val="20001"/>
                    </a:ext>
                  </a:extLst>
                </a:gridCol>
                <a:gridCol w="366538">
                  <a:extLst>
                    <a:ext uri="{9D8B030D-6E8A-4147-A177-3AD203B41FA5}">
                      <a16:colId xmlns:a16="http://schemas.microsoft.com/office/drawing/2014/main" xmlns="" val="20002"/>
                    </a:ext>
                  </a:extLst>
                </a:gridCol>
                <a:gridCol w="437809">
                  <a:extLst>
                    <a:ext uri="{9D8B030D-6E8A-4147-A177-3AD203B41FA5}">
                      <a16:colId xmlns:a16="http://schemas.microsoft.com/office/drawing/2014/main" xmlns="" val="20003"/>
                    </a:ext>
                  </a:extLst>
                </a:gridCol>
                <a:gridCol w="515867">
                  <a:extLst>
                    <a:ext uri="{9D8B030D-6E8A-4147-A177-3AD203B41FA5}">
                      <a16:colId xmlns:a16="http://schemas.microsoft.com/office/drawing/2014/main" xmlns="" val="20004"/>
                    </a:ext>
                  </a:extLst>
                </a:gridCol>
                <a:gridCol w="437809">
                  <a:extLst>
                    <a:ext uri="{9D8B030D-6E8A-4147-A177-3AD203B41FA5}">
                      <a16:colId xmlns:a16="http://schemas.microsoft.com/office/drawing/2014/main" xmlns="" val="20005"/>
                    </a:ext>
                  </a:extLst>
                </a:gridCol>
                <a:gridCol w="437809">
                  <a:extLst>
                    <a:ext uri="{9D8B030D-6E8A-4147-A177-3AD203B41FA5}">
                      <a16:colId xmlns:a16="http://schemas.microsoft.com/office/drawing/2014/main" xmlns="" val="20006"/>
                    </a:ext>
                  </a:extLst>
                </a:gridCol>
                <a:gridCol w="437809">
                  <a:extLst>
                    <a:ext uri="{9D8B030D-6E8A-4147-A177-3AD203B41FA5}">
                      <a16:colId xmlns:a16="http://schemas.microsoft.com/office/drawing/2014/main" xmlns="" val="20007"/>
                    </a:ext>
                  </a:extLst>
                </a:gridCol>
                <a:gridCol w="407264">
                  <a:extLst>
                    <a:ext uri="{9D8B030D-6E8A-4147-A177-3AD203B41FA5}">
                      <a16:colId xmlns:a16="http://schemas.microsoft.com/office/drawing/2014/main" xmlns="" val="20008"/>
                    </a:ext>
                  </a:extLst>
                </a:gridCol>
                <a:gridCol w="437809">
                  <a:extLst>
                    <a:ext uri="{9D8B030D-6E8A-4147-A177-3AD203B41FA5}">
                      <a16:colId xmlns:a16="http://schemas.microsoft.com/office/drawing/2014/main" xmlns="" val="20009"/>
                    </a:ext>
                  </a:extLst>
                </a:gridCol>
                <a:gridCol w="566492">
                  <a:extLst>
                    <a:ext uri="{9D8B030D-6E8A-4147-A177-3AD203B41FA5}">
                      <a16:colId xmlns:a16="http://schemas.microsoft.com/office/drawing/2014/main" xmlns="" val="20010"/>
                    </a:ext>
                  </a:extLst>
                </a:gridCol>
                <a:gridCol w="481084">
                  <a:extLst>
                    <a:ext uri="{9D8B030D-6E8A-4147-A177-3AD203B41FA5}">
                      <a16:colId xmlns:a16="http://schemas.microsoft.com/office/drawing/2014/main" xmlns="" val="20011"/>
                    </a:ext>
                  </a:extLst>
                </a:gridCol>
                <a:gridCol w="450376">
                  <a:extLst>
                    <a:ext uri="{9D8B030D-6E8A-4147-A177-3AD203B41FA5}">
                      <a16:colId xmlns:a16="http://schemas.microsoft.com/office/drawing/2014/main" xmlns="" val="20012"/>
                    </a:ext>
                  </a:extLst>
                </a:gridCol>
                <a:gridCol w="522027">
                  <a:extLst>
                    <a:ext uri="{9D8B030D-6E8A-4147-A177-3AD203B41FA5}">
                      <a16:colId xmlns:a16="http://schemas.microsoft.com/office/drawing/2014/main" xmlns="" val="20013"/>
                    </a:ext>
                  </a:extLst>
                </a:gridCol>
                <a:gridCol w="522027">
                  <a:extLst>
                    <a:ext uri="{9D8B030D-6E8A-4147-A177-3AD203B41FA5}">
                      <a16:colId xmlns:a16="http://schemas.microsoft.com/office/drawing/2014/main" xmlns="" val="20014"/>
                    </a:ext>
                  </a:extLst>
                </a:gridCol>
              </a:tblGrid>
              <a:tr h="245663">
                <a:tc>
                  <a:txBody>
                    <a:bodyPr/>
                    <a:lstStyle/>
                    <a:p>
                      <a:pPr algn="ctr" fontAlgn="ctr"/>
                      <a:r>
                        <a:rPr lang="es-CO" sz="1600" b="1" i="0" u="none" strike="noStrike" dirty="0">
                          <a:solidFill>
                            <a:srgbClr val="FFFFFF"/>
                          </a:solidFill>
                          <a:effectLst/>
                          <a:latin typeface="Calibri" panose="020F0502020204030204" pitchFamily="34" charset="0"/>
                        </a:rPr>
                        <a:t>Grupo de sustancias</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0-4</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5-9</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10-14</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15-19</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20-24</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25-29</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30-34</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35-39</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40-44</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l" fontAlgn="b"/>
                      <a:r>
                        <a:rPr lang="es-CO" sz="1600" b="0" i="0" u="none" strike="noStrike" dirty="0">
                          <a:solidFill>
                            <a:srgbClr val="FFFFFF"/>
                          </a:solidFill>
                          <a:effectLst/>
                          <a:latin typeface="Calibri" panose="020F0502020204030204" pitchFamily="34" charset="0"/>
                        </a:rPr>
                        <a:t>   45-49</a:t>
                      </a:r>
                    </a:p>
                  </a:txBody>
                  <a:tcPr marL="0" marR="0" marT="0" marB="0" anchor="b">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50-54</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55-59</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&gt;60</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tc>
                  <a:txBody>
                    <a:bodyPr/>
                    <a:lstStyle/>
                    <a:p>
                      <a:pPr algn="ctr" fontAlgn="ctr"/>
                      <a:r>
                        <a:rPr lang="es-CO" sz="1600" b="1" i="0" u="none" strike="noStrike">
                          <a:solidFill>
                            <a:srgbClr val="FFFFFF"/>
                          </a:solidFill>
                          <a:effectLst/>
                          <a:latin typeface="Calibri" panose="020F0502020204030204" pitchFamily="34" charset="0"/>
                        </a:rPr>
                        <a:t>Total</a:t>
                      </a:r>
                    </a:p>
                  </a:txBody>
                  <a:tcPr marL="0" marR="0" marT="0" marB="0" anchor="ctr">
                    <a:lnL>
                      <a:noFill/>
                    </a:lnL>
                    <a:lnR>
                      <a:noFill/>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366092"/>
                    </a:solidFill>
                  </a:tcPr>
                </a:tc>
                <a:extLst>
                  <a:ext uri="{0D108BD9-81ED-4DB2-BD59-A6C34878D82A}">
                    <a16:rowId xmlns:a16="http://schemas.microsoft.com/office/drawing/2014/main" xmlns="" val="10000"/>
                  </a:ext>
                </a:extLst>
              </a:tr>
              <a:tr h="369855">
                <a:tc>
                  <a:txBody>
                    <a:bodyPr/>
                    <a:lstStyle/>
                    <a:p>
                      <a:pPr algn="l" fontAlgn="b"/>
                      <a:r>
                        <a:rPr lang="es-CO" sz="1600" b="0" i="0" u="none" strike="noStrike">
                          <a:solidFill>
                            <a:srgbClr val="000000"/>
                          </a:solidFill>
                          <a:effectLst/>
                          <a:latin typeface="Calibri" panose="020F0502020204030204" pitchFamily="34" charset="0"/>
                        </a:rPr>
                        <a:t>Medicamentos </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10,4%</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3,7%</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14,1%</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solidFill>
                      <a:srgbClr val="FF0000"/>
                    </a:solidFill>
                  </a:tcPr>
                </a:tc>
                <a:tc>
                  <a:txBody>
                    <a:bodyPr/>
                    <a:lstStyle/>
                    <a:p>
                      <a:pPr algn="r" fontAlgn="b"/>
                      <a:r>
                        <a:rPr lang="es-CO" sz="1600" b="1" i="0" u="none" strike="noStrike" dirty="0">
                          <a:solidFill>
                            <a:srgbClr val="000000"/>
                          </a:solidFill>
                          <a:effectLst/>
                          <a:latin typeface="Calibri" panose="020F0502020204030204" pitchFamily="34" charset="0"/>
                        </a:rPr>
                        <a:t>31,9%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solidFill>
                      <a:srgbClr val="FF0000"/>
                    </a:solidFill>
                  </a:tcPr>
                </a:tc>
                <a:tc>
                  <a:txBody>
                    <a:bodyPr/>
                    <a:lstStyle/>
                    <a:p>
                      <a:pPr algn="r" fontAlgn="b"/>
                      <a:r>
                        <a:rPr lang="es-CO" sz="1600" b="1" i="0" u="none" strike="noStrike" dirty="0">
                          <a:solidFill>
                            <a:srgbClr val="000000"/>
                          </a:solidFill>
                          <a:effectLst/>
                          <a:latin typeface="Calibri" panose="020F0502020204030204" pitchFamily="34" charset="0"/>
                        </a:rPr>
                        <a:t>12,6%</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solidFill>
                      <a:srgbClr val="FF0000"/>
                    </a:solidFill>
                  </a:tcPr>
                </a:tc>
                <a:tc>
                  <a:txBody>
                    <a:bodyPr/>
                    <a:lstStyle/>
                    <a:p>
                      <a:pPr algn="r" fontAlgn="b"/>
                      <a:r>
                        <a:rPr lang="es-CO" sz="1600" b="0" i="0" u="none" strike="noStrike" dirty="0">
                          <a:solidFill>
                            <a:srgbClr val="000000"/>
                          </a:solidFill>
                          <a:effectLst/>
                          <a:latin typeface="Calibri" panose="020F0502020204030204" pitchFamily="34" charset="0"/>
                        </a:rPr>
                        <a:t>8,9%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5,2%</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3,0%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3,7%</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2,2%</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1,5%</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2,2%</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0,7%</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100,0%</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extLst>
                  <a:ext uri="{0D108BD9-81ED-4DB2-BD59-A6C34878D82A}">
                    <a16:rowId xmlns:a16="http://schemas.microsoft.com/office/drawing/2014/main" xmlns="" val="10001"/>
                  </a:ext>
                </a:extLst>
              </a:tr>
              <a:tr h="369855">
                <a:tc>
                  <a:txBody>
                    <a:bodyPr/>
                    <a:lstStyle/>
                    <a:p>
                      <a:pPr algn="l" fontAlgn="b"/>
                      <a:r>
                        <a:rPr lang="es-CO" sz="1600" b="0" i="0" u="none" strike="noStrike">
                          <a:solidFill>
                            <a:srgbClr val="000000"/>
                          </a:solidFill>
                          <a:effectLst/>
                          <a:latin typeface="Calibri" panose="020F0502020204030204" pitchFamily="34" charset="0"/>
                        </a:rPr>
                        <a:t>Plaguicidas</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10,8%</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1,8%</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5,4%</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23,4%</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0000"/>
                    </a:solidFill>
                  </a:tcPr>
                </a:tc>
                <a:tc>
                  <a:txBody>
                    <a:bodyPr/>
                    <a:lstStyle/>
                    <a:p>
                      <a:pPr algn="r" fontAlgn="b"/>
                      <a:r>
                        <a:rPr lang="es-CO" sz="1600" b="0" i="0" u="none" strike="noStrike" dirty="0">
                          <a:solidFill>
                            <a:srgbClr val="000000"/>
                          </a:solidFill>
                          <a:effectLst/>
                          <a:latin typeface="Calibri" panose="020F0502020204030204" pitchFamily="34" charset="0"/>
                        </a:rPr>
                        <a:t>9,9%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15,3%</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0000"/>
                    </a:solidFill>
                  </a:tcPr>
                </a:tc>
                <a:tc>
                  <a:txBody>
                    <a:bodyPr/>
                    <a:lstStyle/>
                    <a:p>
                      <a:pPr algn="r" fontAlgn="b"/>
                      <a:r>
                        <a:rPr lang="es-CO" sz="1600" b="0" i="0" u="none" strike="noStrike">
                          <a:solidFill>
                            <a:srgbClr val="000000"/>
                          </a:solidFill>
                          <a:effectLst/>
                          <a:latin typeface="Calibri" panose="020F0502020204030204" pitchFamily="34" charset="0"/>
                        </a:rPr>
                        <a:t>7,2%</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1,8%</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4,5%</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3,6%</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2,7%</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4,5%</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9,0%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100,0%</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extLst>
                  <a:ext uri="{0D108BD9-81ED-4DB2-BD59-A6C34878D82A}">
                    <a16:rowId xmlns:a16="http://schemas.microsoft.com/office/drawing/2014/main" xmlns="" val="10002"/>
                  </a:ext>
                </a:extLst>
              </a:tr>
              <a:tr h="369855">
                <a:tc>
                  <a:txBody>
                    <a:bodyPr/>
                    <a:lstStyle/>
                    <a:p>
                      <a:pPr algn="l" fontAlgn="b"/>
                      <a:r>
                        <a:rPr lang="es-CO" sz="1600" b="0" i="0" u="none" strike="noStrike">
                          <a:solidFill>
                            <a:srgbClr val="000000"/>
                          </a:solidFill>
                          <a:effectLst/>
                          <a:latin typeface="Calibri" panose="020F0502020204030204" pitchFamily="34" charset="0"/>
                        </a:rPr>
                        <a:t>Otras sust.</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45,7%</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solidFill>
                      <a:srgbClr val="FF0000"/>
                    </a:solidFill>
                  </a:tcPr>
                </a:tc>
                <a:tc>
                  <a:txBody>
                    <a:bodyPr/>
                    <a:lstStyle/>
                    <a:p>
                      <a:pPr algn="r" fontAlgn="b"/>
                      <a:r>
                        <a:rPr lang="es-CO" sz="1600" b="0" i="0" u="none" strike="noStrike" dirty="0">
                          <a:solidFill>
                            <a:srgbClr val="000000"/>
                          </a:solidFill>
                          <a:effectLst/>
                          <a:latin typeface="Calibri" panose="020F0502020204030204" pitchFamily="34" charset="0"/>
                        </a:rPr>
                        <a:t>2,9%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2,9%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9,5%</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6,7%</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12,4%</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5,7%</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2,9%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3,8%</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1,0%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2,9%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100,0%</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extLst>
                  <a:ext uri="{0D108BD9-81ED-4DB2-BD59-A6C34878D82A}">
                    <a16:rowId xmlns:a16="http://schemas.microsoft.com/office/drawing/2014/main" xmlns="" val="10003"/>
                  </a:ext>
                </a:extLst>
              </a:tr>
              <a:tr h="369855">
                <a:tc>
                  <a:txBody>
                    <a:bodyPr/>
                    <a:lstStyle/>
                    <a:p>
                      <a:pPr algn="l" fontAlgn="b"/>
                      <a:r>
                        <a:rPr lang="es-CO" sz="1600" b="0" i="0" u="none" strike="noStrike">
                          <a:solidFill>
                            <a:srgbClr val="000000"/>
                          </a:solidFill>
                          <a:effectLst/>
                          <a:latin typeface="Calibri" panose="020F0502020204030204" pitchFamily="34" charset="0"/>
                        </a:rPr>
                        <a:t>Psicoactivas</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9,7%</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36,1%</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0000"/>
                    </a:solidFill>
                  </a:tcPr>
                </a:tc>
                <a:tc>
                  <a:txBody>
                    <a:bodyPr/>
                    <a:lstStyle/>
                    <a:p>
                      <a:pPr algn="r" fontAlgn="b"/>
                      <a:r>
                        <a:rPr lang="es-CO" sz="1600" b="0" i="0" u="none" strike="noStrike" dirty="0">
                          <a:solidFill>
                            <a:srgbClr val="000000"/>
                          </a:solidFill>
                          <a:effectLst/>
                          <a:latin typeface="Calibri" panose="020F0502020204030204" pitchFamily="34" charset="0"/>
                        </a:rPr>
                        <a:t>22,2%</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0000"/>
                    </a:solidFill>
                  </a:tcPr>
                </a:tc>
                <a:tc>
                  <a:txBody>
                    <a:bodyPr/>
                    <a:lstStyle/>
                    <a:p>
                      <a:pPr algn="r" fontAlgn="b"/>
                      <a:r>
                        <a:rPr lang="es-CO" sz="1600" b="0" i="0" u="none" strike="noStrike" dirty="0">
                          <a:solidFill>
                            <a:srgbClr val="000000"/>
                          </a:solidFill>
                          <a:effectLst/>
                          <a:latin typeface="Calibri" panose="020F0502020204030204" pitchFamily="34" charset="0"/>
                        </a:rPr>
                        <a:t>9,7%</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5,6%</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5,6%</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5,6%</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2,8%</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1,4%</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1,4%</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100,0%</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extLst>
                  <a:ext uri="{0D108BD9-81ED-4DB2-BD59-A6C34878D82A}">
                    <a16:rowId xmlns:a16="http://schemas.microsoft.com/office/drawing/2014/main" xmlns="" val="10004"/>
                  </a:ext>
                </a:extLst>
              </a:tr>
              <a:tr h="369855">
                <a:tc>
                  <a:txBody>
                    <a:bodyPr/>
                    <a:lstStyle/>
                    <a:p>
                      <a:pPr algn="l" fontAlgn="b"/>
                      <a:r>
                        <a:rPr lang="es-CO" sz="1600" b="0" i="0" u="none" strike="noStrike">
                          <a:solidFill>
                            <a:srgbClr val="000000"/>
                          </a:solidFill>
                          <a:effectLst/>
                          <a:latin typeface="Calibri" panose="020F0502020204030204" pitchFamily="34" charset="0"/>
                        </a:rPr>
                        <a:t>Solventes</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50,0%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solidFill>
                      <a:srgbClr val="FF0000"/>
                    </a:solidFill>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20,0%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5,0%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5,0%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10,0%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5,0%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5,0%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100,0%</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extLst>
                  <a:ext uri="{0D108BD9-81ED-4DB2-BD59-A6C34878D82A}">
                    <a16:rowId xmlns:a16="http://schemas.microsoft.com/office/drawing/2014/main" xmlns="" val="10005"/>
                  </a:ext>
                </a:extLst>
              </a:tr>
              <a:tr h="369855">
                <a:tc>
                  <a:txBody>
                    <a:bodyPr/>
                    <a:lstStyle/>
                    <a:p>
                      <a:pPr algn="l" fontAlgn="b"/>
                      <a:r>
                        <a:rPr lang="es-CO" sz="1600" b="0" i="0" u="none" strike="noStrike">
                          <a:solidFill>
                            <a:srgbClr val="000000"/>
                          </a:solidFill>
                          <a:effectLst/>
                          <a:latin typeface="Calibri" panose="020F0502020204030204" pitchFamily="34" charset="0"/>
                        </a:rPr>
                        <a:t>Metanol</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5,9%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17,6%</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0000"/>
                    </a:solidFill>
                  </a:tcPr>
                </a:tc>
                <a:tc>
                  <a:txBody>
                    <a:bodyPr/>
                    <a:lstStyle/>
                    <a:p>
                      <a:pPr algn="r" fontAlgn="b"/>
                      <a:r>
                        <a:rPr lang="es-CO" sz="1600" b="0" i="0" u="none" strike="noStrike">
                          <a:solidFill>
                            <a:srgbClr val="000000"/>
                          </a:solidFill>
                          <a:effectLst/>
                          <a:latin typeface="Calibri" panose="020F0502020204030204" pitchFamily="34" charset="0"/>
                        </a:rPr>
                        <a:t>11,8%</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11,8%</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17,6%</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0000"/>
                    </a:solidFill>
                  </a:tcPr>
                </a:tc>
                <a:tc>
                  <a:txBody>
                    <a:bodyPr/>
                    <a:lstStyle/>
                    <a:p>
                      <a:pPr algn="ctr" fontAlgn="b"/>
                      <a:r>
                        <a:rPr lang="es-CO" sz="1600" b="0" i="0" u="none" strike="noStrike">
                          <a:solidFill>
                            <a:srgbClr val="000000"/>
                          </a:solidFill>
                          <a:effectLst/>
                          <a:latin typeface="Calibri" panose="020F0502020204030204" pitchFamily="34" charset="0"/>
                        </a:rPr>
                        <a:t>#####</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17,6%</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5,9%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100,0%</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DCE6F1"/>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extLst>
                  <a:ext uri="{0D108BD9-81ED-4DB2-BD59-A6C34878D82A}">
                    <a16:rowId xmlns:a16="http://schemas.microsoft.com/office/drawing/2014/main" xmlns="" val="10006"/>
                  </a:ext>
                </a:extLst>
              </a:tr>
              <a:tr h="369855">
                <a:tc>
                  <a:txBody>
                    <a:bodyPr/>
                    <a:lstStyle/>
                    <a:p>
                      <a:pPr algn="l" fontAlgn="b"/>
                      <a:r>
                        <a:rPr lang="es-CO" sz="1600" b="0" i="0" u="none" strike="noStrike">
                          <a:solidFill>
                            <a:srgbClr val="000000"/>
                          </a:solidFill>
                          <a:effectLst/>
                          <a:latin typeface="Calibri" panose="020F0502020204030204" pitchFamily="34" charset="0"/>
                        </a:rPr>
                        <a:t>Gases</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20,0%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solidFill>
                      <a:srgbClr val="FF0000"/>
                    </a:solidFill>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60,0%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ctr" fontAlgn="b"/>
                      <a:r>
                        <a:rPr lang="es-CO" sz="1600" b="0" i="0" u="none" strike="noStrike" dirty="0">
                          <a:solidFill>
                            <a:srgbClr val="000000"/>
                          </a:solidFill>
                          <a:effectLst/>
                          <a:latin typeface="Calibri" panose="020F0502020204030204" pitchFamily="34" charset="0"/>
                        </a:rPr>
                        <a:t>####</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100,0%</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366092"/>
                      </a:solidFill>
                      <a:prstDash val="solid"/>
                      <a:round/>
                      <a:headEnd type="none" w="med" len="med"/>
                      <a:tailEnd type="none" w="med" len="med"/>
                    </a:lnT>
                    <a:lnB w="6350" cap="flat" cmpd="sng" algn="ctr">
                      <a:solidFill>
                        <a:srgbClr val="DCE6F1"/>
                      </a:solidFill>
                      <a:prstDash val="solid"/>
                      <a:round/>
                      <a:headEnd type="none" w="med" len="med"/>
                      <a:tailEnd type="none" w="med" len="med"/>
                    </a:lnB>
                  </a:tcPr>
                </a:tc>
                <a:extLst>
                  <a:ext uri="{0D108BD9-81ED-4DB2-BD59-A6C34878D82A}">
                    <a16:rowId xmlns:a16="http://schemas.microsoft.com/office/drawing/2014/main" xmlns="" val="10007"/>
                  </a:ext>
                </a:extLst>
              </a:tr>
              <a:tr h="369855">
                <a:tc>
                  <a:txBody>
                    <a:bodyPr/>
                    <a:lstStyle/>
                    <a:p>
                      <a:pPr algn="l" fontAlgn="b"/>
                      <a:r>
                        <a:rPr lang="es-CO" sz="1600" b="0" i="0" u="none" strike="noStrike">
                          <a:solidFill>
                            <a:srgbClr val="000000"/>
                          </a:solidFill>
                          <a:effectLst/>
                          <a:latin typeface="Calibri" panose="020F0502020204030204" pitchFamily="34" charset="0"/>
                        </a:rPr>
                        <a:t>Metales</a:t>
                      </a:r>
                    </a:p>
                  </a:txBody>
                  <a:tcPr marL="0" marR="0" marT="0" marB="0" anchor="b">
                    <a:lnL>
                      <a:noFill/>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Calibri" panose="020F0502020204030204" pitchFamily="34" charset="0"/>
                        </a:rPr>
                        <a:t>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100,0%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Calibri" panose="020F0502020204030204" pitchFamily="34" charset="0"/>
                        </a:rPr>
                        <a:t>100,0%</a:t>
                      </a:r>
                    </a:p>
                  </a:txBody>
                  <a:tcPr marL="0" marR="0" marT="0" marB="0" anchor="b">
                    <a:lnL w="6350" cap="flat" cmpd="sng" algn="ctr">
                      <a:solidFill>
                        <a:srgbClr val="366092"/>
                      </a:solidFill>
                      <a:prstDash val="solid"/>
                      <a:round/>
                      <a:headEnd type="none" w="med" len="med"/>
                      <a:tailEnd type="none" w="med" len="med"/>
                    </a:lnL>
                    <a:lnR>
                      <a:noFill/>
                    </a:lnR>
                    <a:lnT w="6350" cap="flat" cmpd="sng" algn="ctr">
                      <a:solidFill>
                        <a:srgbClr val="DCE6F1"/>
                      </a:solidFill>
                      <a:prstDash val="solid"/>
                      <a:round/>
                      <a:headEnd type="none" w="med" len="med"/>
                      <a:tailEnd type="none" w="med" len="med"/>
                    </a:lnT>
                    <a:lnB w="25400" cap="flat" cmpd="dbl" algn="ctr">
                      <a:solidFill>
                        <a:srgbClr val="366092"/>
                      </a:solidFill>
                      <a:prstDash val="solid"/>
                      <a:round/>
                      <a:headEnd type="none" w="med" len="med"/>
                      <a:tailEnd type="none" w="med" len="med"/>
                    </a:lnB>
                  </a:tcPr>
                </a:tc>
                <a:extLst>
                  <a:ext uri="{0D108BD9-81ED-4DB2-BD59-A6C34878D82A}">
                    <a16:rowId xmlns:a16="http://schemas.microsoft.com/office/drawing/2014/main" xmlns="" val="10008"/>
                  </a:ext>
                </a:extLst>
              </a:tr>
              <a:tr h="369855">
                <a:tc>
                  <a:txBody>
                    <a:bodyPr/>
                    <a:lstStyle/>
                    <a:p>
                      <a:pPr algn="l" fontAlgn="b"/>
                      <a:r>
                        <a:rPr lang="es-CO" sz="1600" b="1" i="0" u="none" strike="noStrike">
                          <a:solidFill>
                            <a:srgbClr val="000000"/>
                          </a:solidFill>
                          <a:effectLst/>
                          <a:latin typeface="Calibri" panose="020F0502020204030204" pitchFamily="34" charset="0"/>
                        </a:rPr>
                        <a:t>Total</a:t>
                      </a:r>
                    </a:p>
                  </a:txBody>
                  <a:tcPr marL="0" marR="0" marT="0" marB="0" anchor="b">
                    <a:lnL>
                      <a:noFill/>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18,2%</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2,1%</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7,7%</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24,0%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12,2%</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10,9%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6,0%</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3,4%</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4,9%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2,4%</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1,9%</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2,6%</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a:solidFill>
                            <a:srgbClr val="000000"/>
                          </a:solidFill>
                          <a:effectLst/>
                          <a:latin typeface="Calibri" panose="020F0502020204030204" pitchFamily="34" charset="0"/>
                        </a:rPr>
                        <a:t>3,4%</a:t>
                      </a:r>
                    </a:p>
                  </a:txBody>
                  <a:tcPr marL="0" marR="0" marT="0" marB="0" anchor="b">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tc>
                  <a:txBody>
                    <a:bodyPr/>
                    <a:lstStyle/>
                    <a:p>
                      <a:pPr algn="r" fontAlgn="b"/>
                      <a:r>
                        <a:rPr lang="es-CO" sz="1600" b="1" i="0" u="none" strike="noStrike" dirty="0">
                          <a:solidFill>
                            <a:srgbClr val="000000"/>
                          </a:solidFill>
                          <a:effectLst/>
                          <a:latin typeface="Calibri" panose="020F0502020204030204" pitchFamily="34" charset="0"/>
                        </a:rPr>
                        <a:t>100,0%</a:t>
                      </a:r>
                    </a:p>
                  </a:txBody>
                  <a:tcPr marL="0" marR="0" marT="0" marB="0" anchor="b">
                    <a:lnL w="6350" cap="flat" cmpd="sng" algn="ctr">
                      <a:solidFill>
                        <a:srgbClr val="366092"/>
                      </a:solidFill>
                      <a:prstDash val="solid"/>
                      <a:round/>
                      <a:headEnd type="none" w="med" len="med"/>
                      <a:tailEnd type="none" w="med" len="med"/>
                    </a:lnL>
                    <a:lnR>
                      <a:noFill/>
                    </a:lnR>
                    <a:lnT w="25400" cap="flat" cmpd="dbl"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7" name="Rectángulo 6"/>
          <p:cNvSpPr/>
          <p:nvPr/>
        </p:nvSpPr>
        <p:spPr>
          <a:xfrm>
            <a:off x="1177542" y="446543"/>
            <a:ext cx="5180329" cy="461665"/>
          </a:xfrm>
          <a:prstGeom prst="rect">
            <a:avLst/>
          </a:prstGeom>
        </p:spPr>
        <p:txBody>
          <a:bodyPr wrap="none">
            <a:spAutoFit/>
          </a:bodyPr>
          <a:lstStyle/>
          <a:p>
            <a:r>
              <a:rPr lang="es-CO" sz="2400" b="1" dirty="0">
                <a:solidFill>
                  <a:schemeClr val="bg1">
                    <a:lumMod val="50000"/>
                  </a:schemeClr>
                </a:solidFill>
                <a:latin typeface="Calibri" panose="020F0502020204030204" pitchFamily="34" charset="0"/>
                <a:cs typeface="Calibri" panose="020F0502020204030204" pitchFamily="34" charset="0"/>
              </a:rPr>
              <a:t>Comportamiento  según grupo de edad</a:t>
            </a:r>
            <a:endParaRPr lang="es-CO" sz="2400" dirty="0">
              <a:solidFill>
                <a:schemeClr val="bg1">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94999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486865" y="867857"/>
            <a:ext cx="8546777" cy="954107"/>
          </a:xfrm>
          <a:prstGeom prst="rect">
            <a:avLst/>
          </a:prstGeom>
          <a:solidFill>
            <a:srgbClr val="3EEEF2"/>
          </a:solidFill>
        </p:spPr>
        <p:txBody>
          <a:bodyPr wrap="square" rtlCol="0">
            <a:spAutoFit/>
          </a:bodyPr>
          <a:lstStyle/>
          <a:p>
            <a:r>
              <a:rPr lang="es-CO" sz="2800" b="1" dirty="0">
                <a:latin typeface="Arial" panose="020B0604020202020204" pitchFamily="34" charset="0"/>
                <a:cs typeface="Arial" panose="020B0604020202020204" pitchFamily="34" charset="0"/>
              </a:rPr>
              <a:t>Comportamiento por grupo de sustancia y por tipo de exposición</a:t>
            </a:r>
          </a:p>
        </p:txBody>
      </p:sp>
      <p:graphicFrame>
        <p:nvGraphicFramePr>
          <p:cNvPr id="5" name="Tabla 4"/>
          <p:cNvGraphicFramePr>
            <a:graphicFrameLocks noGrp="1"/>
          </p:cNvGraphicFramePr>
          <p:nvPr>
            <p:extLst>
              <p:ext uri="{D42A27DB-BD31-4B8C-83A1-F6EECF244321}">
                <p14:modId xmlns:p14="http://schemas.microsoft.com/office/powerpoint/2010/main" val="1793877396"/>
              </p:ext>
            </p:extLst>
          </p:nvPr>
        </p:nvGraphicFramePr>
        <p:xfrm>
          <a:off x="486865" y="1391077"/>
          <a:ext cx="8546777" cy="640080"/>
        </p:xfrm>
        <a:graphic>
          <a:graphicData uri="http://schemas.openxmlformats.org/drawingml/2006/table">
            <a:tbl>
              <a:tblPr firstRow="1" bandRow="1">
                <a:tableStyleId>{5C22544A-7EE6-4342-B048-85BDC9FD1C3A}</a:tableStyleId>
              </a:tblPr>
              <a:tblGrid>
                <a:gridCol w="4262720">
                  <a:extLst>
                    <a:ext uri="{9D8B030D-6E8A-4147-A177-3AD203B41FA5}">
                      <a16:colId xmlns:a16="http://schemas.microsoft.com/office/drawing/2014/main" xmlns="" val="20000"/>
                    </a:ext>
                  </a:extLst>
                </a:gridCol>
                <a:gridCol w="4284057">
                  <a:extLst>
                    <a:ext uri="{9D8B030D-6E8A-4147-A177-3AD203B41FA5}">
                      <a16:colId xmlns:a16="http://schemas.microsoft.com/office/drawing/2014/main" xmlns="" val="20001"/>
                    </a:ext>
                  </a:extLst>
                </a:gridCol>
              </a:tblGrid>
              <a:tr h="370840">
                <a:tc>
                  <a:txBody>
                    <a:bodyPr/>
                    <a:lstStyle/>
                    <a:p>
                      <a:pPr algn="ctr"/>
                      <a:r>
                        <a:rPr lang="es-CO">
                          <a:solidFill>
                            <a:schemeClr val="tx1"/>
                          </a:solidFill>
                        </a:rPr>
                        <a:t>DISTRIBUCION SEGÚN GRUPO</a:t>
                      </a:r>
                      <a:r>
                        <a:rPr lang="es-CO" baseline="0">
                          <a:solidFill>
                            <a:schemeClr val="tx1"/>
                          </a:solidFill>
                        </a:rPr>
                        <a:t> </a:t>
                      </a:r>
                      <a:r>
                        <a:rPr lang="es-CO" baseline="0" dirty="0">
                          <a:solidFill>
                            <a:schemeClr val="tx1"/>
                          </a:solidFill>
                        </a:rPr>
                        <a:t>DE SUSTANCIA</a:t>
                      </a:r>
                      <a:endParaRPr lang="es-CO" dirty="0">
                        <a:solidFill>
                          <a:schemeClr val="tx1"/>
                        </a:solidFill>
                      </a:endParaRPr>
                    </a:p>
                  </a:txBody>
                  <a:tcPr marL="68580" marR="68580">
                    <a:solidFill>
                      <a:schemeClr val="accent2">
                        <a:lumMod val="75000"/>
                      </a:schemeClr>
                    </a:solidFill>
                  </a:tcPr>
                </a:tc>
                <a:tc>
                  <a:txBody>
                    <a:bodyPr/>
                    <a:lstStyle/>
                    <a:p>
                      <a:pPr algn="ctr"/>
                      <a:r>
                        <a:rPr lang="es-CO" dirty="0">
                          <a:solidFill>
                            <a:schemeClr val="tx1"/>
                          </a:solidFill>
                        </a:rPr>
                        <a:t>DISTRIBUCION</a:t>
                      </a:r>
                      <a:r>
                        <a:rPr lang="es-CO" baseline="0" dirty="0">
                          <a:solidFill>
                            <a:schemeClr val="tx1"/>
                          </a:solidFill>
                        </a:rPr>
                        <a:t> DE CASOS SEGÚN </a:t>
                      </a:r>
                      <a:r>
                        <a:rPr lang="es-CO" dirty="0">
                          <a:solidFill>
                            <a:schemeClr val="tx1"/>
                          </a:solidFill>
                        </a:rPr>
                        <a:t>TIPO DE EXPOSICION</a:t>
                      </a:r>
                    </a:p>
                  </a:txBody>
                  <a:tcPr marL="68580" marR="68580">
                    <a:solidFill>
                      <a:schemeClr val="accent2">
                        <a:lumMod val="75000"/>
                      </a:schemeClr>
                    </a:solidFill>
                  </a:tcPr>
                </a:tc>
                <a:extLst>
                  <a:ext uri="{0D108BD9-81ED-4DB2-BD59-A6C34878D82A}">
                    <a16:rowId xmlns:a16="http://schemas.microsoft.com/office/drawing/2014/main" xmlns="" val="10000"/>
                  </a:ext>
                </a:extLst>
              </a:tr>
            </a:tbl>
          </a:graphicData>
        </a:graphic>
      </p:graphicFrame>
      <p:graphicFrame>
        <p:nvGraphicFramePr>
          <p:cNvPr id="6" name="Tabla 5"/>
          <p:cNvGraphicFramePr>
            <a:graphicFrameLocks noGrp="1"/>
          </p:cNvGraphicFramePr>
          <p:nvPr>
            <p:extLst>
              <p:ext uri="{D42A27DB-BD31-4B8C-83A1-F6EECF244321}">
                <p14:modId xmlns:p14="http://schemas.microsoft.com/office/powerpoint/2010/main" val="1407434124"/>
              </p:ext>
            </p:extLst>
          </p:nvPr>
        </p:nvGraphicFramePr>
        <p:xfrm>
          <a:off x="486862" y="1872584"/>
          <a:ext cx="8546779" cy="3894884"/>
        </p:xfrm>
        <a:graphic>
          <a:graphicData uri="http://schemas.openxmlformats.org/drawingml/2006/table">
            <a:tbl>
              <a:tblPr firstRow="1" bandRow="1">
                <a:tableStyleId>{5C22544A-7EE6-4342-B048-85BDC9FD1C3A}</a:tableStyleId>
              </a:tblPr>
              <a:tblGrid>
                <a:gridCol w="2610299">
                  <a:extLst>
                    <a:ext uri="{9D8B030D-6E8A-4147-A177-3AD203B41FA5}">
                      <a16:colId xmlns:a16="http://schemas.microsoft.com/office/drawing/2014/main" xmlns="" val="20000"/>
                    </a:ext>
                  </a:extLst>
                </a:gridCol>
                <a:gridCol w="763229">
                  <a:extLst>
                    <a:ext uri="{9D8B030D-6E8A-4147-A177-3AD203B41FA5}">
                      <a16:colId xmlns:a16="http://schemas.microsoft.com/office/drawing/2014/main" xmlns="" val="20001"/>
                    </a:ext>
                  </a:extLst>
                </a:gridCol>
                <a:gridCol w="910684">
                  <a:extLst>
                    <a:ext uri="{9D8B030D-6E8A-4147-A177-3AD203B41FA5}">
                      <a16:colId xmlns:a16="http://schemas.microsoft.com/office/drawing/2014/main" xmlns="" val="20002"/>
                    </a:ext>
                  </a:extLst>
                </a:gridCol>
                <a:gridCol w="1909946">
                  <a:extLst>
                    <a:ext uri="{9D8B030D-6E8A-4147-A177-3AD203B41FA5}">
                      <a16:colId xmlns:a16="http://schemas.microsoft.com/office/drawing/2014/main" xmlns="" val="20003"/>
                    </a:ext>
                  </a:extLst>
                </a:gridCol>
                <a:gridCol w="928157">
                  <a:extLst>
                    <a:ext uri="{9D8B030D-6E8A-4147-A177-3AD203B41FA5}">
                      <a16:colId xmlns:a16="http://schemas.microsoft.com/office/drawing/2014/main" xmlns="" val="20004"/>
                    </a:ext>
                  </a:extLst>
                </a:gridCol>
                <a:gridCol w="1424464">
                  <a:extLst>
                    <a:ext uri="{9D8B030D-6E8A-4147-A177-3AD203B41FA5}">
                      <a16:colId xmlns:a16="http://schemas.microsoft.com/office/drawing/2014/main" xmlns="" val="20005"/>
                    </a:ext>
                  </a:extLst>
                </a:gridCol>
              </a:tblGrid>
              <a:tr h="841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800" dirty="0">
                          <a:solidFill>
                            <a:schemeClr val="tx1"/>
                          </a:solidFill>
                        </a:rPr>
                        <a:t>GRUPO DE</a:t>
                      </a:r>
                      <a:r>
                        <a:rPr lang="es-CO" sz="1800" baseline="0" dirty="0">
                          <a:solidFill>
                            <a:schemeClr val="tx1"/>
                          </a:solidFill>
                        </a:rPr>
                        <a:t> SUATANCIA QUIMICA </a:t>
                      </a:r>
                      <a:endParaRPr lang="es-CO" sz="1800" dirty="0">
                        <a:solidFill>
                          <a:schemeClr val="tx1"/>
                        </a:solidFill>
                      </a:endParaRPr>
                    </a:p>
                  </a:txBody>
                  <a:tcPr marL="68580" marR="68580">
                    <a:solidFill>
                      <a:schemeClr val="accent2">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dirty="0">
                          <a:solidFill>
                            <a:schemeClr val="tx1"/>
                          </a:solidFill>
                        </a:rPr>
                        <a:t>CASOS</a:t>
                      </a:r>
                    </a:p>
                    <a:p>
                      <a:endParaRPr lang="es-CO" dirty="0"/>
                    </a:p>
                  </a:txBody>
                  <a:tcPr marL="68580" marR="68580">
                    <a:solidFill>
                      <a:schemeClr val="accent2">
                        <a:lumMod val="75000"/>
                      </a:schemeClr>
                    </a:solidFill>
                  </a:tcPr>
                </a:tc>
                <a:tc>
                  <a:txBody>
                    <a:bodyPr/>
                    <a:lstStyle/>
                    <a:p>
                      <a:r>
                        <a:rPr lang="es-CO" sz="2400" dirty="0">
                          <a:solidFill>
                            <a:schemeClr val="tx1"/>
                          </a:solidFill>
                        </a:rPr>
                        <a:t>%</a:t>
                      </a:r>
                    </a:p>
                  </a:txBody>
                  <a:tcPr marL="68580" marR="68580">
                    <a:solidFill>
                      <a:schemeClr val="accent2">
                        <a:lumMod val="75000"/>
                      </a:schemeClr>
                    </a:solidFill>
                  </a:tcPr>
                </a:tc>
                <a:tc>
                  <a:txBody>
                    <a:bodyPr/>
                    <a:lstStyle/>
                    <a:p>
                      <a:r>
                        <a:rPr lang="es-CO" sz="2400" dirty="0">
                          <a:solidFill>
                            <a:schemeClr val="tx1"/>
                          </a:solidFill>
                        </a:rPr>
                        <a:t>Tipo de exposición</a:t>
                      </a:r>
                    </a:p>
                  </a:txBody>
                  <a:tcPr marL="68580" marR="68580">
                    <a:solidFill>
                      <a:schemeClr val="accent2">
                        <a:lumMod val="75000"/>
                      </a:schemeClr>
                    </a:solidFill>
                  </a:tcPr>
                </a:tc>
                <a:tc>
                  <a:txBody>
                    <a:bodyPr/>
                    <a:lstStyle/>
                    <a:p>
                      <a:pPr algn="ctr"/>
                      <a:r>
                        <a:rPr lang="es-CO" sz="2400" dirty="0">
                          <a:solidFill>
                            <a:schemeClr val="tx1"/>
                          </a:solidFill>
                        </a:rPr>
                        <a:t>Casos</a:t>
                      </a:r>
                    </a:p>
                  </a:txBody>
                  <a:tcPr marL="68580" marR="68580">
                    <a:solidFill>
                      <a:schemeClr val="accent2">
                        <a:lumMod val="75000"/>
                      </a:schemeClr>
                    </a:solidFill>
                  </a:tcPr>
                </a:tc>
                <a:tc>
                  <a:txBody>
                    <a:bodyPr/>
                    <a:lstStyle/>
                    <a:p>
                      <a:r>
                        <a:rPr lang="es-CO" sz="2400" dirty="0">
                          <a:solidFill>
                            <a:schemeClr val="tx1"/>
                          </a:solidFill>
                        </a:rPr>
                        <a:t>%</a:t>
                      </a:r>
                    </a:p>
                  </a:txBody>
                  <a:tcPr marL="68580" marR="68580">
                    <a:solidFill>
                      <a:schemeClr val="accent2">
                        <a:lumMod val="75000"/>
                      </a:schemeClr>
                    </a:solidFill>
                  </a:tcPr>
                </a:tc>
                <a:extLst>
                  <a:ext uri="{0D108BD9-81ED-4DB2-BD59-A6C34878D82A}">
                    <a16:rowId xmlns:a16="http://schemas.microsoft.com/office/drawing/2014/main" xmlns="" val="10000"/>
                  </a:ext>
                </a:extLst>
              </a:tr>
              <a:tr h="398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800" dirty="0">
                          <a:latin typeface=" Arial"/>
                        </a:rPr>
                        <a:t>MEDICAMENTOS</a:t>
                      </a:r>
                    </a:p>
                  </a:txBody>
                  <a:tcPr marL="68580" marR="68580"/>
                </a:tc>
                <a:tc>
                  <a:txBody>
                    <a:bodyPr/>
                    <a:lstStyle/>
                    <a:p>
                      <a:pPr algn="ctr" fontAlgn="b"/>
                      <a:r>
                        <a:rPr lang="es-CO" sz="1800" b="0" i="0" u="none" strike="noStrike" dirty="0">
                          <a:solidFill>
                            <a:srgbClr val="000000"/>
                          </a:solidFill>
                          <a:effectLst/>
                          <a:latin typeface=" Arial"/>
                        </a:rPr>
                        <a:t>135</a:t>
                      </a:r>
                    </a:p>
                  </a:txBody>
                  <a:tcPr marL="0" marR="0" marT="0" marB="0" anchor="b"/>
                </a:tc>
                <a:tc>
                  <a:txBody>
                    <a:bodyPr/>
                    <a:lstStyle/>
                    <a:p>
                      <a:pPr algn="ctr" fontAlgn="b"/>
                      <a:r>
                        <a:rPr lang="es-CO" sz="1800" b="0" i="0" u="none" strike="noStrike" dirty="0">
                          <a:solidFill>
                            <a:srgbClr val="000000"/>
                          </a:solidFill>
                          <a:effectLst/>
                          <a:latin typeface=" Arial"/>
                        </a:rPr>
                        <a:t>29,0%</a:t>
                      </a:r>
                    </a:p>
                  </a:txBody>
                  <a:tcPr marL="0" marR="0" marT="0" marB="0" anchor="b"/>
                </a:tc>
                <a:tc>
                  <a:txBody>
                    <a:bodyPr/>
                    <a:lstStyle/>
                    <a:p>
                      <a:pPr algn="l" fontAlgn="b"/>
                      <a:r>
                        <a:rPr lang="es-CO" sz="1800" b="0" i="0" u="none" strike="noStrike" dirty="0">
                          <a:solidFill>
                            <a:srgbClr val="000000"/>
                          </a:solidFill>
                          <a:effectLst/>
                          <a:latin typeface=" Arial"/>
                        </a:rPr>
                        <a:t>ACCIDENTAL</a:t>
                      </a:r>
                    </a:p>
                  </a:txBody>
                  <a:tcPr marL="0" marR="0" marT="0" marB="0" anchor="b"/>
                </a:tc>
                <a:tc>
                  <a:txBody>
                    <a:bodyPr/>
                    <a:lstStyle/>
                    <a:p>
                      <a:pPr algn="ctr" fontAlgn="b"/>
                      <a:r>
                        <a:rPr lang="es-CO" sz="1800" b="0" i="0" u="none" strike="noStrike" dirty="0">
                          <a:solidFill>
                            <a:srgbClr val="000000"/>
                          </a:solidFill>
                          <a:effectLst/>
                          <a:latin typeface="Arial" panose="020B0604020202020204" pitchFamily="34" charset="0"/>
                          <a:cs typeface="Arial" panose="020B0604020202020204" pitchFamily="34" charset="0"/>
                        </a:rPr>
                        <a:t>162</a:t>
                      </a:r>
                    </a:p>
                  </a:txBody>
                  <a:tcPr marL="0" marR="0" marT="0" marB="0" anchor="b"/>
                </a:tc>
                <a:tc>
                  <a:txBody>
                    <a:bodyPr/>
                    <a:lstStyle/>
                    <a:p>
                      <a:pPr algn="ctr" fontAlgn="b"/>
                      <a:r>
                        <a:rPr lang="es-CO" sz="1800" b="0" i="0" u="none" strike="noStrike" dirty="0">
                          <a:solidFill>
                            <a:srgbClr val="000000"/>
                          </a:solidFill>
                          <a:effectLst/>
                          <a:latin typeface="Arial" panose="020B0604020202020204" pitchFamily="34" charset="0"/>
                          <a:cs typeface="Arial" panose="020B0604020202020204" pitchFamily="34" charset="0"/>
                        </a:rPr>
                        <a:t>34,8%</a:t>
                      </a:r>
                    </a:p>
                  </a:txBody>
                  <a:tcPr marL="0" marR="0" marT="0" marB="0" anchor="b"/>
                </a:tc>
                <a:extLst>
                  <a:ext uri="{0D108BD9-81ED-4DB2-BD59-A6C34878D82A}">
                    <a16:rowId xmlns:a16="http://schemas.microsoft.com/office/drawing/2014/main" xmlns=""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800" dirty="0">
                          <a:latin typeface=" Arial"/>
                        </a:rPr>
                        <a:t>PLAGUICIDAS</a:t>
                      </a:r>
                    </a:p>
                  </a:txBody>
                  <a:tcPr marL="68580" marR="68580"/>
                </a:tc>
                <a:tc>
                  <a:txBody>
                    <a:bodyPr/>
                    <a:lstStyle/>
                    <a:p>
                      <a:pPr algn="ctr" fontAlgn="b"/>
                      <a:r>
                        <a:rPr lang="es-CO" sz="1800" b="0" i="0" u="none" strike="noStrike" dirty="0">
                          <a:solidFill>
                            <a:srgbClr val="000000"/>
                          </a:solidFill>
                          <a:effectLst/>
                          <a:latin typeface=" Arial"/>
                        </a:rPr>
                        <a:t>111</a:t>
                      </a:r>
                    </a:p>
                  </a:txBody>
                  <a:tcPr marL="0" marR="0" marT="0" marB="0" anchor="b"/>
                </a:tc>
                <a:tc>
                  <a:txBody>
                    <a:bodyPr/>
                    <a:lstStyle/>
                    <a:p>
                      <a:pPr algn="ctr" fontAlgn="b"/>
                      <a:r>
                        <a:rPr lang="es-CO" sz="1800" b="0" i="0" u="none" strike="noStrike" dirty="0">
                          <a:solidFill>
                            <a:srgbClr val="000000"/>
                          </a:solidFill>
                          <a:effectLst/>
                          <a:latin typeface=" Arial"/>
                        </a:rPr>
                        <a:t>23,8%</a:t>
                      </a:r>
                    </a:p>
                  </a:txBody>
                  <a:tcPr marL="0" marR="0" marT="0" marB="0" anchor="b"/>
                </a:tc>
                <a:tc>
                  <a:txBody>
                    <a:bodyPr/>
                    <a:lstStyle/>
                    <a:p>
                      <a:pPr algn="l" fontAlgn="b"/>
                      <a:r>
                        <a:rPr lang="es-CO" sz="1800" b="0" i="0" u="none" strike="noStrike" dirty="0">
                          <a:solidFill>
                            <a:srgbClr val="000000"/>
                          </a:solidFill>
                          <a:effectLst/>
                          <a:latin typeface=" Arial"/>
                        </a:rPr>
                        <a:t>DESCONOCIDA</a:t>
                      </a:r>
                    </a:p>
                  </a:txBody>
                  <a:tcPr marL="0" marR="0" marT="0" marB="0" anchor="b"/>
                </a:tc>
                <a:tc>
                  <a:txBody>
                    <a:bodyPr/>
                    <a:lstStyle/>
                    <a:p>
                      <a:pPr algn="ctr" fontAlgn="b"/>
                      <a:r>
                        <a:rPr lang="es-CO" sz="1800" b="0" i="0" u="none" strike="noStrike">
                          <a:solidFill>
                            <a:srgbClr val="000000"/>
                          </a:solidFill>
                          <a:effectLst/>
                          <a:latin typeface="Arial" panose="020B0604020202020204" pitchFamily="34" charset="0"/>
                          <a:cs typeface="Arial" panose="020B0604020202020204" pitchFamily="34" charset="0"/>
                        </a:rPr>
                        <a:t>112</a:t>
                      </a:r>
                    </a:p>
                  </a:txBody>
                  <a:tcPr marL="0" marR="0" marT="0" marB="0" anchor="b"/>
                </a:tc>
                <a:tc>
                  <a:txBody>
                    <a:bodyPr/>
                    <a:lstStyle/>
                    <a:p>
                      <a:pPr algn="ctr" fontAlgn="b"/>
                      <a:r>
                        <a:rPr lang="es-CO" sz="1800" b="0" i="0" u="none" strike="noStrike" dirty="0">
                          <a:solidFill>
                            <a:srgbClr val="000000"/>
                          </a:solidFill>
                          <a:effectLst/>
                          <a:latin typeface="Arial" panose="020B0604020202020204" pitchFamily="34" charset="0"/>
                          <a:cs typeface="Arial" panose="020B0604020202020204" pitchFamily="34" charset="0"/>
                        </a:rPr>
                        <a:t>24,0%</a:t>
                      </a:r>
                    </a:p>
                  </a:txBody>
                  <a:tcPr marL="0" marR="0" marT="0" marB="0" anchor="b"/>
                </a:tc>
                <a:extLst>
                  <a:ext uri="{0D108BD9-81ED-4DB2-BD59-A6C34878D82A}">
                    <a16:rowId xmlns:a16="http://schemas.microsoft.com/office/drawing/2014/main" xmlns=""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800" dirty="0">
                          <a:latin typeface=" Arial"/>
                        </a:rPr>
                        <a:t>SUST. PSICOACTIVAS</a:t>
                      </a:r>
                    </a:p>
                  </a:txBody>
                  <a:tcPr marL="68580" marR="68580"/>
                </a:tc>
                <a:tc>
                  <a:txBody>
                    <a:bodyPr/>
                    <a:lstStyle/>
                    <a:p>
                      <a:pPr algn="ctr" fontAlgn="b"/>
                      <a:r>
                        <a:rPr lang="es-CO" sz="1800" b="0" i="0" u="none" strike="noStrike" dirty="0">
                          <a:solidFill>
                            <a:srgbClr val="000000"/>
                          </a:solidFill>
                          <a:effectLst/>
                          <a:latin typeface=" Arial"/>
                        </a:rPr>
                        <a:t>72</a:t>
                      </a:r>
                    </a:p>
                  </a:txBody>
                  <a:tcPr marL="0" marR="0" marT="0" marB="0" anchor="b"/>
                </a:tc>
                <a:tc>
                  <a:txBody>
                    <a:bodyPr/>
                    <a:lstStyle/>
                    <a:p>
                      <a:pPr algn="ctr" fontAlgn="b"/>
                      <a:r>
                        <a:rPr lang="es-CO" sz="1800" b="0" i="0" u="none" strike="noStrike" dirty="0">
                          <a:solidFill>
                            <a:srgbClr val="000000"/>
                          </a:solidFill>
                          <a:effectLst/>
                          <a:latin typeface=" Arial"/>
                        </a:rPr>
                        <a:t>15,5%</a:t>
                      </a:r>
                    </a:p>
                  </a:txBody>
                  <a:tcPr marL="0" marR="0" marT="0" marB="0" anchor="b"/>
                </a:tc>
                <a:tc>
                  <a:txBody>
                    <a:bodyPr/>
                    <a:lstStyle/>
                    <a:p>
                      <a:pPr algn="l" fontAlgn="b"/>
                      <a:r>
                        <a:rPr lang="es-CO" sz="1800" b="0" i="0" u="none" strike="noStrike" dirty="0">
                          <a:solidFill>
                            <a:srgbClr val="000000"/>
                          </a:solidFill>
                          <a:effectLst/>
                          <a:latin typeface=" Arial"/>
                        </a:rPr>
                        <a:t>INTENC.</a:t>
                      </a:r>
                      <a:r>
                        <a:rPr lang="es-CO" sz="1800" b="0" i="0" u="none" strike="noStrike" baseline="0" dirty="0">
                          <a:solidFill>
                            <a:srgbClr val="000000"/>
                          </a:solidFill>
                          <a:effectLst/>
                          <a:latin typeface=" Arial"/>
                        </a:rPr>
                        <a:t> </a:t>
                      </a:r>
                      <a:r>
                        <a:rPr lang="es-CO" sz="1800" b="0" i="0" u="none" strike="noStrike" dirty="0">
                          <a:solidFill>
                            <a:srgbClr val="000000"/>
                          </a:solidFill>
                          <a:effectLst/>
                          <a:latin typeface=" Arial"/>
                        </a:rPr>
                        <a:t>PSICOACTIVA</a:t>
                      </a:r>
                      <a:r>
                        <a:rPr lang="es-CO" sz="1800" b="0" i="0" u="none" strike="noStrike" baseline="0" dirty="0">
                          <a:solidFill>
                            <a:srgbClr val="000000"/>
                          </a:solidFill>
                          <a:effectLst/>
                          <a:latin typeface=" Arial"/>
                        </a:rPr>
                        <a:t> </a:t>
                      </a:r>
                      <a:r>
                        <a:rPr lang="es-CO" sz="1800" b="0" i="0" u="none" strike="noStrike" dirty="0">
                          <a:solidFill>
                            <a:srgbClr val="000000"/>
                          </a:solidFill>
                          <a:effectLst/>
                          <a:latin typeface=" Arial"/>
                        </a:rPr>
                        <a:t> </a:t>
                      </a:r>
                    </a:p>
                  </a:txBody>
                  <a:tcPr marL="0" marR="0" marT="0" marB="0" anchor="b"/>
                </a:tc>
                <a:tc>
                  <a:txBody>
                    <a:bodyPr/>
                    <a:lstStyle/>
                    <a:p>
                      <a:pPr algn="ctr" fontAlgn="b"/>
                      <a:r>
                        <a:rPr lang="es-CO" sz="1800" b="0" i="0" u="none" strike="noStrike">
                          <a:solidFill>
                            <a:srgbClr val="000000"/>
                          </a:solidFill>
                          <a:effectLst/>
                          <a:latin typeface="Arial" panose="020B0604020202020204" pitchFamily="34" charset="0"/>
                          <a:cs typeface="Arial" panose="020B0604020202020204" pitchFamily="34" charset="0"/>
                        </a:rPr>
                        <a:t>69</a:t>
                      </a:r>
                    </a:p>
                  </a:txBody>
                  <a:tcPr marL="0" marR="0" marT="0" marB="0" anchor="b"/>
                </a:tc>
                <a:tc>
                  <a:txBody>
                    <a:bodyPr/>
                    <a:lstStyle/>
                    <a:p>
                      <a:pPr algn="ctr" fontAlgn="b"/>
                      <a:r>
                        <a:rPr lang="es-CO" sz="1800" b="0" i="0" u="none" strike="noStrike" dirty="0">
                          <a:solidFill>
                            <a:srgbClr val="000000"/>
                          </a:solidFill>
                          <a:effectLst/>
                          <a:latin typeface="Arial" panose="020B0604020202020204" pitchFamily="34" charset="0"/>
                          <a:cs typeface="Arial" panose="020B0604020202020204" pitchFamily="34" charset="0"/>
                        </a:rPr>
                        <a:t>14,8%</a:t>
                      </a:r>
                    </a:p>
                  </a:txBody>
                  <a:tcPr marL="0" marR="0" marT="0" marB="0" anchor="b"/>
                </a:tc>
                <a:extLst>
                  <a:ext uri="{0D108BD9-81ED-4DB2-BD59-A6C34878D82A}">
                    <a16:rowId xmlns:a16="http://schemas.microsoft.com/office/drawing/2014/main" xmlns=""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800" dirty="0">
                          <a:latin typeface=" Arial"/>
                        </a:rPr>
                        <a:t>SOLVENTES</a:t>
                      </a:r>
                    </a:p>
                  </a:txBody>
                  <a:tcPr marL="68580" marR="68580"/>
                </a:tc>
                <a:tc>
                  <a:txBody>
                    <a:bodyPr/>
                    <a:lstStyle/>
                    <a:p>
                      <a:pPr algn="ctr" fontAlgn="b"/>
                      <a:r>
                        <a:rPr lang="es-CO" sz="1800" b="0" i="0" u="none" strike="noStrike">
                          <a:solidFill>
                            <a:srgbClr val="000000"/>
                          </a:solidFill>
                          <a:effectLst/>
                          <a:latin typeface=" Arial"/>
                        </a:rPr>
                        <a:t>20</a:t>
                      </a:r>
                    </a:p>
                  </a:txBody>
                  <a:tcPr marL="0" marR="0" marT="0" marB="0" anchor="b"/>
                </a:tc>
                <a:tc>
                  <a:txBody>
                    <a:bodyPr/>
                    <a:lstStyle/>
                    <a:p>
                      <a:pPr algn="ctr" fontAlgn="b"/>
                      <a:r>
                        <a:rPr lang="es-CO" sz="1800" b="0" i="0" u="none" strike="noStrike" dirty="0">
                          <a:solidFill>
                            <a:srgbClr val="000000"/>
                          </a:solidFill>
                          <a:effectLst/>
                          <a:latin typeface=" Arial"/>
                        </a:rPr>
                        <a:t>4,3%</a:t>
                      </a:r>
                    </a:p>
                  </a:txBody>
                  <a:tcPr marL="0" marR="0" marT="0" marB="0" anchor="b"/>
                </a:tc>
                <a:tc>
                  <a:txBody>
                    <a:bodyPr/>
                    <a:lstStyle/>
                    <a:p>
                      <a:pPr algn="l" fontAlgn="b"/>
                      <a:r>
                        <a:rPr lang="es-CO" sz="1800" b="0" i="0" u="none" strike="noStrike" dirty="0">
                          <a:solidFill>
                            <a:srgbClr val="000000"/>
                          </a:solidFill>
                          <a:effectLst/>
                          <a:latin typeface=" Arial"/>
                        </a:rPr>
                        <a:t>OCUPACIONAL</a:t>
                      </a:r>
                    </a:p>
                  </a:txBody>
                  <a:tcPr marL="0" marR="0" marT="0" marB="0" anchor="b"/>
                </a:tc>
                <a:tc>
                  <a:txBody>
                    <a:bodyPr/>
                    <a:lstStyle/>
                    <a:p>
                      <a:pPr algn="ctr" fontAlgn="b"/>
                      <a:r>
                        <a:rPr lang="es-CO" sz="1800" b="0" i="0" u="none" strike="noStrike">
                          <a:solidFill>
                            <a:srgbClr val="000000"/>
                          </a:solidFill>
                          <a:effectLst/>
                          <a:latin typeface="Arial" panose="020B0604020202020204" pitchFamily="34" charset="0"/>
                          <a:cs typeface="Arial" panose="020B0604020202020204" pitchFamily="34" charset="0"/>
                        </a:rPr>
                        <a:t>15</a:t>
                      </a:r>
                    </a:p>
                  </a:txBody>
                  <a:tcPr marL="0" marR="0" marT="0" marB="0" anchor="b"/>
                </a:tc>
                <a:tc>
                  <a:txBody>
                    <a:bodyPr/>
                    <a:lstStyle/>
                    <a:p>
                      <a:pPr algn="ctr" fontAlgn="b"/>
                      <a:r>
                        <a:rPr lang="es-CO" sz="1800" b="0" i="0" u="none" strike="noStrike" dirty="0">
                          <a:solidFill>
                            <a:srgbClr val="000000"/>
                          </a:solidFill>
                          <a:effectLst/>
                          <a:latin typeface="Arial" panose="020B0604020202020204" pitchFamily="34" charset="0"/>
                          <a:cs typeface="Arial" panose="020B0604020202020204" pitchFamily="34" charset="0"/>
                        </a:rPr>
                        <a:t>3,2%</a:t>
                      </a:r>
                    </a:p>
                  </a:txBody>
                  <a:tcPr marL="0" marR="0" marT="0" marB="0" anchor="b"/>
                </a:tc>
                <a:extLst>
                  <a:ext uri="{0D108BD9-81ED-4DB2-BD59-A6C34878D82A}">
                    <a16:rowId xmlns:a16="http://schemas.microsoft.com/office/drawing/2014/main" xmlns="" val="10004"/>
                  </a:ext>
                </a:extLst>
              </a:tr>
              <a:tr h="5502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800" dirty="0">
                          <a:latin typeface=" Arial"/>
                        </a:rPr>
                        <a:t>METANOL</a:t>
                      </a:r>
                    </a:p>
                  </a:txBody>
                  <a:tcPr marL="68580" marR="68580"/>
                </a:tc>
                <a:tc>
                  <a:txBody>
                    <a:bodyPr/>
                    <a:lstStyle/>
                    <a:p>
                      <a:pPr algn="ctr" fontAlgn="b"/>
                      <a:r>
                        <a:rPr lang="es-CO" sz="1800" b="0" i="0" u="none" strike="noStrike">
                          <a:solidFill>
                            <a:srgbClr val="000000"/>
                          </a:solidFill>
                          <a:effectLst/>
                          <a:latin typeface=" Arial"/>
                        </a:rPr>
                        <a:t>17</a:t>
                      </a:r>
                    </a:p>
                  </a:txBody>
                  <a:tcPr marL="0" marR="0" marT="0" marB="0" anchor="b"/>
                </a:tc>
                <a:tc>
                  <a:txBody>
                    <a:bodyPr/>
                    <a:lstStyle/>
                    <a:p>
                      <a:pPr algn="ctr" fontAlgn="b"/>
                      <a:r>
                        <a:rPr lang="es-CO" sz="1800" b="0" i="0" u="none" strike="noStrike" dirty="0">
                          <a:solidFill>
                            <a:srgbClr val="000000"/>
                          </a:solidFill>
                          <a:effectLst/>
                          <a:latin typeface=" Arial"/>
                        </a:rPr>
                        <a:t>3,6%</a:t>
                      </a:r>
                    </a:p>
                  </a:txBody>
                  <a:tcPr marL="0" marR="0" marT="0" marB="0" anchor="b"/>
                </a:tc>
                <a:tc>
                  <a:txBody>
                    <a:bodyPr/>
                    <a:lstStyle/>
                    <a:p>
                      <a:pPr algn="l" fontAlgn="b"/>
                      <a:r>
                        <a:rPr lang="es-CO" sz="1800" b="0" i="0" u="none" strike="noStrike" dirty="0">
                          <a:solidFill>
                            <a:srgbClr val="000000"/>
                          </a:solidFill>
                          <a:effectLst/>
                          <a:latin typeface=" Arial"/>
                        </a:rPr>
                        <a:t>AUTOMEDICACIÓN </a:t>
                      </a:r>
                    </a:p>
                  </a:txBody>
                  <a:tcPr marL="0" marR="0" marT="0" marB="0" anchor="b"/>
                </a:tc>
                <a:tc>
                  <a:txBody>
                    <a:bodyPr/>
                    <a:lstStyle/>
                    <a:p>
                      <a:pPr algn="ctr" fontAlgn="b"/>
                      <a:r>
                        <a:rPr lang="es-CO" sz="1800" b="0" i="0" u="none" strike="noStrike">
                          <a:solidFill>
                            <a:srgbClr val="000000"/>
                          </a:solidFill>
                          <a:effectLst/>
                          <a:latin typeface="Arial" panose="020B0604020202020204" pitchFamily="34" charset="0"/>
                          <a:cs typeface="Arial" panose="020B0604020202020204" pitchFamily="34" charset="0"/>
                        </a:rPr>
                        <a:t>15</a:t>
                      </a:r>
                    </a:p>
                  </a:txBody>
                  <a:tcPr marL="0" marR="0" marT="0" marB="0" anchor="b"/>
                </a:tc>
                <a:tc>
                  <a:txBody>
                    <a:bodyPr/>
                    <a:lstStyle/>
                    <a:p>
                      <a:pPr algn="ctr" fontAlgn="b"/>
                      <a:r>
                        <a:rPr lang="es-CO" sz="1800" b="0" i="0" u="none" strike="noStrike" dirty="0">
                          <a:solidFill>
                            <a:srgbClr val="000000"/>
                          </a:solidFill>
                          <a:effectLst/>
                          <a:latin typeface="Arial" panose="020B0604020202020204" pitchFamily="34" charset="0"/>
                          <a:cs typeface="Arial" panose="020B0604020202020204" pitchFamily="34" charset="0"/>
                        </a:rPr>
                        <a:t>3,2%</a:t>
                      </a:r>
                    </a:p>
                  </a:txBody>
                  <a:tcPr marL="0" marR="0" marT="0" marB="0" anchor="b"/>
                </a:tc>
                <a:extLst>
                  <a:ext uri="{0D108BD9-81ED-4DB2-BD59-A6C34878D82A}">
                    <a16:rowId xmlns:a16="http://schemas.microsoft.com/office/drawing/2014/main" xmlns=""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800" dirty="0">
                          <a:latin typeface=" Arial"/>
                        </a:rPr>
                        <a:t>GASES</a:t>
                      </a:r>
                    </a:p>
                  </a:txBody>
                  <a:tcPr marL="68580" marR="68580"/>
                </a:tc>
                <a:tc>
                  <a:txBody>
                    <a:bodyPr/>
                    <a:lstStyle/>
                    <a:p>
                      <a:pPr algn="ctr" fontAlgn="b"/>
                      <a:r>
                        <a:rPr lang="es-CO" sz="1800" b="0" i="0" u="none" strike="noStrike">
                          <a:solidFill>
                            <a:srgbClr val="000000"/>
                          </a:solidFill>
                          <a:effectLst/>
                          <a:latin typeface=" Arial"/>
                        </a:rPr>
                        <a:t>5</a:t>
                      </a:r>
                    </a:p>
                  </a:txBody>
                  <a:tcPr marL="0" marR="0" marT="0" marB="0" anchor="b"/>
                </a:tc>
                <a:tc>
                  <a:txBody>
                    <a:bodyPr/>
                    <a:lstStyle/>
                    <a:p>
                      <a:pPr algn="ctr" fontAlgn="b"/>
                      <a:r>
                        <a:rPr lang="es-CO" sz="1800" b="0" i="0" u="none" strike="noStrike" dirty="0">
                          <a:solidFill>
                            <a:srgbClr val="000000"/>
                          </a:solidFill>
                          <a:effectLst/>
                          <a:latin typeface=" Arial"/>
                        </a:rPr>
                        <a:t>1,1%</a:t>
                      </a:r>
                    </a:p>
                  </a:txBody>
                  <a:tcPr marL="0" marR="0" marT="0" marB="0" anchor="b"/>
                </a:tc>
                <a:tc>
                  <a:txBody>
                    <a:bodyPr/>
                    <a:lstStyle/>
                    <a:p>
                      <a:pPr algn="l" fontAlgn="b"/>
                      <a:r>
                        <a:rPr lang="es-CO" sz="1800" b="0" i="0" u="none" strike="noStrike" dirty="0">
                          <a:solidFill>
                            <a:srgbClr val="000000"/>
                          </a:solidFill>
                          <a:effectLst/>
                          <a:latin typeface=" Arial"/>
                        </a:rPr>
                        <a:t>ACTO DELICTIVO</a:t>
                      </a:r>
                    </a:p>
                  </a:txBody>
                  <a:tcPr marL="0" marR="0" marT="0" marB="0" anchor="b"/>
                </a:tc>
                <a:tc>
                  <a:txBody>
                    <a:bodyPr/>
                    <a:lstStyle/>
                    <a:p>
                      <a:pPr algn="ctr" fontAlgn="b"/>
                      <a:r>
                        <a:rPr lang="es-CO" sz="1800" b="0" i="0" u="none" strike="noStrike">
                          <a:solidFill>
                            <a:srgbClr val="000000"/>
                          </a:solidFill>
                          <a:effectLst/>
                          <a:latin typeface="Arial" panose="020B0604020202020204" pitchFamily="34" charset="0"/>
                          <a:cs typeface="Arial" panose="020B0604020202020204" pitchFamily="34" charset="0"/>
                        </a:rPr>
                        <a:t>7</a:t>
                      </a:r>
                    </a:p>
                  </a:txBody>
                  <a:tcPr marL="0" marR="0" marT="0" marB="0" anchor="b"/>
                </a:tc>
                <a:tc>
                  <a:txBody>
                    <a:bodyPr/>
                    <a:lstStyle/>
                    <a:p>
                      <a:pPr algn="ctr" fontAlgn="b"/>
                      <a:r>
                        <a:rPr lang="es-CO" sz="1800" b="0" i="0" u="none" strike="noStrike" dirty="0">
                          <a:solidFill>
                            <a:srgbClr val="000000"/>
                          </a:solidFill>
                          <a:effectLst/>
                          <a:latin typeface="Arial" panose="020B0604020202020204" pitchFamily="34" charset="0"/>
                          <a:cs typeface="Arial" panose="020B0604020202020204" pitchFamily="34" charset="0"/>
                        </a:rPr>
                        <a:t>1,5%</a:t>
                      </a:r>
                    </a:p>
                  </a:txBody>
                  <a:tcPr marL="0" marR="0" marT="0" marB="0" anchor="b"/>
                </a:tc>
                <a:extLst>
                  <a:ext uri="{0D108BD9-81ED-4DB2-BD59-A6C34878D82A}">
                    <a16:rowId xmlns:a16="http://schemas.microsoft.com/office/drawing/2014/main" xmlns="" val="10006"/>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800" dirty="0">
                          <a:latin typeface=" Arial"/>
                        </a:rPr>
                        <a:t>METALES</a:t>
                      </a:r>
                    </a:p>
                  </a:txBody>
                  <a:tcPr marL="68580" marR="68580"/>
                </a:tc>
                <a:tc>
                  <a:txBody>
                    <a:bodyPr/>
                    <a:lstStyle/>
                    <a:p>
                      <a:pPr algn="ctr" fontAlgn="b"/>
                      <a:r>
                        <a:rPr lang="es-CO" sz="1800" b="0" i="0" u="none" strike="noStrike">
                          <a:solidFill>
                            <a:srgbClr val="000000"/>
                          </a:solidFill>
                          <a:effectLst/>
                          <a:latin typeface=" Arial"/>
                        </a:rPr>
                        <a:t>1</a:t>
                      </a:r>
                    </a:p>
                  </a:txBody>
                  <a:tcPr marL="0" marR="0" marT="0" marB="0" anchor="b"/>
                </a:tc>
                <a:tc>
                  <a:txBody>
                    <a:bodyPr/>
                    <a:lstStyle/>
                    <a:p>
                      <a:pPr algn="ctr" fontAlgn="b"/>
                      <a:r>
                        <a:rPr lang="es-CO" sz="1800" b="0" i="0" u="none" strike="noStrike" dirty="0">
                          <a:solidFill>
                            <a:srgbClr val="000000"/>
                          </a:solidFill>
                          <a:effectLst/>
                          <a:latin typeface=" Arial"/>
                        </a:rPr>
                        <a:t>0,2%</a:t>
                      </a:r>
                    </a:p>
                  </a:txBody>
                  <a:tcPr marL="0" marR="0" marT="0" marB="0" anchor="b"/>
                </a:tc>
                <a:tc>
                  <a:txBody>
                    <a:bodyPr/>
                    <a:lstStyle/>
                    <a:p>
                      <a:pPr algn="l" fontAlgn="b"/>
                      <a:r>
                        <a:rPr lang="es-CO" sz="1800" b="0" i="0" u="none" strike="noStrike" dirty="0">
                          <a:solidFill>
                            <a:srgbClr val="000000"/>
                          </a:solidFill>
                          <a:effectLst/>
                          <a:latin typeface=" Arial"/>
                        </a:rPr>
                        <a:t>ACTO HOMICIDA</a:t>
                      </a:r>
                    </a:p>
                  </a:txBody>
                  <a:tcPr marL="0" marR="0" marT="0" marB="0" anchor="b"/>
                </a:tc>
                <a:tc>
                  <a:txBody>
                    <a:bodyPr/>
                    <a:lstStyle/>
                    <a:p>
                      <a:pPr algn="ctr" fontAlgn="b"/>
                      <a:r>
                        <a:rPr lang="es-CO" sz="1800" b="0" i="0" u="none" strike="noStrike" dirty="0">
                          <a:solidFill>
                            <a:srgbClr val="000000"/>
                          </a:solidFill>
                          <a:effectLst/>
                          <a:latin typeface="Arial" panose="020B0604020202020204" pitchFamily="34" charset="0"/>
                          <a:cs typeface="Arial" panose="020B0604020202020204" pitchFamily="34" charset="0"/>
                        </a:rPr>
                        <a:t>3</a:t>
                      </a:r>
                    </a:p>
                  </a:txBody>
                  <a:tcPr marL="0" marR="0" marT="0" marB="0" anchor="b"/>
                </a:tc>
                <a:tc>
                  <a:txBody>
                    <a:bodyPr/>
                    <a:lstStyle/>
                    <a:p>
                      <a:pPr algn="ctr" fontAlgn="b"/>
                      <a:r>
                        <a:rPr lang="es-CO" sz="1800" b="0" i="0" u="none" strike="noStrike" dirty="0">
                          <a:solidFill>
                            <a:srgbClr val="000000"/>
                          </a:solidFill>
                          <a:effectLst/>
                          <a:latin typeface="Arial" panose="020B0604020202020204" pitchFamily="34" charset="0"/>
                          <a:cs typeface="Arial" panose="020B0604020202020204" pitchFamily="34" charset="0"/>
                        </a:rPr>
                        <a:t>0,6%</a:t>
                      </a:r>
                    </a:p>
                  </a:txBody>
                  <a:tcPr marL="0" marR="0" marT="0" marB="0" anchor="b"/>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2426755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CuadroTexto"/>
          <p:cNvSpPr txBox="1"/>
          <p:nvPr/>
        </p:nvSpPr>
        <p:spPr>
          <a:xfrm>
            <a:off x="668838" y="952790"/>
            <a:ext cx="3255089" cy="1569660"/>
          </a:xfrm>
          <a:prstGeom prst="rect">
            <a:avLst/>
          </a:prstGeom>
          <a:noFill/>
        </p:spPr>
        <p:txBody>
          <a:bodyPr wrap="square" rtlCol="0">
            <a:spAutoFit/>
          </a:bodyPr>
          <a:lstStyle/>
          <a:p>
            <a:pPr defTabSz="514441"/>
            <a:r>
              <a:rPr lang="es-CO" sz="2000" b="1" i="1" u="sng" dirty="0">
                <a:solidFill>
                  <a:srgbClr val="FF0000"/>
                </a:solidFill>
                <a:latin typeface="Calibri"/>
              </a:rPr>
              <a:t>En el mundo </a:t>
            </a:r>
          </a:p>
          <a:p>
            <a:pPr defTabSz="514441"/>
            <a:r>
              <a:rPr lang="es-CO" sz="2000" b="1" dirty="0">
                <a:solidFill>
                  <a:srgbClr val="FF0000"/>
                </a:solidFill>
                <a:latin typeface="Calibri"/>
              </a:rPr>
              <a:t>Por cada</a:t>
            </a:r>
          </a:p>
          <a:p>
            <a:pPr defTabSz="514441"/>
            <a:r>
              <a:rPr lang="es-CO" sz="3600" b="1" dirty="0">
                <a:solidFill>
                  <a:srgbClr val="FF0000"/>
                </a:solidFill>
                <a:latin typeface="Calibri"/>
              </a:rPr>
              <a:t>25 </a:t>
            </a:r>
            <a:r>
              <a:rPr lang="es-CO" sz="2000" b="1" dirty="0">
                <a:solidFill>
                  <a:srgbClr val="FF0000"/>
                </a:solidFill>
                <a:latin typeface="Calibri"/>
              </a:rPr>
              <a:t>Intento de Suicidio una </a:t>
            </a:r>
          </a:p>
          <a:p>
            <a:pPr defTabSz="514441"/>
            <a:r>
              <a:rPr lang="es-CO" sz="2000" b="1" dirty="0">
                <a:solidFill>
                  <a:srgbClr val="FF0000"/>
                </a:solidFill>
                <a:latin typeface="Calibri"/>
              </a:rPr>
              <a:t>Persona lo logra…..</a:t>
            </a:r>
            <a:endParaRPr lang="es-CO" sz="2000" b="1" i="1" u="sng" dirty="0">
              <a:solidFill>
                <a:srgbClr val="FF0000"/>
              </a:solidFill>
              <a:latin typeface="Calibri"/>
            </a:endParaRPr>
          </a:p>
        </p:txBody>
      </p:sp>
      <p:pic>
        <p:nvPicPr>
          <p:cNvPr id="5" name="Picture 2" descr="Resultado de imagen para fondo para diapositiva intento de suicidi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5146" y="914644"/>
            <a:ext cx="4039302" cy="1290220"/>
          </a:xfrm>
          <a:prstGeom prst="rect">
            <a:avLst/>
          </a:prstGeom>
          <a:noFill/>
          <a:extLst>
            <a:ext uri="{909E8E84-426E-40DD-AFC4-6F175D3DCCD1}">
              <a14:hiddenFill xmlns:a14="http://schemas.microsoft.com/office/drawing/2010/main">
                <a:solidFill>
                  <a:srgbClr val="FFFFFF"/>
                </a:solidFill>
              </a14:hiddenFill>
            </a:ext>
          </a:extLst>
        </p:spPr>
      </p:pic>
      <p:sp>
        <p:nvSpPr>
          <p:cNvPr id="6" name="2 Abrir corchete"/>
          <p:cNvSpPr/>
          <p:nvPr/>
        </p:nvSpPr>
        <p:spPr>
          <a:xfrm>
            <a:off x="3707905" y="1240130"/>
            <a:ext cx="216023" cy="514417"/>
          </a:xfrm>
          <a:prstGeom prst="leftBracket">
            <a:avLst/>
          </a:prstGeom>
          <a:ln w="50800" cmpd="sng"/>
        </p:spPr>
        <p:style>
          <a:lnRef idx="1">
            <a:schemeClr val="accent1"/>
          </a:lnRef>
          <a:fillRef idx="0">
            <a:schemeClr val="accent1"/>
          </a:fillRef>
          <a:effectRef idx="0">
            <a:schemeClr val="accent1"/>
          </a:effectRef>
          <a:fontRef idx="minor">
            <a:schemeClr val="tx1"/>
          </a:fontRef>
        </p:style>
        <p:txBody>
          <a:bodyPr rtlCol="0" anchor="ctr"/>
          <a:lstStyle/>
          <a:p>
            <a:pPr algn="ctr" defTabSz="514441"/>
            <a:endParaRPr lang="es-CO" sz="1013">
              <a:solidFill>
                <a:prstClr val="black"/>
              </a:solidFill>
              <a:latin typeface="Calibri"/>
            </a:endParaRPr>
          </a:p>
        </p:txBody>
      </p:sp>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72" t="28211" r="68966" b="26403"/>
          <a:stretch/>
        </p:blipFill>
        <p:spPr bwMode="auto">
          <a:xfrm>
            <a:off x="1043608" y="2708920"/>
            <a:ext cx="741518" cy="1136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72" t="28211" r="68966" b="26403"/>
          <a:stretch/>
        </p:blipFill>
        <p:spPr bwMode="auto">
          <a:xfrm>
            <a:off x="1785126" y="2708920"/>
            <a:ext cx="741518" cy="1136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72" t="28211" r="68966" b="26403"/>
          <a:stretch/>
        </p:blipFill>
        <p:spPr bwMode="auto">
          <a:xfrm>
            <a:off x="2526644" y="2708920"/>
            <a:ext cx="741518" cy="1136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5 CuadroTexto"/>
          <p:cNvSpPr txBox="1"/>
          <p:nvPr/>
        </p:nvSpPr>
        <p:spPr>
          <a:xfrm>
            <a:off x="4565146" y="2708920"/>
            <a:ext cx="3756180" cy="954107"/>
          </a:xfrm>
          <a:prstGeom prst="rect">
            <a:avLst/>
          </a:prstGeom>
          <a:noFill/>
        </p:spPr>
        <p:txBody>
          <a:bodyPr wrap="square" rtlCol="0">
            <a:spAutoFit/>
          </a:bodyPr>
          <a:lstStyle/>
          <a:p>
            <a:pPr algn="ctr" defTabSz="514441"/>
            <a:r>
              <a:rPr lang="es-CO" sz="2000" b="1" dirty="0">
                <a:solidFill>
                  <a:srgbClr val="FF0000"/>
                </a:solidFill>
                <a:latin typeface="Calibri"/>
              </a:rPr>
              <a:t>Diariamente se suicidan </a:t>
            </a:r>
          </a:p>
          <a:p>
            <a:pPr algn="ctr" defTabSz="514441"/>
            <a:r>
              <a:rPr lang="es-CO" sz="3600" b="1" dirty="0">
                <a:solidFill>
                  <a:srgbClr val="FF0000"/>
                </a:solidFill>
                <a:latin typeface="Calibri"/>
              </a:rPr>
              <a:t>3,000</a:t>
            </a:r>
            <a:r>
              <a:rPr lang="es-CO" sz="3200" b="1" dirty="0">
                <a:solidFill>
                  <a:srgbClr val="FF0000"/>
                </a:solidFill>
                <a:latin typeface="Calibri"/>
              </a:rPr>
              <a:t> </a:t>
            </a:r>
            <a:r>
              <a:rPr lang="es-CO" sz="2000" b="1" dirty="0">
                <a:solidFill>
                  <a:srgbClr val="FF0000"/>
                </a:solidFill>
                <a:latin typeface="Calibri"/>
              </a:rPr>
              <a:t>Personas.</a:t>
            </a:r>
          </a:p>
        </p:txBody>
      </p:sp>
      <p:sp>
        <p:nvSpPr>
          <p:cNvPr id="11" name="6 Rectángulo"/>
          <p:cNvSpPr/>
          <p:nvPr/>
        </p:nvSpPr>
        <p:spPr>
          <a:xfrm>
            <a:off x="668838" y="4032170"/>
            <a:ext cx="3062354" cy="369332"/>
          </a:xfrm>
          <a:prstGeom prst="rect">
            <a:avLst/>
          </a:prstGeom>
        </p:spPr>
        <p:txBody>
          <a:bodyPr wrap="square">
            <a:spAutoFit/>
          </a:bodyPr>
          <a:lstStyle/>
          <a:p>
            <a:pPr defTabSz="514441"/>
            <a:r>
              <a:rPr lang="es-CO" sz="1013" dirty="0">
                <a:solidFill>
                  <a:prstClr val="black"/>
                </a:solidFill>
                <a:latin typeface="Calibri"/>
              </a:rPr>
              <a:t>¿</a:t>
            </a:r>
            <a:r>
              <a:rPr lang="es-CO" b="1" dirty="0">
                <a:solidFill>
                  <a:srgbClr val="5B9BD5">
                    <a:lumMod val="50000"/>
                  </a:srgbClr>
                </a:solidFill>
                <a:latin typeface="Calibri"/>
              </a:rPr>
              <a:t>Qué es el intento de suicidio?</a:t>
            </a:r>
          </a:p>
        </p:txBody>
      </p:sp>
      <p:sp>
        <p:nvSpPr>
          <p:cNvPr id="12" name="7 Rectángulo"/>
          <p:cNvSpPr/>
          <p:nvPr/>
        </p:nvSpPr>
        <p:spPr>
          <a:xfrm>
            <a:off x="667151" y="4590281"/>
            <a:ext cx="7937297" cy="2031325"/>
          </a:xfrm>
          <a:prstGeom prst="rect">
            <a:avLst/>
          </a:prstGeom>
          <a:solidFill>
            <a:schemeClr val="accent6">
              <a:lumMod val="75000"/>
            </a:schemeClr>
          </a:solidFill>
        </p:spPr>
        <p:txBody>
          <a:bodyPr wrap="square">
            <a:spAutoFit/>
          </a:bodyPr>
          <a:lstStyle/>
          <a:p>
            <a:pPr algn="just" defTabSz="514441"/>
            <a:r>
              <a:rPr lang="es-CO" b="1" dirty="0">
                <a:solidFill>
                  <a:prstClr val="white"/>
                </a:solidFill>
                <a:latin typeface="Calibri"/>
              </a:rPr>
              <a:t>Es cualquier conducta lesiva </a:t>
            </a:r>
            <a:r>
              <a:rPr lang="es-CO" b="1" dirty="0" err="1">
                <a:solidFill>
                  <a:prstClr val="white"/>
                </a:solidFill>
                <a:latin typeface="Calibri"/>
              </a:rPr>
              <a:t>autoinflingida</a:t>
            </a:r>
            <a:r>
              <a:rPr lang="es-CO" b="1" dirty="0">
                <a:solidFill>
                  <a:prstClr val="white"/>
                </a:solidFill>
                <a:latin typeface="Calibri"/>
              </a:rPr>
              <a:t> (o daño que se ocasiona a sí mismo) que causa o puede causar lesión o perjuicio, sin resultado fatal, para la que existe evidencia de la intención de provocarse la muerte. Ésta conducta puede ocasionar o no lesiones, independientemente de la letalidad del método. En la adolescencia, el suicidio está entre las tres primeras causas de muerte en la mayoría de los países y en algunos, sólo le supera otro tipo de muerte violenta como los accidentes de vehículos, lo peor es que tiende a incrementarse</a:t>
            </a:r>
          </a:p>
        </p:txBody>
      </p:sp>
      <p:sp>
        <p:nvSpPr>
          <p:cNvPr id="13" name="3 Recortar y redondear rectángulo de esquina sencilla"/>
          <p:cNvSpPr/>
          <p:nvPr/>
        </p:nvSpPr>
        <p:spPr>
          <a:xfrm>
            <a:off x="474416" y="25536"/>
            <a:ext cx="4104456" cy="581988"/>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GENERALIDADES </a:t>
            </a:r>
            <a:endParaRPr lang="es-CO" dirty="0">
              <a:solidFill>
                <a:schemeClr val="tx1"/>
              </a:solidFill>
            </a:endParaRPr>
          </a:p>
        </p:txBody>
      </p:sp>
    </p:spTree>
    <p:extLst>
      <p:ext uri="{BB962C8B-B14F-4D97-AF65-F5344CB8AC3E}">
        <p14:creationId xmlns:p14="http://schemas.microsoft.com/office/powerpoint/2010/main" val="27985097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145144"/>
            <a:ext cx="8229600" cy="609600"/>
          </a:xfrm>
        </p:spPr>
        <p:txBody>
          <a:bodyPr/>
          <a:lstStyle/>
          <a:p>
            <a:r>
              <a:rPr lang="es-CO" sz="3200" b="1" dirty="0"/>
              <a:t>.</a:t>
            </a:r>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5378" y="1"/>
            <a:ext cx="3628622" cy="113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15 Flecha derecha"/>
          <p:cNvSpPr/>
          <p:nvPr/>
        </p:nvSpPr>
        <p:spPr>
          <a:xfrm>
            <a:off x="500744" y="567258"/>
            <a:ext cx="4648199" cy="2596857"/>
          </a:xfrm>
          <a:prstGeom prst="rightArrow">
            <a:avLst/>
          </a:prstGeom>
          <a:solidFill>
            <a:srgbClr val="00B0F0"/>
          </a:solidFill>
          <a:ln w="41275">
            <a:solidFill>
              <a:schemeClr val="tx1"/>
            </a:solidFill>
          </a:ln>
        </p:spPr>
        <p:style>
          <a:lnRef idx="1">
            <a:schemeClr val="accent2"/>
          </a:lnRef>
          <a:fillRef idx="2">
            <a:schemeClr val="accent2"/>
          </a:fillRef>
          <a:effectRef idx="1">
            <a:schemeClr val="accent2"/>
          </a:effectRef>
          <a:fontRef idx="minor">
            <a:schemeClr val="dk1"/>
          </a:fontRef>
        </p:style>
        <p:txBody>
          <a:bodyPr rtlCol="0" anchor="ctr"/>
          <a:lstStyle/>
          <a:p>
            <a:pPr algn="just"/>
            <a:r>
              <a:rPr lang="es-CO" dirty="0">
                <a:latin typeface="Arial" panose="020B0604020202020204" pitchFamily="34" charset="0"/>
                <a:cs typeface="Arial" panose="020B0604020202020204" pitchFamily="34" charset="0"/>
              </a:rPr>
              <a:t>El proceso patológico en el cual se presentan signos y síntomas causados por una sustancia química es conocido como intoxicación.</a:t>
            </a:r>
          </a:p>
        </p:txBody>
      </p:sp>
      <p:sp>
        <p:nvSpPr>
          <p:cNvPr id="17" name="16 Flecha derecha"/>
          <p:cNvSpPr/>
          <p:nvPr/>
        </p:nvSpPr>
        <p:spPr>
          <a:xfrm>
            <a:off x="381000" y="3468915"/>
            <a:ext cx="4974772" cy="2830285"/>
          </a:xfrm>
          <a:prstGeom prst="rightArrow">
            <a:avLst/>
          </a:prstGeom>
          <a:solidFill>
            <a:srgbClr val="FC70E8"/>
          </a:solidFill>
          <a:ln w="38100">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es-CO" dirty="0">
                <a:latin typeface="Arial" panose="020B0604020202020204" pitchFamily="34" charset="0"/>
                <a:cs typeface="Arial" panose="020B0604020202020204" pitchFamily="34" charset="0"/>
              </a:rPr>
              <a:t>Uno de los elementos más importantes para hablar de intoxicación es la dosis y las intoxicaciones se presentan cuando se conjugan la dosis, la ruta y el tiempo de exposición</a:t>
            </a:r>
          </a:p>
        </p:txBody>
      </p:sp>
      <p:sp>
        <p:nvSpPr>
          <p:cNvPr id="18" name="17 Flecha derecha"/>
          <p:cNvSpPr/>
          <p:nvPr/>
        </p:nvSpPr>
        <p:spPr>
          <a:xfrm>
            <a:off x="5083627" y="1727201"/>
            <a:ext cx="4005944" cy="3352799"/>
          </a:xfrm>
          <a:prstGeom prst="rightArrow">
            <a:avLst/>
          </a:prstGeom>
          <a:solidFill>
            <a:srgbClr val="FFFF00"/>
          </a:solidFill>
          <a:ln w="34925">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just"/>
            <a:r>
              <a:rPr lang="es-CO" dirty="0">
                <a:latin typeface="Arial" panose="020B0604020202020204" pitchFamily="34" charset="0"/>
                <a:cs typeface="Arial" panose="020B0604020202020204" pitchFamily="34" charset="0"/>
              </a:rPr>
              <a:t>La vigilancia de las intoxicaciones por sustancias químicas esta basada en la notificación de los casos UPGD, BAI, BAC y las investigaciones  epidemiológicas de brotes.</a:t>
            </a:r>
          </a:p>
        </p:txBody>
      </p:sp>
      <p:sp>
        <p:nvSpPr>
          <p:cNvPr id="2" name="Rectángulo 1"/>
          <p:cNvSpPr/>
          <p:nvPr/>
        </p:nvSpPr>
        <p:spPr>
          <a:xfrm>
            <a:off x="500743" y="112137"/>
            <a:ext cx="3544643" cy="70176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400" b="1" dirty="0">
                <a:solidFill>
                  <a:schemeClr val="tx1"/>
                </a:solidFill>
                <a:latin typeface="Arial" panose="020B0604020202020204" pitchFamily="34" charset="0"/>
                <a:cs typeface="Arial" panose="020B0604020202020204" pitchFamily="34" charset="0"/>
              </a:rPr>
              <a:t>INTOXICACIONES</a:t>
            </a:r>
          </a:p>
        </p:txBody>
      </p:sp>
    </p:spTree>
    <p:extLst>
      <p:ext uri="{BB962C8B-B14F-4D97-AF65-F5344CB8AC3E}">
        <p14:creationId xmlns:p14="http://schemas.microsoft.com/office/powerpoint/2010/main" val="41631655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2906973" y="179371"/>
            <a:ext cx="3080982" cy="551543"/>
          </a:xfrm>
          <a:prstGeom prst="rect">
            <a:avLst/>
          </a:prstGeom>
          <a:solidFill>
            <a:srgbClr val="00B050"/>
          </a:solidFill>
        </p:spPr>
        <p:style>
          <a:lnRef idx="1">
            <a:schemeClr val="accent4"/>
          </a:lnRef>
          <a:fillRef idx="2">
            <a:schemeClr val="accent4"/>
          </a:fillRef>
          <a:effectRef idx="1">
            <a:schemeClr val="accent4"/>
          </a:effectRef>
          <a:fontRef idx="minor">
            <a:schemeClr val="dk1"/>
          </a:fontRef>
        </p:style>
        <p:txBody>
          <a:bodyPr>
            <a:normAutofit fontScale="90000"/>
          </a:bodyPr>
          <a:lstStyle/>
          <a:p>
            <a:pPr algn="ctr"/>
            <a:r>
              <a:rPr lang="es-CO" sz="3600" b="1" dirty="0">
                <a:latin typeface="+mn-lt"/>
              </a:rPr>
              <a:t>    </a:t>
            </a:r>
            <a:r>
              <a:rPr lang="es-CO" sz="3600" b="1" dirty="0">
                <a:latin typeface=" Arial"/>
              </a:rPr>
              <a:t>INTOXICACIONES</a:t>
            </a:r>
          </a:p>
        </p:txBody>
      </p:sp>
      <p:sp>
        <p:nvSpPr>
          <p:cNvPr id="3" name="2 Marcador de contenido"/>
          <p:cNvSpPr>
            <a:spLocks noGrp="1"/>
          </p:cNvSpPr>
          <p:nvPr>
            <p:ph idx="4294967295"/>
          </p:nvPr>
        </p:nvSpPr>
        <p:spPr>
          <a:xfrm>
            <a:off x="706271" y="3699227"/>
            <a:ext cx="7938655" cy="2699430"/>
          </a:xfrm>
          <a:prstGeom prst="rect">
            <a:avLst/>
          </a:prstGeom>
          <a:solidFill>
            <a:schemeClr val="accent4">
              <a:lumMod val="20000"/>
              <a:lumOff val="80000"/>
            </a:schemeClr>
          </a:solidFill>
        </p:spPr>
        <p:style>
          <a:lnRef idx="1">
            <a:schemeClr val="accent1"/>
          </a:lnRef>
          <a:fillRef idx="2">
            <a:schemeClr val="accent1"/>
          </a:fillRef>
          <a:effectRef idx="1">
            <a:schemeClr val="accent1"/>
          </a:effectRef>
          <a:fontRef idx="minor">
            <a:schemeClr val="dk1"/>
          </a:fontRef>
        </p:style>
        <p:txBody>
          <a:bodyPr/>
          <a:lstStyle/>
          <a:p>
            <a:pPr marL="0" lvl="0" indent="0" algn="just">
              <a:buNone/>
            </a:pPr>
            <a:r>
              <a:rPr lang="es-CO" dirty="0">
                <a:solidFill>
                  <a:prstClr val="black"/>
                </a:solidFill>
              </a:rPr>
              <a:t>Para una adecuada notificación de los eventos de intoxicaciones por sustancias químicas, es importante identificar  el	grupo	 al que pertenece la sustancia química que origina la intoxicación. </a:t>
            </a:r>
          </a:p>
          <a:p>
            <a:pPr marL="0" lvl="0" indent="0" algn="just">
              <a:buNone/>
            </a:pPr>
            <a:r>
              <a:rPr lang="es-CO" dirty="0">
                <a:solidFill>
                  <a:prstClr val="black"/>
                </a:solidFill>
              </a:rPr>
              <a:t>   </a:t>
            </a:r>
          </a:p>
          <a:p>
            <a:pPr marL="0" lvl="0" indent="0" algn="just">
              <a:buNone/>
            </a:pPr>
            <a:r>
              <a:rPr lang="es-CO" dirty="0">
                <a:solidFill>
                  <a:prstClr val="black"/>
                </a:solidFill>
              </a:rPr>
              <a:t>Código de notificación:	365</a:t>
            </a:r>
          </a:p>
          <a:p>
            <a:endParaRPr lang="es-CO" dirty="0"/>
          </a:p>
        </p:txBody>
      </p:sp>
      <p:sp>
        <p:nvSpPr>
          <p:cNvPr id="4" name="Llamada ovalada 3"/>
          <p:cNvSpPr/>
          <p:nvPr/>
        </p:nvSpPr>
        <p:spPr>
          <a:xfrm>
            <a:off x="1974927" y="1263859"/>
            <a:ext cx="5196626" cy="1902422"/>
          </a:xfrm>
          <a:prstGeom prst="wedgeEllipse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800" b="1" dirty="0">
                <a:solidFill>
                  <a:schemeClr val="tx1"/>
                </a:solidFill>
                <a:latin typeface=" Arial"/>
              </a:rPr>
              <a:t>IMPORTANTE AL NOTIFICAR INTOXICACIONES POR SUSTANCIAS QUIMICAS</a:t>
            </a:r>
          </a:p>
        </p:txBody>
      </p:sp>
    </p:spTree>
    <p:extLst>
      <p:ext uri="{BB962C8B-B14F-4D97-AF65-F5344CB8AC3E}">
        <p14:creationId xmlns:p14="http://schemas.microsoft.com/office/powerpoint/2010/main" val="3855660911"/>
      </p:ext>
    </p:extLst>
  </p:cSld>
  <p:clrMapOvr>
    <a:masterClrMapping/>
  </p:clrMapOvr>
  <p:transition spd="med">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653142" y="870857"/>
            <a:ext cx="8033657" cy="841829"/>
          </a:xfrm>
        </p:spPr>
        <p:txBody>
          <a:bodyPr/>
          <a:lstStyle/>
          <a:p>
            <a:pPr algn="ctr"/>
            <a:r>
              <a:rPr lang="es-CO" sz="1800" b="1" dirty="0"/>
              <a: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198" y="1944915"/>
            <a:ext cx="7517606" cy="3701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ángulo 1"/>
          <p:cNvSpPr/>
          <p:nvPr/>
        </p:nvSpPr>
        <p:spPr>
          <a:xfrm>
            <a:off x="653143" y="1024245"/>
            <a:ext cx="7815449" cy="53504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latin typeface="Arial" panose="020B0604020202020204" pitchFamily="34" charset="0"/>
                <a:cs typeface="Arial" panose="020B0604020202020204" pitchFamily="34" charset="0"/>
              </a:rPr>
              <a:t>GRUPOS DE SUSTANCIAS Y CÓDIGOS DE GRUPOS DE SUSTANCIAS DE INTOXICACIONES </a:t>
            </a:r>
            <a:endParaRPr lang="es-CO"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04965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4294967295"/>
          </p:nvPr>
        </p:nvSpPr>
        <p:spPr>
          <a:xfrm>
            <a:off x="850873" y="1067938"/>
            <a:ext cx="7282544" cy="4525963"/>
          </a:xfrm>
          <a:prstGeom prst="rect">
            <a:avLst/>
          </a:prstGeom>
        </p:spPr>
        <p:txBody>
          <a:bodyPr/>
          <a:lstStyle/>
          <a:p>
            <a:pPr marL="0" indent="0">
              <a:buNone/>
            </a:pPr>
            <a:r>
              <a:rPr lang="es-CO" b="1" dirty="0"/>
              <a:t>                                       </a:t>
            </a:r>
            <a:br>
              <a:rPr lang="es-CO" b="1" dirty="0"/>
            </a:br>
            <a:r>
              <a:rPr lang="es-CO" b="1" dirty="0"/>
              <a:t>                      </a:t>
            </a:r>
          </a:p>
          <a:p>
            <a:pPr marL="0" indent="0">
              <a:buNone/>
            </a:pPr>
            <a:r>
              <a:rPr lang="es-CO" dirty="0">
                <a:solidFill>
                  <a:srgbClr val="FF0000"/>
                </a:solidFill>
                <a:latin typeface="Arial" panose="020B0604020202020204" pitchFamily="34" charset="0"/>
                <a:cs typeface="Arial" panose="020B0604020202020204" pitchFamily="34" charset="0"/>
              </a:rPr>
              <a:t/>
            </a:r>
            <a:br>
              <a:rPr lang="es-CO" dirty="0">
                <a:solidFill>
                  <a:srgbClr val="FF0000"/>
                </a:solidFill>
                <a:latin typeface="Arial" panose="020B0604020202020204" pitchFamily="34" charset="0"/>
                <a:cs typeface="Arial" panose="020B0604020202020204" pitchFamily="34" charset="0"/>
              </a:rPr>
            </a:br>
            <a:r>
              <a:rPr lang="es-CO" dirty="0">
                <a:solidFill>
                  <a:srgbClr val="FF0000"/>
                </a:solidFill>
                <a:latin typeface="Arial" panose="020B0604020202020204" pitchFamily="34" charset="0"/>
                <a:cs typeface="Arial" panose="020B0604020202020204" pitchFamily="34" charset="0"/>
              </a:rPr>
              <a:t>													</a:t>
            </a:r>
            <a:endParaRPr lang="es-CO" dirty="0"/>
          </a:p>
          <a:p>
            <a:pPr marL="0" lvl="0" indent="0">
              <a:buNone/>
            </a:pPr>
            <a:r>
              <a:rPr lang="es-CO" dirty="0">
                <a:solidFill>
                  <a:srgbClr val="FF0000"/>
                </a:solidFill>
                <a:latin typeface="Arial" panose="020B0604020202020204" pitchFamily="34" charset="0"/>
                <a:cs typeface="Arial" panose="020B0604020202020204" pitchFamily="34" charset="0"/>
              </a:rPr>
              <a:t>	</a:t>
            </a:r>
            <a:endParaRPr lang="es-CO" dirty="0"/>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2755" y="19146"/>
            <a:ext cx="2705110" cy="931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ángulo 1"/>
          <p:cNvSpPr/>
          <p:nvPr/>
        </p:nvSpPr>
        <p:spPr>
          <a:xfrm>
            <a:off x="2520028" y="160386"/>
            <a:ext cx="3512127" cy="649287"/>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200" b="1" dirty="0">
                <a:solidFill>
                  <a:schemeClr val="tx1"/>
                </a:solidFill>
                <a:latin typeface="Arial" panose="020B0604020202020204" pitchFamily="34" charset="0"/>
                <a:cs typeface="Arial" panose="020B0604020202020204" pitchFamily="34" charset="0"/>
              </a:rPr>
              <a:t>TIPO DE EXPOSICIÓN</a:t>
            </a:r>
          </a:p>
        </p:txBody>
      </p:sp>
      <p:graphicFrame>
        <p:nvGraphicFramePr>
          <p:cNvPr id="5" name="Diagrama 4"/>
          <p:cNvGraphicFramePr/>
          <p:nvPr>
            <p:extLst>
              <p:ext uri="{D42A27DB-BD31-4B8C-83A1-F6EECF244321}">
                <p14:modId xmlns:p14="http://schemas.microsoft.com/office/powerpoint/2010/main" val="4258539153"/>
              </p:ext>
            </p:extLst>
          </p:nvPr>
        </p:nvGraphicFramePr>
        <p:xfrm>
          <a:off x="1033530" y="927280"/>
          <a:ext cx="6634766" cy="5930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61163132"/>
      </p:ext>
    </p:extLst>
  </p:cSld>
  <p:clrMapOvr>
    <a:masterClrMapping/>
  </p:clrMapOvr>
  <p:transition spd="med">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164" y="23906"/>
            <a:ext cx="3672333"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4"/>
          <p:cNvSpPr>
            <a:spLocks noChangeArrowheads="1"/>
          </p:cNvSpPr>
          <p:nvPr/>
        </p:nvSpPr>
        <p:spPr bwMode="auto">
          <a:xfrm>
            <a:off x="1943101" y="16441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sz="1800" b="0" i="0" u="none" strike="noStrike" cap="none" normalizeH="0" baseline="0">
              <a:ln>
                <a:noFill/>
              </a:ln>
              <a:solidFill>
                <a:schemeClr val="tx1"/>
              </a:solidFill>
              <a:effectLst/>
              <a:latin typeface="Arial" pitchFamily="34" charset="0"/>
              <a:cs typeface="Arial" pitchFamily="34" charset="0"/>
            </a:endParaRPr>
          </a:p>
        </p:txBody>
      </p:sp>
      <p:sp>
        <p:nvSpPr>
          <p:cNvPr id="6" name="5 Flecha derecha"/>
          <p:cNvSpPr/>
          <p:nvPr/>
        </p:nvSpPr>
        <p:spPr>
          <a:xfrm>
            <a:off x="1143000" y="1055077"/>
            <a:ext cx="6923315" cy="2442865"/>
          </a:xfrm>
          <a:prstGeom prst="rightArrow">
            <a:avLst/>
          </a:prstGeom>
          <a:solidFill>
            <a:schemeClr val="bg2"/>
          </a:solidFill>
          <a:ln w="25400">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s-CO" dirty="0"/>
          </a:p>
          <a:p>
            <a:r>
              <a:rPr lang="es-CO" dirty="0">
                <a:latin typeface="Arial" panose="020B0604020202020204" pitchFamily="34" charset="0"/>
                <a:cs typeface="Arial" panose="020B0604020202020204" pitchFamily="34" charset="0"/>
              </a:rPr>
              <a:t>Todo caso de Intoxicación por sustancias químicas con tipo de exposición intencional suicida se deberá realizar la notificación al evento Intento de suicidio:   </a:t>
            </a:r>
            <a:r>
              <a:rPr lang="es-CO" b="1" dirty="0">
                <a:latin typeface="Arial" panose="020B0604020202020204" pitchFamily="34" charset="0"/>
                <a:cs typeface="Arial" panose="020B0604020202020204" pitchFamily="34" charset="0"/>
              </a:rPr>
              <a:t>código </a:t>
            </a:r>
            <a:r>
              <a:rPr lang="es-CO" b="1" dirty="0">
                <a:solidFill>
                  <a:srgbClr val="FF33CC"/>
                </a:solidFill>
                <a:latin typeface="Arial" panose="020B0604020202020204" pitchFamily="34" charset="0"/>
                <a:cs typeface="Arial" panose="020B0604020202020204" pitchFamily="34" charset="0"/>
              </a:rPr>
              <a:t>356.</a:t>
            </a:r>
            <a:r>
              <a:rPr lang="es-CO" b="1" dirty="0">
                <a:latin typeface="Arial" panose="020B0604020202020204" pitchFamily="34" charset="0"/>
                <a:cs typeface="Arial" panose="020B0604020202020204" pitchFamily="34" charset="0"/>
              </a:rPr>
              <a:t/>
            </a:r>
            <a:br>
              <a:rPr lang="es-CO" b="1" dirty="0">
                <a:latin typeface="Arial" panose="020B0604020202020204" pitchFamily="34" charset="0"/>
                <a:cs typeface="Arial" panose="020B0604020202020204" pitchFamily="34" charset="0"/>
              </a:rPr>
            </a:br>
            <a:r>
              <a:rPr lang="es-CO" dirty="0">
                <a:latin typeface="Arial" panose="020B0604020202020204" pitchFamily="34" charset="0"/>
                <a:cs typeface="Arial" panose="020B0604020202020204" pitchFamily="34" charset="0"/>
              </a:rPr>
              <a:t/>
            </a:r>
            <a:br>
              <a:rPr lang="es-CO" dirty="0">
                <a:latin typeface="Arial" panose="020B0604020202020204" pitchFamily="34" charset="0"/>
                <a:cs typeface="Arial" panose="020B0604020202020204" pitchFamily="34" charset="0"/>
              </a:rPr>
            </a:br>
            <a:endParaRPr lang="es-CO" dirty="0">
              <a:latin typeface="Arial" panose="020B0604020202020204" pitchFamily="34" charset="0"/>
              <a:cs typeface="Arial" panose="020B0604020202020204" pitchFamily="34" charset="0"/>
            </a:endParaRPr>
          </a:p>
        </p:txBody>
      </p:sp>
      <p:sp>
        <p:nvSpPr>
          <p:cNvPr id="7" name="6 Flecha derecha"/>
          <p:cNvSpPr/>
          <p:nvPr/>
        </p:nvSpPr>
        <p:spPr>
          <a:xfrm>
            <a:off x="1143000" y="3850784"/>
            <a:ext cx="6923315" cy="2245217"/>
          </a:xfrm>
          <a:prstGeom prst="rightArrow">
            <a:avLst/>
          </a:prstGeom>
          <a:solidFill>
            <a:schemeClr val="accent2">
              <a:lumMod val="20000"/>
              <a:lumOff val="80000"/>
            </a:schemeClr>
          </a:solidFill>
          <a:ln w="25400">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r>
              <a:rPr lang="es-CO" dirty="0">
                <a:latin typeface="Arial" panose="020B0604020202020204" pitchFamily="34" charset="0"/>
                <a:cs typeface="Arial" panose="020B0604020202020204" pitchFamily="34" charset="0"/>
              </a:rPr>
              <a:t>Si es un brote con exposición accidental en el cual el vehículo  es un alimento se debe notificar como Enfermedad Transmitida por Alimentos – ETA  </a:t>
            </a:r>
            <a:r>
              <a:rPr lang="es-CO" b="1" dirty="0">
                <a:latin typeface="Arial" panose="020B0604020202020204" pitchFamily="34" charset="0"/>
                <a:cs typeface="Arial" panose="020B0604020202020204" pitchFamily="34" charset="0"/>
              </a:rPr>
              <a:t>código </a:t>
            </a:r>
            <a:r>
              <a:rPr lang="es-CO" b="1" dirty="0">
                <a:solidFill>
                  <a:srgbClr val="FF33CC"/>
                </a:solidFill>
                <a:latin typeface="Arial" panose="020B0604020202020204" pitchFamily="34" charset="0"/>
                <a:cs typeface="Arial" panose="020B0604020202020204" pitchFamily="34" charset="0"/>
              </a:rPr>
              <a:t>349 </a:t>
            </a:r>
            <a:r>
              <a:rPr lang="es-CO" dirty="0">
                <a:latin typeface="Arial" panose="020B0604020202020204" pitchFamily="34" charset="0"/>
                <a:cs typeface="Arial" panose="020B0604020202020204" pitchFamily="34" charset="0"/>
              </a:rPr>
              <a:t>colectivo.</a:t>
            </a:r>
          </a:p>
        </p:txBody>
      </p:sp>
    </p:spTree>
    <p:extLst>
      <p:ext uri="{BB962C8B-B14F-4D97-AF65-F5344CB8AC3E}">
        <p14:creationId xmlns:p14="http://schemas.microsoft.com/office/powerpoint/2010/main" val="4200199847"/>
      </p:ext>
    </p:extLst>
  </p:cSld>
  <p:clrMapOvr>
    <a:masterClrMapping/>
  </p:clrMapOvr>
  <p:transition spd="med">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2658261" y="1421153"/>
            <a:ext cx="2306545" cy="431800"/>
          </a:xfrm>
          <a:prstGeom prst="rect">
            <a:avLst/>
          </a:prstGeom>
        </p:spPr>
        <p:txBody>
          <a:bodyPr>
            <a:noAutofit/>
          </a:bodyPr>
          <a:lstStyle/>
          <a:p>
            <a:r>
              <a:rPr lang="es-CO" sz="2800" b="1" dirty="0"/>
              <a:t>   </a:t>
            </a:r>
          </a:p>
        </p:txBody>
      </p:sp>
      <p:pic>
        <p:nvPicPr>
          <p:cNvPr id="3075" name="Picture 3"/>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5255419" y="90488"/>
            <a:ext cx="3888581"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741" y="1637053"/>
            <a:ext cx="8033885" cy="4660716"/>
          </a:xfrm>
          <a:prstGeom prst="rect">
            <a:avLst/>
          </a:prstGeom>
          <a:solidFill>
            <a:schemeClr val="accent6">
              <a:lumMod val="40000"/>
              <a:lumOff val="60000"/>
            </a:schemeClr>
          </a:solidFill>
          <a:ln/>
        </p:spPr>
        <p:style>
          <a:lnRef idx="2">
            <a:schemeClr val="accent1"/>
          </a:lnRef>
          <a:fillRef idx="1">
            <a:schemeClr val="lt1"/>
          </a:fillRef>
          <a:effectRef idx="0">
            <a:schemeClr val="accent1"/>
          </a:effectRef>
          <a:fontRef idx="minor">
            <a:schemeClr val="dk1"/>
          </a:fontRef>
        </p:style>
      </p:pic>
      <p:sp>
        <p:nvSpPr>
          <p:cNvPr id="3" name="Rectángulo 2"/>
          <p:cNvSpPr/>
          <p:nvPr/>
        </p:nvSpPr>
        <p:spPr>
          <a:xfrm>
            <a:off x="2285242" y="255015"/>
            <a:ext cx="3052582" cy="1175493"/>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b="1" dirty="0">
                <a:solidFill>
                  <a:schemeClr val="tx1"/>
                </a:solidFill>
              </a:rPr>
              <a:t>IPS – DLS - EAPB</a:t>
            </a:r>
          </a:p>
        </p:txBody>
      </p:sp>
    </p:spTree>
    <p:extLst>
      <p:ext uri="{BB962C8B-B14F-4D97-AF65-F5344CB8AC3E}">
        <p14:creationId xmlns:p14="http://schemas.microsoft.com/office/powerpoint/2010/main" val="3047243150"/>
      </p:ext>
    </p:extLst>
  </p:cSld>
  <p:clrMapOvr>
    <a:masterClrMapping/>
  </p:clrMapOvr>
  <p:transition spd="med">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211947" y="347730"/>
            <a:ext cx="3138730" cy="429762"/>
          </a:xfrm>
        </p:spPr>
        <p:txBody>
          <a:bodyPr>
            <a:normAutofit fontScale="90000"/>
          </a:bodyPr>
          <a:lstStyle/>
          <a:p>
            <a:pPr algn="l"/>
            <a:endParaRPr lang="es-CO" sz="3600" b="1"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4626" y="48085"/>
            <a:ext cx="3889375"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Marcador de contenido 2"/>
          <p:cNvSpPr>
            <a:spLocks noGrp="1"/>
          </p:cNvSpPr>
          <p:nvPr>
            <p:ph idx="1"/>
          </p:nvPr>
        </p:nvSpPr>
        <p:spPr>
          <a:xfrm>
            <a:off x="466859" y="1181560"/>
            <a:ext cx="8229600" cy="5309392"/>
          </a:xfrm>
        </p:spPr>
        <p:style>
          <a:lnRef idx="2">
            <a:schemeClr val="accent4"/>
          </a:lnRef>
          <a:fillRef idx="1">
            <a:schemeClr val="lt1"/>
          </a:fillRef>
          <a:effectRef idx="0">
            <a:schemeClr val="accent4"/>
          </a:effectRef>
          <a:fontRef idx="minor">
            <a:schemeClr val="dk1"/>
          </a:fontRef>
        </p:style>
        <p:txBody>
          <a:bodyPr>
            <a:normAutofit fontScale="25000" lnSpcReduction="20000"/>
          </a:bodyPr>
          <a:lstStyle/>
          <a:p>
            <a:pPr marL="0" indent="0">
              <a:buNone/>
            </a:pPr>
            <a:endParaRPr lang="es-CO" dirty="0"/>
          </a:p>
          <a:p>
            <a:pPr marL="0" indent="0">
              <a:buNone/>
            </a:pPr>
            <a:r>
              <a:rPr lang="es-CO" sz="12800" b="1" dirty="0">
                <a:latin typeface="Arial" panose="020B0604020202020204" pitchFamily="34" charset="0"/>
                <a:cs typeface="Arial" panose="020B0604020202020204" pitchFamily="34" charset="0"/>
              </a:rPr>
              <a:t>INDIVIDUALES:</a:t>
            </a:r>
          </a:p>
          <a:p>
            <a:pPr marL="0" indent="0">
              <a:buNone/>
            </a:pPr>
            <a:endParaRPr lang="es-CO" b="1" dirty="0">
              <a:latin typeface="Arial" panose="020B0604020202020204" pitchFamily="34" charset="0"/>
              <a:cs typeface="Arial" panose="020B0604020202020204" pitchFamily="34" charset="0"/>
            </a:endParaRPr>
          </a:p>
          <a:p>
            <a:pPr algn="just">
              <a:buFont typeface="Wingdings" pitchFamily="2" charset="2"/>
              <a:buChar char="ü"/>
            </a:pPr>
            <a:r>
              <a:rPr lang="es-CO" sz="14400" dirty="0"/>
              <a:t> Notificación individual del caso o los casos y diligenciamiento adecuado de la ficha única	de notificación (datos básicos y complementarios) y su notificación inmediata según lineamientos.</a:t>
            </a:r>
          </a:p>
          <a:p>
            <a:pPr marL="0" indent="0" algn="just">
              <a:buNone/>
            </a:pPr>
            <a:r>
              <a:rPr lang="es-CO" sz="14400" dirty="0"/>
              <a:t>	</a:t>
            </a:r>
          </a:p>
          <a:p>
            <a:pPr algn="just">
              <a:buFont typeface="Wingdings" pitchFamily="2" charset="2"/>
              <a:buChar char="ü"/>
            </a:pPr>
            <a:r>
              <a:rPr lang="es-CO" sz="14400" dirty="0"/>
              <a:t> Realizar la	confirmación por laboratorio de los casos de intoxicación por metanol bebida alcohólica adulterada.</a:t>
            </a:r>
          </a:p>
          <a:p>
            <a:pPr marL="0" indent="0" algn="just">
              <a:buNone/>
            </a:pPr>
            <a:endParaRPr lang="es-CO" sz="14400" dirty="0"/>
          </a:p>
          <a:p>
            <a:pPr algn="just">
              <a:buFont typeface="Wingdings" pitchFamily="2" charset="2"/>
              <a:buChar char="ü"/>
            </a:pPr>
            <a:r>
              <a:rPr lang="es-CO" sz="14400" dirty="0"/>
              <a:t> garantizar el apoyo diagnóstico que se requiera. </a:t>
            </a:r>
          </a:p>
        </p:txBody>
      </p:sp>
      <p:sp>
        <p:nvSpPr>
          <p:cNvPr id="3" name="Rectángulo 2"/>
          <p:cNvSpPr/>
          <p:nvPr/>
        </p:nvSpPr>
        <p:spPr>
          <a:xfrm>
            <a:off x="1993328" y="150126"/>
            <a:ext cx="3357349" cy="879416"/>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400" b="1" dirty="0">
                <a:solidFill>
                  <a:schemeClr val="tx1"/>
                </a:solidFill>
                <a:latin typeface="Arial" panose="020B0604020202020204" pitchFamily="34" charset="0"/>
                <a:cs typeface="Arial" panose="020B0604020202020204" pitchFamily="34" charset="0"/>
              </a:rPr>
              <a:t>ACCIONES</a:t>
            </a:r>
          </a:p>
        </p:txBody>
      </p:sp>
    </p:spTree>
    <p:extLst>
      <p:ext uri="{BB962C8B-B14F-4D97-AF65-F5344CB8AC3E}">
        <p14:creationId xmlns:p14="http://schemas.microsoft.com/office/powerpoint/2010/main" val="8877829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264312" y="337423"/>
            <a:ext cx="3038563" cy="126216"/>
          </a:xfrm>
        </p:spPr>
        <p:txBody>
          <a:bodyPr>
            <a:normAutofit fontScale="90000"/>
          </a:bodyPr>
          <a:lstStyle/>
          <a:p>
            <a:r>
              <a:rPr lang="es-CO" sz="3200" b="1" dirty="0">
                <a:latin typeface="Arial" panose="020B0604020202020204" pitchFamily="34" charset="0"/>
                <a:cs typeface="Arial" panose="020B0604020202020204" pitchFamily="34" charset="0"/>
              </a:rPr>
              <a:t>COLECTIVAS</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482" y="954876"/>
            <a:ext cx="8253923" cy="4686069"/>
          </a:xfrm>
          <a:prstGeom prst="rect">
            <a:avLst/>
          </a:prstGeom>
          <a:ln/>
        </p:spPr>
        <p:style>
          <a:lnRef idx="2">
            <a:schemeClr val="accent4"/>
          </a:lnRef>
          <a:fillRef idx="1">
            <a:schemeClr val="lt1"/>
          </a:fillRef>
          <a:effectRef idx="0">
            <a:schemeClr val="accent4"/>
          </a:effectRef>
          <a:fontRef idx="minor">
            <a:schemeClr val="dk1"/>
          </a:fontRef>
        </p:style>
      </p:pic>
      <p:sp>
        <p:nvSpPr>
          <p:cNvPr id="9" name="Flecha abajo 8"/>
          <p:cNvSpPr/>
          <p:nvPr/>
        </p:nvSpPr>
        <p:spPr>
          <a:xfrm>
            <a:off x="3235818" y="154547"/>
            <a:ext cx="34289" cy="4571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3552304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a 5">
            <a:extLst>
              <a:ext uri="{FF2B5EF4-FFF2-40B4-BE49-F238E27FC236}">
                <a16:creationId xmlns:a16="http://schemas.microsoft.com/office/drawing/2014/main" xmlns="" id="{C9D3014F-9D73-43B9-8D97-025298A75929}"/>
              </a:ext>
            </a:extLst>
          </p:cNvPr>
          <p:cNvGraphicFramePr>
            <a:graphicFrameLocks noGrp="1"/>
          </p:cNvGraphicFramePr>
          <p:nvPr>
            <p:extLst>
              <p:ext uri="{D42A27DB-BD31-4B8C-83A1-F6EECF244321}">
                <p14:modId xmlns:p14="http://schemas.microsoft.com/office/powerpoint/2010/main" val="2168873081"/>
              </p:ext>
            </p:extLst>
          </p:nvPr>
        </p:nvGraphicFramePr>
        <p:xfrm>
          <a:off x="1162511" y="510322"/>
          <a:ext cx="3382193" cy="6004826"/>
        </p:xfrm>
        <a:graphic>
          <a:graphicData uri="http://schemas.openxmlformats.org/drawingml/2006/table">
            <a:tbl>
              <a:tblPr firstRow="1" bandRow="1">
                <a:tableStyleId>{5C22544A-7EE6-4342-B048-85BDC9FD1C3A}</a:tableStyleId>
              </a:tblPr>
              <a:tblGrid>
                <a:gridCol w="2215310">
                  <a:extLst>
                    <a:ext uri="{9D8B030D-6E8A-4147-A177-3AD203B41FA5}">
                      <a16:colId xmlns:a16="http://schemas.microsoft.com/office/drawing/2014/main" xmlns="" val="730323197"/>
                    </a:ext>
                  </a:extLst>
                </a:gridCol>
                <a:gridCol w="1166883">
                  <a:extLst>
                    <a:ext uri="{9D8B030D-6E8A-4147-A177-3AD203B41FA5}">
                      <a16:colId xmlns:a16="http://schemas.microsoft.com/office/drawing/2014/main" xmlns="" val="20001"/>
                    </a:ext>
                  </a:extLst>
                </a:gridCol>
              </a:tblGrid>
              <a:tr h="370840">
                <a:tc>
                  <a:txBody>
                    <a:bodyPr/>
                    <a:lstStyle/>
                    <a:p>
                      <a:pPr algn="ctr" fontAlgn="ctr"/>
                      <a:r>
                        <a:rPr lang="es-CO" sz="1400" b="1" i="0" u="none" strike="noStrike" dirty="0">
                          <a:solidFill>
                            <a:srgbClr val="FFFFFF"/>
                          </a:solidFill>
                          <a:effectLst/>
                          <a:latin typeface="Calibri" panose="020F0502020204030204" pitchFamily="34" charset="0"/>
                        </a:rPr>
                        <a:t>Municipio que notifica</a:t>
                      </a:r>
                    </a:p>
                  </a:txBody>
                  <a:tcPr marL="7144" marR="7144" marT="9525" marB="0" anchor="ctr"/>
                </a:tc>
                <a:tc>
                  <a:txBody>
                    <a:bodyPr/>
                    <a:lstStyle/>
                    <a:p>
                      <a:pPr algn="ctr" fontAlgn="ctr"/>
                      <a:r>
                        <a:rPr lang="es-CO" sz="1400" b="1" i="0" u="none" strike="noStrike">
                          <a:solidFill>
                            <a:srgbClr val="FFFFFF"/>
                          </a:solidFill>
                          <a:effectLst/>
                          <a:latin typeface="Calibri" panose="020F0502020204030204" pitchFamily="34" charset="0"/>
                        </a:rPr>
                        <a:t>Casos</a:t>
                      </a:r>
                    </a:p>
                  </a:txBody>
                  <a:tcPr marL="7144" marR="7144" marT="9525" marB="0" anchor="ctr"/>
                </a:tc>
                <a:extLst>
                  <a:ext uri="{0D108BD9-81ED-4DB2-BD59-A6C34878D82A}">
                    <a16:rowId xmlns:a16="http://schemas.microsoft.com/office/drawing/2014/main" xmlns="" val="2588292098"/>
                  </a:ext>
                </a:extLst>
              </a:tr>
              <a:tr h="183362">
                <a:tc>
                  <a:txBody>
                    <a:bodyPr/>
                    <a:lstStyle/>
                    <a:p>
                      <a:pPr algn="just" fontAlgn="b"/>
                      <a:r>
                        <a:rPr lang="es-CO" sz="1400" b="1" i="0" u="none" strike="noStrike">
                          <a:solidFill>
                            <a:srgbClr val="000000"/>
                          </a:solidFill>
                          <a:effectLst/>
                          <a:latin typeface="Calibri" panose="020F0502020204030204" pitchFamily="34" charset="0"/>
                        </a:rPr>
                        <a:t>MONTERIA</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32</a:t>
                      </a:r>
                    </a:p>
                  </a:txBody>
                  <a:tcPr marL="7144" marR="7144" marT="9525" marB="0" anchor="b"/>
                </a:tc>
                <a:extLst>
                  <a:ext uri="{0D108BD9-81ED-4DB2-BD59-A6C34878D82A}">
                    <a16:rowId xmlns:a16="http://schemas.microsoft.com/office/drawing/2014/main" xmlns="" val="447543363"/>
                  </a:ext>
                </a:extLst>
              </a:tr>
              <a:tr h="177421">
                <a:tc>
                  <a:txBody>
                    <a:bodyPr/>
                    <a:lstStyle/>
                    <a:p>
                      <a:pPr algn="just" fontAlgn="b"/>
                      <a:r>
                        <a:rPr lang="es-CO" sz="1400" b="1" i="0" u="none" strike="noStrike" dirty="0">
                          <a:solidFill>
                            <a:srgbClr val="000000"/>
                          </a:solidFill>
                          <a:effectLst/>
                          <a:latin typeface="Calibri" panose="020F0502020204030204" pitchFamily="34" charset="0"/>
                        </a:rPr>
                        <a:t>ESE VIDASINU HOSPITAL EL AMPARO</a:t>
                      </a:r>
                    </a:p>
                  </a:txBody>
                  <a:tcPr marL="6429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12</a:t>
                      </a:r>
                    </a:p>
                  </a:txBody>
                  <a:tcPr marL="7144" marR="7144" marT="9525" marB="0" anchor="b"/>
                </a:tc>
                <a:extLst>
                  <a:ext uri="{0D108BD9-81ED-4DB2-BD59-A6C34878D82A}">
                    <a16:rowId xmlns:a16="http://schemas.microsoft.com/office/drawing/2014/main" xmlns="" val="3700648982"/>
                  </a:ext>
                </a:extLst>
              </a:tr>
              <a:tr h="256207">
                <a:tc>
                  <a:txBody>
                    <a:bodyPr/>
                    <a:lstStyle/>
                    <a:p>
                      <a:pPr algn="just" fontAlgn="b"/>
                      <a:r>
                        <a:rPr lang="es-CO" sz="1400" b="1" i="0" u="none" strike="noStrike">
                          <a:solidFill>
                            <a:srgbClr val="000000"/>
                          </a:solidFill>
                          <a:effectLst/>
                          <a:latin typeface="Calibri" panose="020F0502020204030204" pitchFamily="34" charset="0"/>
                        </a:rPr>
                        <a:t>CERETE</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5</a:t>
                      </a:r>
                    </a:p>
                  </a:txBody>
                  <a:tcPr marL="7144" marR="7144" marT="9525" marB="0" anchor="b"/>
                </a:tc>
                <a:extLst>
                  <a:ext uri="{0D108BD9-81ED-4DB2-BD59-A6C34878D82A}">
                    <a16:rowId xmlns:a16="http://schemas.microsoft.com/office/drawing/2014/main" xmlns="" val="2511238332"/>
                  </a:ext>
                </a:extLst>
              </a:tr>
              <a:tr h="259308">
                <a:tc>
                  <a:txBody>
                    <a:bodyPr/>
                    <a:lstStyle/>
                    <a:p>
                      <a:pPr algn="just" fontAlgn="b"/>
                      <a:r>
                        <a:rPr lang="es-CO" sz="1400" b="1" i="0" u="none" strike="noStrike" dirty="0">
                          <a:solidFill>
                            <a:srgbClr val="000000"/>
                          </a:solidFill>
                          <a:effectLst/>
                          <a:latin typeface="Calibri" panose="020F0502020204030204" pitchFamily="34" charset="0"/>
                        </a:rPr>
                        <a:t>LORICA</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5</a:t>
                      </a:r>
                    </a:p>
                  </a:txBody>
                  <a:tcPr marL="7144" marR="7144" marT="9525" marB="0" anchor="b"/>
                </a:tc>
                <a:extLst>
                  <a:ext uri="{0D108BD9-81ED-4DB2-BD59-A6C34878D82A}">
                    <a16:rowId xmlns:a16="http://schemas.microsoft.com/office/drawing/2014/main" xmlns="" val="1283708164"/>
                  </a:ext>
                </a:extLst>
              </a:tr>
              <a:tr h="300251">
                <a:tc>
                  <a:txBody>
                    <a:bodyPr/>
                    <a:lstStyle/>
                    <a:p>
                      <a:pPr algn="just" fontAlgn="b"/>
                      <a:r>
                        <a:rPr lang="es-CO" sz="1400" b="1" i="0" u="none" strike="noStrike" dirty="0">
                          <a:solidFill>
                            <a:srgbClr val="000000"/>
                          </a:solidFill>
                          <a:effectLst/>
                          <a:latin typeface="Calibri" panose="020F0502020204030204" pitchFamily="34" charset="0"/>
                        </a:rPr>
                        <a:t>SAN BERNARDO</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4</a:t>
                      </a:r>
                    </a:p>
                  </a:txBody>
                  <a:tcPr marL="7144" marR="7144" marT="9525" marB="0" anchor="b"/>
                </a:tc>
                <a:extLst>
                  <a:ext uri="{0D108BD9-81ED-4DB2-BD59-A6C34878D82A}">
                    <a16:rowId xmlns:a16="http://schemas.microsoft.com/office/drawing/2014/main" xmlns="" val="563845644"/>
                  </a:ext>
                </a:extLst>
              </a:tr>
              <a:tr h="359448">
                <a:tc>
                  <a:txBody>
                    <a:bodyPr/>
                    <a:lstStyle/>
                    <a:p>
                      <a:pPr algn="just" fontAlgn="b"/>
                      <a:r>
                        <a:rPr lang="es-CO" sz="1400" b="1" i="0" u="none" strike="noStrike" dirty="0">
                          <a:solidFill>
                            <a:srgbClr val="000000"/>
                          </a:solidFill>
                          <a:effectLst/>
                          <a:latin typeface="Calibri" panose="020F0502020204030204" pitchFamily="34" charset="0"/>
                        </a:rPr>
                        <a:t>MONTELIBANO</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4</a:t>
                      </a:r>
                    </a:p>
                  </a:txBody>
                  <a:tcPr marL="7144" marR="7144" marT="9525" marB="0" anchor="b"/>
                </a:tc>
                <a:extLst>
                  <a:ext uri="{0D108BD9-81ED-4DB2-BD59-A6C34878D82A}">
                    <a16:rowId xmlns:a16="http://schemas.microsoft.com/office/drawing/2014/main" xmlns="" val="4240303654"/>
                  </a:ext>
                </a:extLst>
              </a:tr>
              <a:tr h="368575">
                <a:tc>
                  <a:txBody>
                    <a:bodyPr/>
                    <a:lstStyle/>
                    <a:p>
                      <a:pPr algn="l" fontAlgn="b"/>
                      <a:r>
                        <a:rPr lang="es-CO" sz="1400" b="1" i="0" u="none" strike="noStrike" dirty="0">
                          <a:solidFill>
                            <a:srgbClr val="000000"/>
                          </a:solidFill>
                          <a:effectLst/>
                          <a:latin typeface="Calibri" panose="020F0502020204030204" pitchFamily="34" charset="0"/>
                        </a:rPr>
                        <a:t>PLANETA RICA</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2</a:t>
                      </a:r>
                    </a:p>
                  </a:txBody>
                  <a:tcPr marL="7144" marR="7144" marT="9525" marB="0" anchor="b"/>
                </a:tc>
                <a:extLst>
                  <a:ext uri="{0D108BD9-81ED-4DB2-BD59-A6C34878D82A}">
                    <a16:rowId xmlns:a16="http://schemas.microsoft.com/office/drawing/2014/main" xmlns="" val="1555386892"/>
                  </a:ext>
                </a:extLst>
              </a:tr>
              <a:tr h="323111">
                <a:tc>
                  <a:txBody>
                    <a:bodyPr/>
                    <a:lstStyle/>
                    <a:p>
                      <a:pPr algn="l" fontAlgn="b"/>
                      <a:r>
                        <a:rPr lang="es-CO" sz="1400" b="1" i="0" u="none" strike="noStrike" dirty="0">
                          <a:solidFill>
                            <a:srgbClr val="000000"/>
                          </a:solidFill>
                          <a:effectLst/>
                          <a:latin typeface="Calibri" panose="020F0502020204030204" pitchFamily="34" charset="0"/>
                        </a:rPr>
                        <a:t>TIERRALTA</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2</a:t>
                      </a:r>
                    </a:p>
                  </a:txBody>
                  <a:tcPr marL="7144" marR="7144" marT="9525" marB="0" anchor="b"/>
                </a:tc>
                <a:extLst>
                  <a:ext uri="{0D108BD9-81ED-4DB2-BD59-A6C34878D82A}">
                    <a16:rowId xmlns:a16="http://schemas.microsoft.com/office/drawing/2014/main" xmlns="" val="1212331772"/>
                  </a:ext>
                </a:extLst>
              </a:tr>
              <a:tr h="345886">
                <a:tc>
                  <a:txBody>
                    <a:bodyPr/>
                    <a:lstStyle/>
                    <a:p>
                      <a:pPr algn="l" fontAlgn="b"/>
                      <a:r>
                        <a:rPr lang="es-CO" sz="1400" b="1" i="0" u="none" strike="noStrike" dirty="0">
                          <a:solidFill>
                            <a:srgbClr val="000000"/>
                          </a:solidFill>
                          <a:effectLst/>
                          <a:latin typeface="Calibri" panose="020F0502020204030204" pitchFamily="34" charset="0"/>
                        </a:rPr>
                        <a:t>SAN ANDRÉS</a:t>
                      </a:r>
                    </a:p>
                  </a:txBody>
                  <a:tcPr marL="7144" marR="7144" marT="9525" marB="0" anchor="b"/>
                </a:tc>
                <a:tc>
                  <a:txBody>
                    <a:bodyPr/>
                    <a:lstStyle/>
                    <a:p>
                      <a:pPr algn="r" fontAlgn="b"/>
                      <a:r>
                        <a:rPr lang="es-CO" sz="1400" b="1" i="0" u="none" strike="noStrike">
                          <a:solidFill>
                            <a:srgbClr val="000000"/>
                          </a:solidFill>
                          <a:effectLst/>
                          <a:latin typeface="Calibri" panose="020F0502020204030204" pitchFamily="34" charset="0"/>
                        </a:rPr>
                        <a:t>2</a:t>
                      </a:r>
                    </a:p>
                  </a:txBody>
                  <a:tcPr marL="7144" marR="7144" marT="9525" marB="0" anchor="b"/>
                </a:tc>
                <a:extLst>
                  <a:ext uri="{0D108BD9-81ED-4DB2-BD59-A6C34878D82A}">
                    <a16:rowId xmlns:a16="http://schemas.microsoft.com/office/drawing/2014/main" xmlns="" val="10009"/>
                  </a:ext>
                </a:extLst>
              </a:tr>
              <a:tr h="259478">
                <a:tc>
                  <a:txBody>
                    <a:bodyPr/>
                    <a:lstStyle/>
                    <a:p>
                      <a:pPr algn="l" fontAlgn="b"/>
                      <a:r>
                        <a:rPr lang="es-CO" sz="1400" b="1" i="0" u="none" strike="noStrike" dirty="0">
                          <a:solidFill>
                            <a:srgbClr val="000000"/>
                          </a:solidFill>
                          <a:effectLst/>
                          <a:latin typeface="Calibri" panose="020F0502020204030204" pitchFamily="34" charset="0"/>
                        </a:rPr>
                        <a:t>CANALETE</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2</a:t>
                      </a:r>
                    </a:p>
                  </a:txBody>
                  <a:tcPr marL="7144" marR="7144" marT="9525" marB="0" anchor="b"/>
                </a:tc>
                <a:extLst>
                  <a:ext uri="{0D108BD9-81ED-4DB2-BD59-A6C34878D82A}">
                    <a16:rowId xmlns:a16="http://schemas.microsoft.com/office/drawing/2014/main" xmlns="" val="10010"/>
                  </a:ext>
                </a:extLst>
              </a:tr>
              <a:tr h="313899">
                <a:tc>
                  <a:txBody>
                    <a:bodyPr/>
                    <a:lstStyle/>
                    <a:p>
                      <a:pPr algn="l" fontAlgn="b"/>
                      <a:r>
                        <a:rPr lang="es-CO" sz="1400" b="1" i="0" u="none" strike="noStrike">
                          <a:solidFill>
                            <a:srgbClr val="000000"/>
                          </a:solidFill>
                          <a:effectLst/>
                          <a:latin typeface="Calibri" panose="020F0502020204030204" pitchFamily="34" charset="0"/>
                        </a:rPr>
                        <a:t>PUERTO LIBERTADOR</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2</a:t>
                      </a:r>
                    </a:p>
                  </a:txBody>
                  <a:tcPr marL="7144" marR="7144" marT="9525" marB="0" anchor="b"/>
                </a:tc>
                <a:extLst>
                  <a:ext uri="{0D108BD9-81ED-4DB2-BD59-A6C34878D82A}">
                    <a16:rowId xmlns:a16="http://schemas.microsoft.com/office/drawing/2014/main" xmlns="" val="10011"/>
                  </a:ext>
                </a:extLst>
              </a:tr>
              <a:tr h="323196">
                <a:tc>
                  <a:txBody>
                    <a:bodyPr/>
                    <a:lstStyle/>
                    <a:p>
                      <a:pPr algn="l" fontAlgn="b"/>
                      <a:r>
                        <a:rPr lang="es-CO" sz="1400" b="1" i="0" u="none" strike="noStrike" dirty="0">
                          <a:solidFill>
                            <a:srgbClr val="000000"/>
                          </a:solidFill>
                          <a:effectLst/>
                          <a:latin typeface="Calibri" panose="020F0502020204030204" pitchFamily="34" charset="0"/>
                        </a:rPr>
                        <a:t>SAHAGUN</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2</a:t>
                      </a:r>
                    </a:p>
                  </a:txBody>
                  <a:tcPr marL="7144" marR="7144" marT="9525" marB="0" anchor="b"/>
                </a:tc>
                <a:extLst>
                  <a:ext uri="{0D108BD9-81ED-4DB2-BD59-A6C34878D82A}">
                    <a16:rowId xmlns:a16="http://schemas.microsoft.com/office/drawing/2014/main" xmlns="" val="10012"/>
                  </a:ext>
                </a:extLst>
              </a:tr>
              <a:tr h="382137">
                <a:tc>
                  <a:txBody>
                    <a:bodyPr/>
                    <a:lstStyle/>
                    <a:p>
                      <a:pPr algn="l" fontAlgn="b"/>
                      <a:r>
                        <a:rPr lang="es-CO" sz="1400" b="1" i="0" u="none" strike="noStrike" dirty="0">
                          <a:solidFill>
                            <a:srgbClr val="000000"/>
                          </a:solidFill>
                          <a:effectLst/>
                          <a:latin typeface="Calibri" panose="020F0502020204030204" pitchFamily="34" charset="0"/>
                        </a:rPr>
                        <a:t>LA APARTADA</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1</a:t>
                      </a:r>
                    </a:p>
                  </a:txBody>
                  <a:tcPr marL="7144" marR="7144" marT="9525" marB="0" anchor="b"/>
                </a:tc>
                <a:extLst>
                  <a:ext uri="{0D108BD9-81ED-4DB2-BD59-A6C34878D82A}">
                    <a16:rowId xmlns:a16="http://schemas.microsoft.com/office/drawing/2014/main" xmlns="" val="10013"/>
                  </a:ext>
                </a:extLst>
              </a:tr>
              <a:tr h="370840">
                <a:tc>
                  <a:txBody>
                    <a:bodyPr/>
                    <a:lstStyle/>
                    <a:p>
                      <a:pPr algn="l" fontAlgn="b"/>
                      <a:r>
                        <a:rPr lang="es-CO" sz="1400" b="1" i="0" u="none" strike="noStrike" dirty="0">
                          <a:solidFill>
                            <a:srgbClr val="000000"/>
                          </a:solidFill>
                          <a:effectLst/>
                          <a:latin typeface="Calibri" panose="020F0502020204030204" pitchFamily="34" charset="0"/>
                        </a:rPr>
                        <a:t>COTORRA</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1</a:t>
                      </a:r>
                    </a:p>
                  </a:txBody>
                  <a:tcPr marL="7144" marR="7144" marT="9525" marB="0" anchor="b"/>
                </a:tc>
                <a:extLst>
                  <a:ext uri="{0D108BD9-81ED-4DB2-BD59-A6C34878D82A}">
                    <a16:rowId xmlns:a16="http://schemas.microsoft.com/office/drawing/2014/main" xmlns="" val="10014"/>
                  </a:ext>
                </a:extLst>
              </a:tr>
              <a:tr h="370840">
                <a:tc>
                  <a:txBody>
                    <a:bodyPr/>
                    <a:lstStyle/>
                    <a:p>
                      <a:pPr algn="l" fontAlgn="b"/>
                      <a:r>
                        <a:rPr lang="es-CO" sz="1400" b="1" i="0" u="none" strike="noStrike">
                          <a:solidFill>
                            <a:srgbClr val="000000"/>
                          </a:solidFill>
                          <a:effectLst/>
                          <a:latin typeface="Calibri" panose="020F0502020204030204" pitchFamily="34" charset="0"/>
                        </a:rPr>
                        <a:t>BUENAVISTA</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1</a:t>
                      </a:r>
                    </a:p>
                  </a:txBody>
                  <a:tcPr marL="7144" marR="7144" marT="9525" marB="0" anchor="b"/>
                </a:tc>
                <a:extLst>
                  <a:ext uri="{0D108BD9-81ED-4DB2-BD59-A6C34878D82A}">
                    <a16:rowId xmlns:a16="http://schemas.microsoft.com/office/drawing/2014/main" xmlns="" val="10015"/>
                  </a:ext>
                </a:extLst>
              </a:tr>
              <a:tr h="370840">
                <a:tc>
                  <a:txBody>
                    <a:bodyPr/>
                    <a:lstStyle/>
                    <a:p>
                      <a:pPr algn="l" fontAlgn="b"/>
                      <a:r>
                        <a:rPr lang="es-CO" sz="1400" b="1" i="0" u="none" strike="noStrike">
                          <a:solidFill>
                            <a:srgbClr val="000000"/>
                          </a:solidFill>
                          <a:effectLst/>
                          <a:latin typeface="Calibri" panose="020F0502020204030204" pitchFamily="34" charset="0"/>
                        </a:rPr>
                        <a:t>LOS CORDOBAS</a:t>
                      </a:r>
                    </a:p>
                  </a:txBody>
                  <a:tcPr marL="7144" marR="7144" marT="9525" marB="0" anchor="b"/>
                </a:tc>
                <a:tc>
                  <a:txBody>
                    <a:bodyPr/>
                    <a:lstStyle/>
                    <a:p>
                      <a:pPr algn="r" fontAlgn="b"/>
                      <a:r>
                        <a:rPr lang="es-CO" sz="1400" b="1" i="0" u="none" strike="noStrike">
                          <a:solidFill>
                            <a:srgbClr val="000000"/>
                          </a:solidFill>
                          <a:effectLst/>
                          <a:latin typeface="Calibri" panose="020F0502020204030204" pitchFamily="34" charset="0"/>
                        </a:rPr>
                        <a:t>1</a:t>
                      </a:r>
                    </a:p>
                  </a:txBody>
                  <a:tcPr marL="7144" marR="7144" marT="9525" marB="0" anchor="b"/>
                </a:tc>
                <a:extLst>
                  <a:ext uri="{0D108BD9-81ED-4DB2-BD59-A6C34878D82A}">
                    <a16:rowId xmlns:a16="http://schemas.microsoft.com/office/drawing/2014/main" xmlns="" val="10016"/>
                  </a:ext>
                </a:extLst>
              </a:tr>
              <a:tr h="370840">
                <a:tc>
                  <a:txBody>
                    <a:bodyPr/>
                    <a:lstStyle/>
                    <a:p>
                      <a:pPr algn="l" fontAlgn="b"/>
                      <a:r>
                        <a:rPr lang="es-CO" sz="1400" b="1" i="0" u="none" strike="noStrike">
                          <a:solidFill>
                            <a:srgbClr val="000000"/>
                          </a:solidFill>
                          <a:effectLst/>
                          <a:latin typeface="Calibri" panose="020F0502020204030204" pitchFamily="34" charset="0"/>
                        </a:rPr>
                        <a:t>Total general</a:t>
                      </a:r>
                    </a:p>
                  </a:txBody>
                  <a:tcPr marL="7144" marR="7144" marT="9525" marB="0" anchor="b"/>
                </a:tc>
                <a:tc>
                  <a:txBody>
                    <a:bodyPr/>
                    <a:lstStyle/>
                    <a:p>
                      <a:pPr algn="r" fontAlgn="b"/>
                      <a:r>
                        <a:rPr lang="es-CO" sz="1400" b="1" i="0" u="none" strike="noStrike" dirty="0">
                          <a:solidFill>
                            <a:srgbClr val="000000"/>
                          </a:solidFill>
                          <a:effectLst/>
                          <a:latin typeface="Calibri" panose="020F0502020204030204" pitchFamily="34" charset="0"/>
                        </a:rPr>
                        <a:t>66</a:t>
                      </a:r>
                    </a:p>
                  </a:txBody>
                  <a:tcPr marL="7144" marR="7144" marT="9525" marB="0" anchor="b"/>
                </a:tc>
                <a:extLst>
                  <a:ext uri="{0D108BD9-81ED-4DB2-BD59-A6C34878D82A}">
                    <a16:rowId xmlns:a16="http://schemas.microsoft.com/office/drawing/2014/main" xmlns="" val="10017"/>
                  </a:ext>
                </a:extLst>
              </a:tr>
            </a:tbl>
          </a:graphicData>
        </a:graphic>
      </p:graphicFrame>
      <p:sp>
        <p:nvSpPr>
          <p:cNvPr id="10" name="Flecha izquierda 9"/>
          <p:cNvSpPr/>
          <p:nvPr/>
        </p:nvSpPr>
        <p:spPr>
          <a:xfrm>
            <a:off x="4800601" y="2283952"/>
            <a:ext cx="4152570" cy="1059749"/>
          </a:xfrm>
          <a:prstGeom prst="lef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800" dirty="0">
                <a:latin typeface=" Arial"/>
              </a:rPr>
              <a:t>EVENTOS NO NOTIFICADOS</a:t>
            </a:r>
          </a:p>
        </p:txBody>
      </p:sp>
    </p:spTree>
    <p:extLst>
      <p:ext uri="{BB962C8B-B14F-4D97-AF65-F5344CB8AC3E}">
        <p14:creationId xmlns:p14="http://schemas.microsoft.com/office/powerpoint/2010/main" val="25748676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337783" y="1455468"/>
            <a:ext cx="4124747" cy="5355312"/>
          </a:xfrm>
          <a:prstGeom prst="rect">
            <a:avLst/>
          </a:prstGeom>
        </p:spPr>
        <p:txBody>
          <a:bodyPr wrap="square">
            <a:spAutoFit/>
          </a:bodyPr>
          <a:lstStyle/>
          <a:p>
            <a:pPr marL="285750" indent="-285750">
              <a:buFont typeface="Arial" panose="020B0604020202020204" pitchFamily="34" charset="0"/>
              <a:buChar char="•"/>
            </a:pPr>
            <a:r>
              <a:rPr lang="es-CO" dirty="0"/>
              <a:t>CAPACITACION  Y SOCIALIZACION DE PROTOCOLO DE : INTOXICACION POR SUSTANCIAS QUIMICAS    </a:t>
            </a:r>
          </a:p>
          <a:p>
            <a:pPr marL="285750" indent="-285750">
              <a:buFont typeface="Arial" panose="020B0604020202020204" pitchFamily="34" charset="0"/>
              <a:buChar char="•"/>
            </a:pPr>
            <a:endParaRPr lang="es-CO" dirty="0"/>
          </a:p>
          <a:p>
            <a:pPr marL="285750" indent="-285750">
              <a:buFont typeface="Arial" panose="020B0604020202020204" pitchFamily="34" charset="0"/>
              <a:buChar char="•"/>
            </a:pPr>
            <a:r>
              <a:rPr lang="es-CO" dirty="0"/>
              <a:t>PARTICIPACION EN COVE MUNICIPALES EN PUEBLO NUEVO, CIENAGA DE ORO Y COTORRA</a:t>
            </a:r>
          </a:p>
          <a:p>
            <a:pPr marL="285750" indent="-285750">
              <a:buFont typeface="Arial" panose="020B0604020202020204" pitchFamily="34" charset="0"/>
              <a:buChar char="•"/>
            </a:pPr>
            <a:endParaRPr lang="es-CO" dirty="0"/>
          </a:p>
          <a:p>
            <a:pPr marL="285750" indent="-285750">
              <a:buFont typeface="Arial" panose="020B0604020202020204" pitchFamily="34" charset="0"/>
              <a:buChar char="•"/>
            </a:pPr>
            <a:r>
              <a:rPr lang="es-CO" dirty="0"/>
              <a:t>VISITA DE ASISTENCIA TECNICA A DLS, UPGD Y EAPB</a:t>
            </a:r>
          </a:p>
          <a:p>
            <a:pPr marL="285750" indent="-285750">
              <a:buFont typeface="Arial" panose="020B0604020202020204" pitchFamily="34" charset="0"/>
              <a:buChar char="•"/>
            </a:pPr>
            <a:endParaRPr lang="es-CO" dirty="0"/>
          </a:p>
          <a:p>
            <a:pPr marL="285750" indent="-285750">
              <a:buFont typeface="Arial" panose="020B0604020202020204" pitchFamily="34" charset="0"/>
              <a:buChar char="•"/>
            </a:pPr>
            <a:r>
              <a:rPr lang="es-CO" dirty="0"/>
              <a:t>SEGUIMIENTO SEMANAL A TRAVES DE OFICIOS Y CORREOS ELECTRONICOS PARA SOLICITAR REVISION DE EVENTOS NOTIFICADOS Y NO NOTIFICADOS A SIVIGILA Y CONFIGURACION DE BROTES Y ALERTAS</a:t>
            </a:r>
          </a:p>
          <a:p>
            <a:pPr marL="285750" indent="-285750">
              <a:buFont typeface="Arial" panose="020B0604020202020204" pitchFamily="34" charset="0"/>
              <a:buChar char="•"/>
            </a:pPr>
            <a:endParaRPr lang="es-CO" dirty="0"/>
          </a:p>
          <a:p>
            <a:pPr marL="285750" indent="-285750">
              <a:buFont typeface="Arial" panose="020B0604020202020204" pitchFamily="34" charset="0"/>
              <a:buChar char="•"/>
            </a:pPr>
            <a:r>
              <a:rPr lang="es-CO" dirty="0"/>
              <a:t>REALIZACION DE </a:t>
            </a:r>
            <a:r>
              <a:rPr lang="es-CO" dirty="0" err="1"/>
              <a:t>DE</a:t>
            </a:r>
            <a:r>
              <a:rPr lang="es-CO" dirty="0"/>
              <a:t> AJUSTES DE CASOS </a:t>
            </a:r>
          </a:p>
        </p:txBody>
      </p:sp>
      <p:sp>
        <p:nvSpPr>
          <p:cNvPr id="6" name="Título 1"/>
          <p:cNvSpPr txBox="1">
            <a:spLocks/>
          </p:cNvSpPr>
          <p:nvPr/>
        </p:nvSpPr>
        <p:spPr>
          <a:xfrm>
            <a:off x="628650" y="129906"/>
            <a:ext cx="7886700" cy="1325563"/>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4800" dirty="0"/>
              <a:t>INFORME DE GESTION</a:t>
            </a:r>
            <a:r>
              <a:rPr lang="es-CO" dirty="0"/>
              <a:t> </a:t>
            </a:r>
            <a:r>
              <a:rPr lang="es-CO" sz="4400" dirty="0"/>
              <a:t>DEPARTAMENTAL</a:t>
            </a:r>
          </a:p>
        </p:txBody>
      </p:sp>
      <p:sp>
        <p:nvSpPr>
          <p:cNvPr id="7" name="CuadroTexto 6"/>
          <p:cNvSpPr txBox="1"/>
          <p:nvPr/>
        </p:nvSpPr>
        <p:spPr>
          <a:xfrm>
            <a:off x="4572000" y="1455468"/>
            <a:ext cx="4572000" cy="5632311"/>
          </a:xfrm>
          <a:prstGeom prst="rect">
            <a:avLst/>
          </a:prstGeom>
          <a:noFill/>
        </p:spPr>
        <p:txBody>
          <a:bodyPr wrap="square" rtlCol="0">
            <a:spAutoFit/>
          </a:bodyPr>
          <a:lstStyle/>
          <a:p>
            <a:pPr marL="285750" indent="-285750">
              <a:buFont typeface="Arial" panose="020B0604020202020204" pitchFamily="34" charset="0"/>
              <a:buChar char="•"/>
            </a:pPr>
            <a:r>
              <a:rPr lang="es-CO" dirty="0">
                <a:latin typeface="Calibri" panose="020F0502020204030204" pitchFamily="34" charset="0"/>
                <a:cs typeface="Calibri" panose="020F0502020204030204" pitchFamily="34" charset="0"/>
              </a:rPr>
              <a:t>ENVIO DE REQUERIMIENTOS A IVC POR IMCUMPLIMIENTOS</a:t>
            </a:r>
          </a:p>
          <a:p>
            <a:endParaRPr lang="es-CO"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s-CO" dirty="0">
                <a:latin typeface="Calibri" panose="020F0502020204030204" pitchFamily="34" charset="0"/>
                <a:cs typeface="Calibri" panose="020F0502020204030204" pitchFamily="34" charset="0"/>
              </a:rPr>
              <a:t>BUSQUEDA ACTIVA INSTITUCIONAL BAI</a:t>
            </a:r>
          </a:p>
          <a:p>
            <a:endParaRPr lang="es-CO"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s-CO" dirty="0">
                <a:latin typeface="Calibri" panose="020F0502020204030204" pitchFamily="34" charset="0"/>
                <a:cs typeface="Calibri" panose="020F0502020204030204" pitchFamily="34" charset="0"/>
              </a:rPr>
              <a:t>PROMOVER ESTUDIOS DE CAMPO DE CASOS DE BROTES</a:t>
            </a:r>
          </a:p>
          <a:p>
            <a:endParaRPr lang="es-CO"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s-CO" dirty="0">
                <a:latin typeface="Calibri" panose="020F0502020204030204" pitchFamily="34" charset="0"/>
                <a:cs typeface="Calibri" panose="020F0502020204030204" pitchFamily="34" charset="0"/>
              </a:rPr>
              <a:t>REALIZACION Y SEGUIMIENTO DE PLANES DE MEJORAMIENTO</a:t>
            </a:r>
          </a:p>
          <a:p>
            <a:endParaRPr lang="es-CO"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s-CO" dirty="0">
                <a:latin typeface="Calibri" panose="020F0502020204030204" pitchFamily="34" charset="0"/>
                <a:cs typeface="Calibri" panose="020F0502020204030204" pitchFamily="34" charset="0"/>
              </a:rPr>
              <a:t>PROMOVER LA BUSQUEDA ACTIVA COMUNITARIA</a:t>
            </a:r>
          </a:p>
          <a:p>
            <a:endParaRPr lang="es-CO"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s-CO" dirty="0">
                <a:latin typeface="Calibri" panose="020F0502020204030204" pitchFamily="34" charset="0"/>
                <a:cs typeface="Calibri" panose="020F0502020204030204" pitchFamily="34" charset="0"/>
              </a:rPr>
              <a:t>COVE DEPARTAMENTAL</a:t>
            </a:r>
          </a:p>
          <a:p>
            <a:pPr marL="285750" indent="-285750">
              <a:buFont typeface="Arial" panose="020B0604020202020204" pitchFamily="34" charset="0"/>
              <a:buChar char="•"/>
            </a:pPr>
            <a:endParaRPr lang="es-CO" dirty="0">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s-CO" dirty="0">
                <a:latin typeface="Calibri" panose="020F0502020204030204" pitchFamily="34" charset="0"/>
                <a:cs typeface="Calibri" panose="020F0502020204030204" pitchFamily="34" charset="0"/>
              </a:rPr>
              <a:t>REUNIÓN DE ARTICULACIÓN PROCESOS DE VIGILANCIA EN SALUD PÚBLICA CON EAPB</a:t>
            </a:r>
            <a:r>
              <a:rPr lang="es-CO" dirty="0">
                <a:latin typeface="Arial" pitchFamily="34" charset="0"/>
                <a:cs typeface="Arial" pitchFamily="34" charset="0"/>
              </a:rPr>
              <a:t>.</a:t>
            </a:r>
          </a:p>
          <a:p>
            <a:pPr marL="285750" indent="-285750">
              <a:buFont typeface="Arial" panose="020B0604020202020204" pitchFamily="34" charset="0"/>
              <a:buChar char="•"/>
            </a:pPr>
            <a:endParaRPr lang="es-CO" dirty="0">
              <a:latin typeface="Calibri" panose="020F0502020204030204" pitchFamily="34" charset="0"/>
              <a:cs typeface="Calibri" panose="020F0502020204030204" pitchFamily="34" charset="0"/>
            </a:endParaRPr>
          </a:p>
          <a:p>
            <a:endParaRPr lang="es-CO"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60647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3 Recortar y redondear rectángulo de esquina sencilla"/>
          <p:cNvSpPr/>
          <p:nvPr/>
        </p:nvSpPr>
        <p:spPr>
          <a:xfrm>
            <a:off x="474416" y="25536"/>
            <a:ext cx="4104456" cy="581988"/>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GENERALIDADES </a:t>
            </a:r>
            <a:endParaRPr lang="es-CO" dirty="0">
              <a:solidFill>
                <a:schemeClr val="tx1"/>
              </a:solidFill>
            </a:endParaRPr>
          </a:p>
        </p:txBody>
      </p:sp>
      <p:sp>
        <p:nvSpPr>
          <p:cNvPr id="14" name="13 Rectángulo"/>
          <p:cNvSpPr/>
          <p:nvPr/>
        </p:nvSpPr>
        <p:spPr>
          <a:xfrm>
            <a:off x="641905" y="1860260"/>
            <a:ext cx="2772600" cy="561174"/>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CO" dirty="0"/>
          </a:p>
          <a:p>
            <a:r>
              <a:rPr lang="es-CO" dirty="0"/>
              <a:t> </a:t>
            </a:r>
            <a:r>
              <a:rPr lang="es-CO" b="1" dirty="0"/>
              <a:t>33,1 x 100.000 habitantes</a:t>
            </a:r>
            <a:endParaRPr lang="es-CO" sz="2000" b="1" dirty="0"/>
          </a:p>
        </p:txBody>
      </p:sp>
      <p:sp>
        <p:nvSpPr>
          <p:cNvPr id="15" name="16 Rectángulo"/>
          <p:cNvSpPr/>
          <p:nvPr/>
        </p:nvSpPr>
        <p:spPr>
          <a:xfrm>
            <a:off x="5158847" y="816976"/>
            <a:ext cx="2952328" cy="461665"/>
          </a:xfrm>
          <a:prstGeom prst="rect">
            <a:avLst/>
          </a:prstGeom>
        </p:spPr>
        <p:txBody>
          <a:bodyPr wrap="square">
            <a:spAutoFit/>
          </a:bodyPr>
          <a:lstStyle/>
          <a:p>
            <a:pPr algn="ctr"/>
            <a:r>
              <a:rPr lang="es-CO" sz="1200" b="1" dirty="0">
                <a:solidFill>
                  <a:schemeClr val="bg1">
                    <a:lumMod val="50000"/>
                  </a:schemeClr>
                </a:solidFill>
              </a:rPr>
              <a:t>Comportamiento de otras </a:t>
            </a:r>
            <a:endParaRPr lang="es-CO" sz="1200" dirty="0">
              <a:solidFill>
                <a:schemeClr val="bg1">
                  <a:lumMod val="50000"/>
                </a:schemeClr>
              </a:solidFill>
            </a:endParaRPr>
          </a:p>
          <a:p>
            <a:pPr algn="ctr"/>
            <a:r>
              <a:rPr lang="es-CO" sz="1200" b="1" dirty="0">
                <a:solidFill>
                  <a:schemeClr val="bg1">
                    <a:lumMod val="50000"/>
                  </a:schemeClr>
                </a:solidFill>
              </a:rPr>
              <a:t>variables de interés </a:t>
            </a:r>
            <a:endParaRPr lang="es-CO" sz="1200" b="1" dirty="0">
              <a:solidFill>
                <a:schemeClr val="bg1">
                  <a:lumMod val="50000"/>
                </a:schemeClr>
              </a:solidFill>
              <a:effectLst>
                <a:outerShdw blurRad="50800" dist="50800" dir="5400000" algn="ctr" rotWithShape="0">
                  <a:schemeClr val="bg1"/>
                </a:outerShdw>
              </a:effectLst>
            </a:endParaRPr>
          </a:p>
        </p:txBody>
      </p:sp>
      <p:pic>
        <p:nvPicPr>
          <p:cNvPr id="16" name="17 Imagen"/>
          <p:cNvPicPr/>
          <p:nvPr/>
        </p:nvPicPr>
        <p:blipFill rotWithShape="1">
          <a:blip r:embed="rId2"/>
          <a:srcRect l="40523" t="41132" r="44366" b="40755"/>
          <a:stretch/>
        </p:blipFill>
        <p:spPr bwMode="auto">
          <a:xfrm>
            <a:off x="4211961" y="1268761"/>
            <a:ext cx="2088231" cy="979826"/>
          </a:xfrm>
          <a:prstGeom prst="rect">
            <a:avLst/>
          </a:prstGeom>
          <a:ln>
            <a:noFill/>
          </a:ln>
          <a:extLst>
            <a:ext uri="{53640926-AAD7-44D8-BBD7-CCE9431645EC}">
              <a14:shadowObscured xmlns:a14="http://schemas.microsoft.com/office/drawing/2010/main"/>
            </a:ext>
          </a:extLst>
        </p:spPr>
      </p:pic>
      <p:sp>
        <p:nvSpPr>
          <p:cNvPr id="18" name="1 Rectángulo"/>
          <p:cNvSpPr/>
          <p:nvPr/>
        </p:nvSpPr>
        <p:spPr>
          <a:xfrm>
            <a:off x="4487696" y="2278050"/>
            <a:ext cx="864097" cy="862918"/>
          </a:xfrm>
          <a:prstGeom prst="rect">
            <a:avLst/>
          </a:prstGeom>
          <a:solidFill>
            <a:schemeClr val="accent2">
              <a:lumMod val="75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dirty="0"/>
              <a:t> </a:t>
            </a:r>
            <a:r>
              <a:rPr lang="es-CO" b="1" dirty="0"/>
              <a:t>82,9% 10.461</a:t>
            </a:r>
            <a:endParaRPr lang="en-US" sz="1600" b="1" dirty="0">
              <a:solidFill>
                <a:schemeClr val="bg1"/>
              </a:solidFill>
            </a:endParaRPr>
          </a:p>
        </p:txBody>
      </p:sp>
      <p:sp>
        <p:nvSpPr>
          <p:cNvPr id="19" name="12 Rectángulo"/>
          <p:cNvSpPr/>
          <p:nvPr/>
        </p:nvSpPr>
        <p:spPr>
          <a:xfrm>
            <a:off x="6516217" y="1808640"/>
            <a:ext cx="895820" cy="4242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600" b="1" dirty="0"/>
              <a:t>15-19 años</a:t>
            </a:r>
          </a:p>
        </p:txBody>
      </p:sp>
      <p:sp>
        <p:nvSpPr>
          <p:cNvPr id="20" name="19 Rectángulo"/>
          <p:cNvSpPr/>
          <p:nvPr/>
        </p:nvSpPr>
        <p:spPr>
          <a:xfrm>
            <a:off x="5459806" y="2259612"/>
            <a:ext cx="840386" cy="836163"/>
          </a:xfrm>
          <a:prstGeom prst="rect">
            <a:avLst/>
          </a:prstGeom>
          <a:solidFill>
            <a:schemeClr val="accent2">
              <a:lumMod val="75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dirty="0"/>
              <a:t> </a:t>
            </a:r>
            <a:r>
              <a:rPr lang="es-CO" b="1" dirty="0"/>
              <a:t>48,0%</a:t>
            </a:r>
            <a:endParaRPr lang="es-CO" dirty="0"/>
          </a:p>
          <a:p>
            <a:r>
              <a:rPr lang="es-CO" b="1" dirty="0"/>
              <a:t>6058</a:t>
            </a:r>
            <a:endParaRPr lang="en-US" sz="1600" b="1" dirty="0">
              <a:solidFill>
                <a:schemeClr val="bg1"/>
              </a:solidFill>
            </a:endParaRPr>
          </a:p>
        </p:txBody>
      </p:sp>
      <p:sp>
        <p:nvSpPr>
          <p:cNvPr id="21" name="35 Rectángulo"/>
          <p:cNvSpPr/>
          <p:nvPr/>
        </p:nvSpPr>
        <p:spPr>
          <a:xfrm>
            <a:off x="6516217" y="2325075"/>
            <a:ext cx="921718" cy="770700"/>
          </a:xfrm>
          <a:prstGeom prst="rect">
            <a:avLst/>
          </a:prstGeom>
          <a:solidFill>
            <a:schemeClr val="accent2">
              <a:lumMod val="75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dirty="0"/>
              <a:t> </a:t>
            </a:r>
            <a:r>
              <a:rPr lang="es-CO" b="1" dirty="0"/>
              <a:t>38,5%          4.858</a:t>
            </a:r>
            <a:endParaRPr lang="en-US" sz="1600" b="1" dirty="0">
              <a:solidFill>
                <a:schemeClr val="bg1"/>
              </a:solidFill>
            </a:endParaRPr>
          </a:p>
        </p:txBody>
      </p:sp>
      <p:sp>
        <p:nvSpPr>
          <p:cNvPr id="22" name="33 Rectángulo"/>
          <p:cNvSpPr/>
          <p:nvPr/>
        </p:nvSpPr>
        <p:spPr>
          <a:xfrm>
            <a:off x="7727944" y="1776549"/>
            <a:ext cx="876504" cy="472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600" b="1" dirty="0"/>
              <a:t>20-24 años</a:t>
            </a:r>
          </a:p>
        </p:txBody>
      </p:sp>
      <p:sp>
        <p:nvSpPr>
          <p:cNvPr id="23" name="36 Rectángulo"/>
          <p:cNvSpPr/>
          <p:nvPr/>
        </p:nvSpPr>
        <p:spPr>
          <a:xfrm>
            <a:off x="7752828" y="2357889"/>
            <a:ext cx="851620" cy="737886"/>
          </a:xfrm>
          <a:prstGeom prst="rect">
            <a:avLst/>
          </a:prstGeom>
          <a:solidFill>
            <a:schemeClr val="accent2">
              <a:lumMod val="75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dirty="0"/>
              <a:t> </a:t>
            </a:r>
            <a:r>
              <a:rPr lang="es-CO" b="1" dirty="0"/>
              <a:t>24,0%   3.029</a:t>
            </a:r>
            <a:endParaRPr lang="en-US" sz="1600" b="1" dirty="0">
              <a:solidFill>
                <a:schemeClr val="bg1"/>
              </a:solidFill>
            </a:endParaRPr>
          </a:p>
        </p:txBody>
      </p:sp>
      <p:sp>
        <p:nvSpPr>
          <p:cNvPr id="2" name="CuadroTexto 1"/>
          <p:cNvSpPr txBox="1"/>
          <p:nvPr/>
        </p:nvSpPr>
        <p:spPr>
          <a:xfrm>
            <a:off x="647272" y="975955"/>
            <a:ext cx="3420672" cy="769441"/>
          </a:xfrm>
          <a:prstGeom prst="rect">
            <a:avLst/>
          </a:prstGeom>
          <a:noFill/>
        </p:spPr>
        <p:txBody>
          <a:bodyPr wrap="square" rtlCol="0">
            <a:spAutoFit/>
          </a:bodyPr>
          <a:lstStyle/>
          <a:p>
            <a:r>
              <a:rPr lang="es-CO" sz="2000" b="1" i="1" u="sng" dirty="0">
                <a:solidFill>
                  <a:srgbClr val="FF0000"/>
                </a:solidFill>
                <a:latin typeface="Calibri"/>
              </a:rPr>
              <a:t>COLOMBIA: </a:t>
            </a:r>
          </a:p>
          <a:p>
            <a:r>
              <a:rPr lang="es-CO" sz="2400" b="1" i="1" u="sng" dirty="0">
                <a:solidFill>
                  <a:srgbClr val="FF0000"/>
                </a:solidFill>
                <a:latin typeface="Calibri"/>
              </a:rPr>
              <a:t>2018: 16519 casos </a:t>
            </a:r>
          </a:p>
        </p:txBody>
      </p:sp>
      <p:sp>
        <p:nvSpPr>
          <p:cNvPr id="25" name="1 Rectángulo"/>
          <p:cNvSpPr/>
          <p:nvPr/>
        </p:nvSpPr>
        <p:spPr>
          <a:xfrm>
            <a:off x="4211961" y="4869160"/>
            <a:ext cx="1407597" cy="862918"/>
          </a:xfrm>
          <a:prstGeom prst="rect">
            <a:avLst/>
          </a:prstGeom>
          <a:solidFill>
            <a:schemeClr val="accent2">
              <a:lumMod val="75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 </a:t>
            </a:r>
            <a:r>
              <a:rPr lang="es-CO" b="1" dirty="0"/>
              <a:t>1,1% </a:t>
            </a:r>
            <a:endParaRPr lang="es-CO" dirty="0"/>
          </a:p>
          <a:p>
            <a:pPr algn="ctr"/>
            <a:r>
              <a:rPr lang="es-CO" b="1" dirty="0"/>
              <a:t>188 </a:t>
            </a:r>
            <a:endParaRPr lang="en-US" sz="1600" b="1" dirty="0">
              <a:solidFill>
                <a:schemeClr val="bg1"/>
              </a:solidFill>
            </a:endParaRPr>
          </a:p>
        </p:txBody>
      </p:sp>
      <p:sp>
        <p:nvSpPr>
          <p:cNvPr id="27" name="1 Rectángulo"/>
          <p:cNvSpPr/>
          <p:nvPr/>
        </p:nvSpPr>
        <p:spPr>
          <a:xfrm>
            <a:off x="6012160" y="4862094"/>
            <a:ext cx="1399877" cy="862918"/>
          </a:xfrm>
          <a:prstGeom prst="rect">
            <a:avLst/>
          </a:prstGeom>
          <a:solidFill>
            <a:schemeClr val="accent2">
              <a:lumMod val="75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 </a:t>
            </a:r>
            <a:r>
              <a:rPr lang="es-CO" b="1" dirty="0"/>
              <a:t>2,2%</a:t>
            </a:r>
            <a:endParaRPr lang="es-CO" dirty="0"/>
          </a:p>
          <a:p>
            <a:pPr algn="ctr"/>
            <a:r>
              <a:rPr lang="es-CO" b="1" dirty="0"/>
              <a:t>360</a:t>
            </a:r>
            <a:endParaRPr lang="en-US" sz="1600" b="1" dirty="0">
              <a:solidFill>
                <a:schemeClr val="bg1"/>
              </a:solidFill>
            </a:endParaRPr>
          </a:p>
        </p:txBody>
      </p:sp>
      <p:sp>
        <p:nvSpPr>
          <p:cNvPr id="28" name="1 Rectángulo"/>
          <p:cNvSpPr/>
          <p:nvPr/>
        </p:nvSpPr>
        <p:spPr>
          <a:xfrm>
            <a:off x="7798335" y="4869160"/>
            <a:ext cx="1166153" cy="862918"/>
          </a:xfrm>
          <a:prstGeom prst="rect">
            <a:avLst/>
          </a:prstGeom>
          <a:solidFill>
            <a:schemeClr val="accent2">
              <a:lumMod val="75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 </a:t>
            </a:r>
            <a:r>
              <a:rPr lang="es-CO" b="1" dirty="0"/>
              <a:t>1,1%</a:t>
            </a:r>
            <a:endParaRPr lang="es-CO" dirty="0"/>
          </a:p>
          <a:p>
            <a:pPr algn="ctr"/>
            <a:r>
              <a:rPr lang="es-CO" b="1" dirty="0"/>
              <a:t>175</a:t>
            </a:r>
            <a:endParaRPr lang="en-US" sz="1600" b="1" dirty="0">
              <a:solidFill>
                <a:schemeClr val="bg1"/>
              </a:solidFill>
            </a:endParaRPr>
          </a:p>
        </p:txBody>
      </p:sp>
      <p:sp>
        <p:nvSpPr>
          <p:cNvPr id="29" name="1 Rectángulo"/>
          <p:cNvSpPr/>
          <p:nvPr/>
        </p:nvSpPr>
        <p:spPr>
          <a:xfrm>
            <a:off x="4211961" y="3652178"/>
            <a:ext cx="1442366" cy="1044956"/>
          </a:xfrm>
          <a:prstGeom prst="rect">
            <a:avLst/>
          </a:prstGeom>
          <a:solidFill>
            <a:schemeClr val="accent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Población privada de la libertad</a:t>
            </a:r>
            <a:endParaRPr lang="en-US" sz="1600" b="1" dirty="0">
              <a:solidFill>
                <a:schemeClr val="bg1"/>
              </a:solidFill>
            </a:endParaRPr>
          </a:p>
        </p:txBody>
      </p:sp>
      <p:sp>
        <p:nvSpPr>
          <p:cNvPr id="30" name="1 Rectángulo"/>
          <p:cNvSpPr/>
          <p:nvPr/>
        </p:nvSpPr>
        <p:spPr>
          <a:xfrm>
            <a:off x="6012160" y="3763205"/>
            <a:ext cx="1399877" cy="862918"/>
          </a:xfrm>
          <a:prstGeom prst="rect">
            <a:avLst/>
          </a:prstGeom>
          <a:solidFill>
            <a:schemeClr val="accent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a:t> Indígenas</a:t>
            </a:r>
            <a:endParaRPr lang="en-US" sz="1600" b="1" dirty="0">
              <a:solidFill>
                <a:schemeClr val="bg1"/>
              </a:solidFill>
            </a:endParaRPr>
          </a:p>
        </p:txBody>
      </p:sp>
      <p:sp>
        <p:nvSpPr>
          <p:cNvPr id="31" name="1 Rectángulo"/>
          <p:cNvSpPr/>
          <p:nvPr/>
        </p:nvSpPr>
        <p:spPr>
          <a:xfrm>
            <a:off x="7752828" y="3764990"/>
            <a:ext cx="1211660" cy="862918"/>
          </a:xfrm>
          <a:prstGeom prst="rect">
            <a:avLst/>
          </a:prstGeom>
          <a:solidFill>
            <a:schemeClr val="accent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dirty="0"/>
              <a:t> Gestantes</a:t>
            </a:r>
            <a:endParaRPr lang="en-US" sz="1600" b="1" dirty="0">
              <a:solidFill>
                <a:schemeClr val="bg1"/>
              </a:solidFill>
            </a:endParaRPr>
          </a:p>
        </p:txBody>
      </p:sp>
      <p:pic>
        <p:nvPicPr>
          <p:cNvPr id="32" name="Imagen 31"/>
          <p:cNvPicPr/>
          <p:nvPr/>
        </p:nvPicPr>
        <p:blipFill>
          <a:blip r:embed="rId3">
            <a:extLst>
              <a:ext uri="{28A0092B-C50C-407E-A947-70E740481C1C}">
                <a14:useLocalDpi xmlns:a14="http://schemas.microsoft.com/office/drawing/2010/main" val="0"/>
              </a:ext>
            </a:extLst>
          </a:blip>
          <a:srcRect/>
          <a:stretch>
            <a:fillRect/>
          </a:stretch>
        </p:blipFill>
        <p:spPr bwMode="auto">
          <a:xfrm>
            <a:off x="474416" y="2726832"/>
            <a:ext cx="3396754" cy="3870520"/>
          </a:xfrm>
          <a:prstGeom prst="rect">
            <a:avLst/>
          </a:prstGeom>
          <a:noFill/>
          <a:ln>
            <a:noFill/>
          </a:ln>
        </p:spPr>
      </p:pic>
    </p:spTree>
    <p:extLst>
      <p:ext uri="{BB962C8B-B14F-4D97-AF65-F5344CB8AC3E}">
        <p14:creationId xmlns:p14="http://schemas.microsoft.com/office/powerpoint/2010/main" val="2341726345"/>
      </p:ext>
    </p:extLst>
  </p:cSld>
  <p:clrMapOvr>
    <a:masterClrMapping/>
  </p:clrMapOvr>
  <p:transition spd="slow">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783772" y="1915887"/>
            <a:ext cx="3929743" cy="258354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s-CO" sz="2000" i="1" dirty="0">
                <a:solidFill>
                  <a:srgbClr val="00B0F0"/>
                </a:solidFill>
              </a:rPr>
              <a:t>ILUMINADA GONZÁLEZ CHAVEZ</a:t>
            </a:r>
          </a:p>
          <a:p>
            <a:pPr algn="ctr"/>
            <a:r>
              <a:rPr lang="es-CO" sz="2000" i="1" dirty="0">
                <a:solidFill>
                  <a:srgbClr val="00B0F0"/>
                </a:solidFill>
              </a:rPr>
              <a:t>BACTERIÓLOGA-REFERENTE DE INTOXICACIONES</a:t>
            </a:r>
          </a:p>
          <a:p>
            <a:pPr algn="ctr"/>
            <a:r>
              <a:rPr lang="es-CO" sz="2000" i="1" dirty="0">
                <a:solidFill>
                  <a:srgbClr val="00B0F0"/>
                </a:solidFill>
              </a:rPr>
              <a:t>SALUD PUBLICA </a:t>
            </a:r>
          </a:p>
          <a:p>
            <a:pPr algn="ctr"/>
            <a:r>
              <a:rPr lang="es-CO" sz="2000" i="1" dirty="0">
                <a:solidFill>
                  <a:srgbClr val="00B0F0"/>
                </a:solidFill>
              </a:rPr>
              <a:t>NUMERO TEL: 3207446310</a:t>
            </a:r>
          </a:p>
          <a:p>
            <a:pPr algn="ctr"/>
            <a:r>
              <a:rPr lang="es-CO" sz="2000" i="1" dirty="0">
                <a:solidFill>
                  <a:srgbClr val="00B0F0"/>
                </a:solidFill>
              </a:rPr>
              <a:t>CORREO:iluminada130@hotmail.com</a:t>
            </a:r>
          </a:p>
          <a:p>
            <a:pPr algn="ctr"/>
            <a:endParaRPr lang="es-CO" i="1" dirty="0"/>
          </a:p>
        </p:txBody>
      </p:sp>
      <p:sp>
        <p:nvSpPr>
          <p:cNvPr id="5" name="Rectángulo 4"/>
          <p:cNvSpPr/>
          <p:nvPr/>
        </p:nvSpPr>
        <p:spPr>
          <a:xfrm flipH="1">
            <a:off x="5097438" y="3207657"/>
            <a:ext cx="3193576" cy="2215991"/>
          </a:xfrm>
          <a:prstGeom prst="rect">
            <a:avLst/>
          </a:prstGeom>
        </p:spPr>
        <p:txBody>
          <a:bodyPr wrap="square">
            <a:spAutoFit/>
          </a:bodyPr>
          <a:lstStyle/>
          <a:p>
            <a:r>
              <a:rPr lang="es-CO" sz="6600" dirty="0">
                <a:solidFill>
                  <a:srgbClr val="00B0F0"/>
                </a:solidFill>
              </a:rPr>
              <a:t>GRACIAS</a:t>
            </a:r>
            <a:r>
              <a:rPr lang="es-CO" sz="7200" dirty="0">
                <a:solidFill>
                  <a:srgbClr val="00B0F0"/>
                </a:solidFill>
              </a:rPr>
              <a:t>…</a:t>
            </a:r>
            <a:endParaRPr lang="es-CO" sz="7200" dirty="0"/>
          </a:p>
        </p:txBody>
      </p:sp>
    </p:spTree>
    <p:extLst>
      <p:ext uri="{BB962C8B-B14F-4D97-AF65-F5344CB8AC3E}">
        <p14:creationId xmlns:p14="http://schemas.microsoft.com/office/powerpoint/2010/main" val="3830679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endParaRPr lang="es-CO" dirty="0"/>
          </a:p>
        </p:txBody>
      </p:sp>
      <p:sp>
        <p:nvSpPr>
          <p:cNvPr id="3" name="2 Subtítulo"/>
          <p:cNvSpPr>
            <a:spLocks noGrp="1"/>
          </p:cNvSpPr>
          <p:nvPr>
            <p:ph type="subTitle" idx="1"/>
          </p:nvPr>
        </p:nvSpPr>
        <p:spPr/>
        <p:txBody>
          <a:bodyPr/>
          <a:lstStyle/>
          <a:p>
            <a:endParaRPr lang="es-CO"/>
          </a:p>
        </p:txBody>
      </p:sp>
    </p:spTree>
    <p:extLst>
      <p:ext uri="{BB962C8B-B14F-4D97-AF65-F5344CB8AC3E}">
        <p14:creationId xmlns:p14="http://schemas.microsoft.com/office/powerpoint/2010/main" val="3522672147"/>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251520" y="6453336"/>
            <a:ext cx="3924601" cy="276999"/>
          </a:xfrm>
          <a:prstGeom prst="rect">
            <a:avLst/>
          </a:prstGeom>
          <a:noFill/>
        </p:spPr>
        <p:txBody>
          <a:bodyPr wrap="none" rtlCol="0">
            <a:spAutoFit/>
          </a:bodyPr>
          <a:lstStyle/>
          <a:p>
            <a:r>
              <a:rPr lang="es-CO" sz="1200" dirty="0"/>
              <a:t>Fuente: </a:t>
            </a:r>
            <a:r>
              <a:rPr lang="es-CO" sz="1200" dirty="0" err="1"/>
              <a:t>Sivigila</a:t>
            </a:r>
            <a:r>
              <a:rPr lang="es-CO" sz="1200" dirty="0"/>
              <a:t>, Instituto Nacional de Salud, Colombia, 2018</a:t>
            </a:r>
            <a:endParaRPr lang="es-CO" sz="1200" b="1" dirty="0"/>
          </a:p>
        </p:txBody>
      </p:sp>
      <p:sp>
        <p:nvSpPr>
          <p:cNvPr id="4" name="3 Recortar y redondear rectángulo de esquina sencilla"/>
          <p:cNvSpPr/>
          <p:nvPr/>
        </p:nvSpPr>
        <p:spPr>
          <a:xfrm>
            <a:off x="235261" y="0"/>
            <a:ext cx="4372743" cy="864096"/>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Comportamiento de la notificación de casos de Intento de Suicidio, Córdoba, SE 1-34 de 2018</a:t>
            </a:r>
            <a:endParaRPr lang="es-CO" dirty="0">
              <a:solidFill>
                <a:schemeClr val="tx1"/>
              </a:solidFill>
            </a:endParaRPr>
          </a:p>
        </p:txBody>
      </p:sp>
      <p:sp>
        <p:nvSpPr>
          <p:cNvPr id="2" name="CuadroTexto 1">
            <a:extLst>
              <a:ext uri="{FF2B5EF4-FFF2-40B4-BE49-F238E27FC236}">
                <a16:creationId xmlns:a16="http://schemas.microsoft.com/office/drawing/2014/main" xmlns="" id="{FD94A0BB-5D6E-4BB2-BA78-6890888CDC3E}"/>
              </a:ext>
            </a:extLst>
          </p:cNvPr>
          <p:cNvSpPr txBox="1"/>
          <p:nvPr/>
        </p:nvSpPr>
        <p:spPr>
          <a:xfrm>
            <a:off x="6516216" y="1844824"/>
            <a:ext cx="2448273" cy="830997"/>
          </a:xfrm>
          <a:prstGeom prst="rect">
            <a:avLst/>
          </a:prstGeom>
          <a:noFill/>
        </p:spPr>
        <p:txBody>
          <a:bodyPr wrap="square" rtlCol="0">
            <a:spAutoFit/>
          </a:bodyPr>
          <a:lstStyle/>
          <a:p>
            <a:pPr algn="just"/>
            <a:r>
              <a:rPr lang="es-CO" sz="1600" b="1" dirty="0"/>
              <a:t>SE 34: 490 Casos</a:t>
            </a:r>
          </a:p>
          <a:p>
            <a:pPr algn="just"/>
            <a:r>
              <a:rPr lang="es-CO" sz="1600" b="1" dirty="0"/>
              <a:t>Tasa de Incidencia 27 x 100.000 hab</a:t>
            </a:r>
            <a:r>
              <a:rPr lang="es-CO" sz="1600" dirty="0"/>
              <a:t>.</a:t>
            </a:r>
          </a:p>
        </p:txBody>
      </p:sp>
      <p:graphicFrame>
        <p:nvGraphicFramePr>
          <p:cNvPr id="9" name="10 Gráfico">
            <a:extLst>
              <a:ext uri="{FF2B5EF4-FFF2-40B4-BE49-F238E27FC236}">
                <a16:creationId xmlns:a16="http://schemas.microsoft.com/office/drawing/2014/main" xmlns="" id="{00000000-0008-0000-0000-00000B000000}"/>
              </a:ext>
            </a:extLst>
          </p:cNvPr>
          <p:cNvGraphicFramePr>
            <a:graphicFrameLocks/>
          </p:cNvGraphicFramePr>
          <p:nvPr>
            <p:extLst/>
          </p:nvPr>
        </p:nvGraphicFramePr>
        <p:xfrm>
          <a:off x="251521" y="1196752"/>
          <a:ext cx="8712968" cy="5256584"/>
        </p:xfrm>
        <a:graphic>
          <a:graphicData uri="http://schemas.openxmlformats.org/drawingml/2006/chart">
            <c:chart xmlns:c="http://schemas.openxmlformats.org/drawingml/2006/chart" xmlns:r="http://schemas.openxmlformats.org/officeDocument/2006/relationships" r:id="rId2"/>
          </a:graphicData>
        </a:graphic>
      </p:graphicFrame>
      <p:sp>
        <p:nvSpPr>
          <p:cNvPr id="3" name="Flecha: hacia arriba 2">
            <a:extLst>
              <a:ext uri="{FF2B5EF4-FFF2-40B4-BE49-F238E27FC236}">
                <a16:creationId xmlns:a16="http://schemas.microsoft.com/office/drawing/2014/main" xmlns="" id="{4DD41160-0D44-4FB3-8D64-6ED73DE3880A}"/>
              </a:ext>
            </a:extLst>
          </p:cNvPr>
          <p:cNvSpPr/>
          <p:nvPr/>
        </p:nvSpPr>
        <p:spPr>
          <a:xfrm>
            <a:off x="5652120" y="1856520"/>
            <a:ext cx="484632" cy="1212439"/>
          </a:xfrm>
          <a:prstGeom prst="upArrow">
            <a:avLst/>
          </a:prstGeom>
          <a:solidFill>
            <a:srgbClr val="B60F02"/>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CO" b="1" dirty="0">
                <a:solidFill>
                  <a:schemeClr val="tx1"/>
                </a:solidFill>
              </a:rPr>
              <a:t>19.7%</a:t>
            </a:r>
          </a:p>
        </p:txBody>
      </p:sp>
    </p:spTree>
    <p:extLst>
      <p:ext uri="{BB962C8B-B14F-4D97-AF65-F5344CB8AC3E}">
        <p14:creationId xmlns:p14="http://schemas.microsoft.com/office/powerpoint/2010/main" val="4165464620"/>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ortar y redondear rectángulo de esquina sencilla"/>
          <p:cNvSpPr/>
          <p:nvPr/>
        </p:nvSpPr>
        <p:spPr>
          <a:xfrm>
            <a:off x="403944" y="0"/>
            <a:ext cx="4372743" cy="864096"/>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dirty="0">
              <a:solidFill>
                <a:schemeClr val="tx1"/>
              </a:solidFill>
            </a:endParaRPr>
          </a:p>
          <a:p>
            <a:pPr algn="ctr"/>
            <a:r>
              <a:rPr lang="es-ES" b="1" dirty="0">
                <a:solidFill>
                  <a:schemeClr val="tx1"/>
                </a:solidFill>
              </a:rPr>
              <a:t>Tasa de Incidencia de intento de suicidio por Municipio de residencia, Córdoba, SE 1-34 de 2018</a:t>
            </a:r>
            <a:endParaRPr lang="es-CO" dirty="0">
              <a:solidFill>
                <a:schemeClr val="tx1"/>
              </a:solidFill>
            </a:endParaRPr>
          </a:p>
          <a:p>
            <a:pPr algn="ctr"/>
            <a:endParaRPr lang="es-CO" dirty="0">
              <a:solidFill>
                <a:schemeClr val="tx1"/>
              </a:solidFill>
            </a:endParaRPr>
          </a:p>
        </p:txBody>
      </p:sp>
      <p:sp>
        <p:nvSpPr>
          <p:cNvPr id="5" name="4 Rectángulo"/>
          <p:cNvSpPr/>
          <p:nvPr/>
        </p:nvSpPr>
        <p:spPr>
          <a:xfrm>
            <a:off x="503546" y="6503743"/>
            <a:ext cx="5879253" cy="276999"/>
          </a:xfrm>
          <a:prstGeom prst="rect">
            <a:avLst/>
          </a:prstGeom>
        </p:spPr>
        <p:txBody>
          <a:bodyPr wrap="square">
            <a:spAutoFit/>
          </a:bodyPr>
          <a:lstStyle/>
          <a:p>
            <a:r>
              <a:rPr lang="es-CO" sz="1200" dirty="0"/>
              <a:t>Fuente: </a:t>
            </a:r>
            <a:r>
              <a:rPr lang="es-CO" sz="1200" dirty="0" err="1"/>
              <a:t>Sivigila</a:t>
            </a:r>
            <a:r>
              <a:rPr lang="es-CO" sz="1200" dirty="0"/>
              <a:t>, Instituto Nacional de Salud, Colombia, 2018</a:t>
            </a:r>
            <a:endParaRPr lang="es-CO" sz="1200" b="1" dirty="0"/>
          </a:p>
        </p:txBody>
      </p:sp>
      <p:graphicFrame>
        <p:nvGraphicFramePr>
          <p:cNvPr id="6" name="Gráfico 5">
            <a:extLst>
              <a:ext uri="{FF2B5EF4-FFF2-40B4-BE49-F238E27FC236}">
                <a16:creationId xmlns:a16="http://schemas.microsoft.com/office/drawing/2014/main" xmlns="" id="{B4D0A8BE-1BC0-4BA1-8FAE-36A3FA5CB36B}"/>
              </a:ext>
            </a:extLst>
          </p:cNvPr>
          <p:cNvGraphicFramePr>
            <a:graphicFrameLocks/>
          </p:cNvGraphicFramePr>
          <p:nvPr>
            <p:extLst/>
          </p:nvPr>
        </p:nvGraphicFramePr>
        <p:xfrm>
          <a:off x="200025" y="864097"/>
          <a:ext cx="8743950" cy="54452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07275191"/>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ortar y redondear rectángulo de esquina sencilla"/>
          <p:cNvSpPr/>
          <p:nvPr/>
        </p:nvSpPr>
        <p:spPr>
          <a:xfrm>
            <a:off x="251521" y="107704"/>
            <a:ext cx="4480968" cy="864096"/>
          </a:xfrm>
          <a:prstGeom prst="snipRoundRect">
            <a:avLst>
              <a:gd name="adj1" fmla="val 14677"/>
              <a:gd name="adj2" fmla="val 1666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rPr>
              <a:t>Comportamiento demográfico y social de los casos de intento de suicidio, Córdoba, SE 1- 34 de 2018 </a:t>
            </a:r>
          </a:p>
        </p:txBody>
      </p:sp>
      <p:sp>
        <p:nvSpPr>
          <p:cNvPr id="31" name="30 Rectángulo"/>
          <p:cNvSpPr/>
          <p:nvPr/>
        </p:nvSpPr>
        <p:spPr>
          <a:xfrm>
            <a:off x="3846463" y="2057400"/>
            <a:ext cx="1451074" cy="822960"/>
          </a:xfrm>
          <a:prstGeom prst="rect">
            <a:avLst/>
          </a:prstGeom>
          <a:noFill/>
          <a:ln>
            <a:noFill/>
          </a:ln>
          <a:effectLst/>
        </p:spPr>
        <p:txBody>
          <a:bodyPr spcFirstLastPara="0" vert="horz" wrap="square" lIns="125730" tIns="125730" rIns="125730" bIns="125730" numCol="1" spcCol="1270" anchor="ctr" anchorCtr="0">
            <a:noAutofit/>
          </a:bodyPr>
          <a:lstStyle/>
          <a:p>
            <a:pPr marL="0" marR="0" lvl="0" indent="0" algn="ctr" defTabSz="1466850" eaLnBrk="1" fontAlgn="auto" latinLnBrk="0" hangingPunct="1">
              <a:lnSpc>
                <a:spcPct val="90000"/>
              </a:lnSpc>
              <a:spcBef>
                <a:spcPct val="0"/>
              </a:spcBef>
              <a:spcAft>
                <a:spcPct val="35000"/>
              </a:spcAft>
              <a:buClrTx/>
              <a:buSzTx/>
              <a:buFontTx/>
              <a:buNone/>
              <a:tabLst/>
              <a:defRPr/>
            </a:pPr>
            <a:endParaRPr kumimoji="0" lang="es-CO" sz="3300" b="0" i="0" u="none" strike="noStrike" kern="1200" cap="none" spc="0" normalizeH="0" baseline="0" noProof="0">
              <a:ln>
                <a:noFill/>
              </a:ln>
              <a:solidFill>
                <a:sysClr val="windowText" lastClr="000000">
                  <a:hueOff val="0"/>
                  <a:satOff val="0"/>
                  <a:lumOff val="0"/>
                  <a:alphaOff val="0"/>
                </a:sysClr>
              </a:solidFill>
              <a:effectLst/>
              <a:uLnTx/>
              <a:uFillTx/>
              <a:latin typeface="Calibri"/>
              <a:ea typeface="+mn-ea"/>
              <a:cs typeface="+mn-cs"/>
            </a:endParaRPr>
          </a:p>
        </p:txBody>
      </p:sp>
      <p:sp>
        <p:nvSpPr>
          <p:cNvPr id="41" name="40 Rectángulo"/>
          <p:cNvSpPr/>
          <p:nvPr/>
        </p:nvSpPr>
        <p:spPr>
          <a:xfrm>
            <a:off x="417780" y="5803875"/>
            <a:ext cx="1092859" cy="4287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endParaRPr lang="es-CO" sz="1500" kern="1200" dirty="0"/>
          </a:p>
          <a:p>
            <a:pPr lvl="0" algn="ctr" defTabSz="666750">
              <a:lnSpc>
                <a:spcPct val="90000"/>
              </a:lnSpc>
              <a:spcBef>
                <a:spcPct val="0"/>
              </a:spcBef>
              <a:spcAft>
                <a:spcPct val="35000"/>
              </a:spcAft>
            </a:pPr>
            <a:endParaRPr lang="es-CO" sz="1500" dirty="0"/>
          </a:p>
          <a:p>
            <a:pPr lvl="0" algn="ctr" defTabSz="666750">
              <a:lnSpc>
                <a:spcPct val="90000"/>
              </a:lnSpc>
              <a:spcBef>
                <a:spcPct val="0"/>
              </a:spcBef>
              <a:spcAft>
                <a:spcPct val="35000"/>
              </a:spcAft>
            </a:pPr>
            <a:r>
              <a:rPr lang="es-CO" sz="1500" b="1" kern="1200" dirty="0"/>
              <a:t>2,5%</a:t>
            </a:r>
          </a:p>
          <a:p>
            <a:pPr lvl="0" algn="ctr" defTabSz="666750">
              <a:lnSpc>
                <a:spcPct val="90000"/>
              </a:lnSpc>
              <a:spcBef>
                <a:spcPct val="0"/>
              </a:spcBef>
              <a:spcAft>
                <a:spcPct val="35000"/>
              </a:spcAft>
            </a:pPr>
            <a:r>
              <a:rPr lang="es-CO" sz="1500" b="1" kern="1200" dirty="0"/>
              <a:t>11</a:t>
            </a:r>
          </a:p>
        </p:txBody>
      </p:sp>
      <p:sp>
        <p:nvSpPr>
          <p:cNvPr id="8" name="7 Rectángulo"/>
          <p:cNvSpPr/>
          <p:nvPr/>
        </p:nvSpPr>
        <p:spPr>
          <a:xfrm>
            <a:off x="5004048" y="4931175"/>
            <a:ext cx="3620146" cy="1384995"/>
          </a:xfrm>
          <a:prstGeom prst="rect">
            <a:avLst/>
          </a:prstGeom>
        </p:spPr>
        <p:txBody>
          <a:bodyPr wrap="square">
            <a:spAutoFit/>
          </a:bodyPr>
          <a:lstStyle/>
          <a:p>
            <a:r>
              <a:rPr lang="pt-BR" sz="2800" b="1" dirty="0"/>
              <a:t>n: 490 casos </a:t>
            </a:r>
          </a:p>
          <a:p>
            <a:r>
              <a:rPr lang="pt-BR" sz="2800" b="1" dirty="0"/>
              <a:t>reincidentes: 138 casos 28,2%</a:t>
            </a:r>
            <a:endParaRPr lang="es-CO" sz="2800" b="1" dirty="0"/>
          </a:p>
        </p:txBody>
      </p:sp>
      <p:sp>
        <p:nvSpPr>
          <p:cNvPr id="9" name="8 Rectángulo"/>
          <p:cNvSpPr/>
          <p:nvPr/>
        </p:nvSpPr>
        <p:spPr>
          <a:xfrm>
            <a:off x="417780" y="6406478"/>
            <a:ext cx="3924601" cy="276999"/>
          </a:xfrm>
          <a:prstGeom prst="rect">
            <a:avLst/>
          </a:prstGeom>
        </p:spPr>
        <p:txBody>
          <a:bodyPr wrap="none">
            <a:spAutoFit/>
          </a:bodyPr>
          <a:lstStyle/>
          <a:p>
            <a:r>
              <a:rPr lang="es-CO" sz="1200" dirty="0"/>
              <a:t>Fuente: </a:t>
            </a:r>
            <a:r>
              <a:rPr lang="es-CO" sz="1200" dirty="0" err="1"/>
              <a:t>Sivigila</a:t>
            </a:r>
            <a:r>
              <a:rPr lang="es-CO" sz="1200" dirty="0"/>
              <a:t>, Instituto Nacional de Salud, Colombia, 2018</a:t>
            </a:r>
            <a:endParaRPr lang="es-CO" sz="1200" b="1" dirty="0"/>
          </a:p>
        </p:txBody>
      </p:sp>
      <p:graphicFrame>
        <p:nvGraphicFramePr>
          <p:cNvPr id="12" name="2 Gráfico">
            <a:extLst>
              <a:ext uri="{FF2B5EF4-FFF2-40B4-BE49-F238E27FC236}">
                <a16:creationId xmlns:a16="http://schemas.microsoft.com/office/drawing/2014/main" xmlns="" id="{00000000-0008-0000-0800-000003000000}"/>
              </a:ext>
            </a:extLst>
          </p:cNvPr>
          <p:cNvGraphicFramePr>
            <a:graphicFrameLocks/>
          </p:cNvGraphicFramePr>
          <p:nvPr>
            <p:extLst/>
          </p:nvPr>
        </p:nvGraphicFramePr>
        <p:xfrm>
          <a:off x="359745" y="1313329"/>
          <a:ext cx="3780207" cy="262763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2 Gráfico">
            <a:extLst>
              <a:ext uri="{FF2B5EF4-FFF2-40B4-BE49-F238E27FC236}">
                <a16:creationId xmlns:a16="http://schemas.microsoft.com/office/drawing/2014/main" xmlns="" id="{00000000-0008-0000-0900-000003000000}"/>
              </a:ext>
            </a:extLst>
          </p:cNvPr>
          <p:cNvGraphicFramePr>
            <a:graphicFrameLocks/>
          </p:cNvGraphicFramePr>
          <p:nvPr>
            <p:extLst/>
          </p:nvPr>
        </p:nvGraphicFramePr>
        <p:xfrm>
          <a:off x="4342381" y="971799"/>
          <a:ext cx="4627515" cy="39593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Diagrama 13">
            <a:extLst>
              <a:ext uri="{FF2B5EF4-FFF2-40B4-BE49-F238E27FC236}">
                <a16:creationId xmlns:a16="http://schemas.microsoft.com/office/drawing/2014/main" xmlns="" id="{86F39952-01FC-48C7-91A0-59BECDE8E8BB}"/>
              </a:ext>
            </a:extLst>
          </p:cNvPr>
          <p:cNvGraphicFramePr/>
          <p:nvPr>
            <p:extLst/>
          </p:nvPr>
        </p:nvGraphicFramePr>
        <p:xfrm>
          <a:off x="316565" y="3977641"/>
          <a:ext cx="3924601" cy="25820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265174209"/>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iseño personalizado">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4153</TotalTime>
  <Words>2506</Words>
  <Application>Microsoft Office PowerPoint</Application>
  <PresentationFormat>Presentación en pantalla (4:3)</PresentationFormat>
  <Paragraphs>670</Paragraphs>
  <Slides>61</Slides>
  <Notes>6</Notes>
  <HiddenSlides>0</HiddenSlides>
  <MMClips>0</MMClips>
  <ScaleCrop>false</ScaleCrop>
  <HeadingPairs>
    <vt:vector size="8" baseType="variant">
      <vt:variant>
        <vt:lpstr>Fuentes usadas</vt:lpstr>
      </vt:variant>
      <vt:variant>
        <vt:i4>11</vt:i4>
      </vt:variant>
      <vt:variant>
        <vt:lpstr>Tema</vt:lpstr>
      </vt:variant>
      <vt:variant>
        <vt:i4>3</vt:i4>
      </vt:variant>
      <vt:variant>
        <vt:lpstr>Servidores OLE incrustados</vt:lpstr>
      </vt:variant>
      <vt:variant>
        <vt:i4>2</vt:i4>
      </vt:variant>
      <vt:variant>
        <vt:lpstr>Títulos de diapositiva</vt:lpstr>
      </vt:variant>
      <vt:variant>
        <vt:i4>61</vt:i4>
      </vt:variant>
    </vt:vector>
  </HeadingPairs>
  <TitlesOfParts>
    <vt:vector size="77" baseType="lpstr">
      <vt:lpstr> Arial</vt:lpstr>
      <vt:lpstr>Aharoni</vt:lpstr>
      <vt:lpstr>Arial</vt:lpstr>
      <vt:lpstr>Arial Black</vt:lpstr>
      <vt:lpstr>Arial Narrow</vt:lpstr>
      <vt:lpstr>Calibri</vt:lpstr>
      <vt:lpstr>Calibri Light</vt:lpstr>
      <vt:lpstr>Symbol</vt:lpstr>
      <vt:lpstr>Times New Roman</vt:lpstr>
      <vt:lpstr>Verdana</vt:lpstr>
      <vt:lpstr>Wingdings</vt:lpstr>
      <vt:lpstr>Tema de Office</vt:lpstr>
      <vt:lpstr>1_Diseño personalizado</vt:lpstr>
      <vt:lpstr>Diseño personalizado</vt:lpstr>
      <vt:lpstr>Hoja de cálculo</vt:lpstr>
      <vt:lpstr>Worksheet</vt:lpstr>
      <vt:lpstr>Presentación de PowerPoint</vt:lpstr>
      <vt:lpstr>Comportamiento de la notificación de casos de Intento de Suicidio, Córdoba, SE 1-34 de 2018</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LEVANTAMIENTO DE LA INFORMACION </vt:lpstr>
      <vt:lpstr>FORO “SALUD MENTAL MAPA DE RIESGO INTENTO DE SUICIDIO”</vt:lpstr>
      <vt:lpstr>CAPACITACION EN SALUD MENTAL CONDUCTA SUICIDA, VIOLENCIA DE GENERO  Y RUTAS  DE ATENCION  PRIMARIA </vt:lpstr>
      <vt:lpstr>MESA DE PARTICIPACION NIÑOS Y NIÑAS Y ADOLENSCENTES EN PREVENCION DE ABUSO SEXUAL </vt:lpstr>
      <vt:lpstr>CAPACITACION VIOLENCIA ESCOLAR </vt:lpstr>
      <vt:lpstr>IMPLEMENTACION DE SALA SITUACIONAL </vt:lpstr>
      <vt:lpstr>Procesos de articulación</vt:lpstr>
      <vt:lpstr>Presentación de PowerPoint</vt:lpstr>
      <vt:lpstr>Presentación de PowerPoint</vt:lpstr>
      <vt:lpstr>Presentación de PowerPoint</vt:lpstr>
      <vt:lpstr>Presentación de PowerPoint</vt:lpstr>
      <vt:lpstr>DESCRIPCIÓN DEL EVENTO</vt:lpstr>
      <vt:lpstr>Presentación de PowerPoint</vt:lpstr>
      <vt:lpstr> DISTRIBUCION DE CASOS DE INTOXICACIONES POR SUSTANCIAS QUIMICAS – SEMANA 30,DEPARTAMENTO DE CÓRDOBA  2016 - 2018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vt:lpstr>
      <vt:lpstr>    INTOXICACIONES</vt:lpstr>
      <vt:lpstr>.</vt:lpstr>
      <vt:lpstr>Presentación de PowerPoint</vt:lpstr>
      <vt:lpstr>Presentación de PowerPoint</vt:lpstr>
      <vt:lpstr>   </vt:lpstr>
      <vt:lpstr>Presentación de PowerPoint</vt:lpstr>
      <vt:lpstr>COLECTIVAS</vt:lpstr>
      <vt:lpstr>Presentación de PowerPoint</vt:lpstr>
      <vt:lpstr>Presentación de PowerPoint</vt:lpstr>
      <vt:lpstr>Presentación de PowerPoint</vt:lpstr>
      <vt:lpstr>Presentación de PowerPoint</vt:lpstr>
    </vt:vector>
  </TitlesOfParts>
  <Company>Ghost Edition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NATALIA LOPERA</dc:creator>
  <cp:lastModifiedBy>Nacor David Diaz Ruiz</cp:lastModifiedBy>
  <cp:revision>171</cp:revision>
  <dcterms:created xsi:type="dcterms:W3CDTF">2018-05-09T01:47:03Z</dcterms:created>
  <dcterms:modified xsi:type="dcterms:W3CDTF">2018-09-10T17:21:39Z</dcterms:modified>
</cp:coreProperties>
</file>