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369" r:id="rId2"/>
    <p:sldId id="370" r:id="rId3"/>
    <p:sldId id="371" r:id="rId4"/>
    <p:sldId id="372" r:id="rId5"/>
    <p:sldId id="376" r:id="rId6"/>
    <p:sldId id="373" r:id="rId7"/>
    <p:sldId id="377" r:id="rId8"/>
    <p:sldId id="378" r:id="rId9"/>
    <p:sldId id="381" r:id="rId10"/>
    <p:sldId id="382" r:id="rId11"/>
    <p:sldId id="379" r:id="rId12"/>
    <p:sldId id="380" r:id="rId13"/>
    <p:sldId id="375" r:id="rId14"/>
  </p:sldIdLst>
  <p:sldSz cx="12192000" cy="6858000"/>
  <p:notesSz cx="6797675" cy="99282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99FF99"/>
    <a:srgbClr val="66FF33"/>
    <a:srgbClr val="CC99FF"/>
    <a:srgbClr val="FF00FF"/>
    <a:srgbClr val="B3DFEF"/>
    <a:srgbClr val="00CCFF"/>
    <a:srgbClr val="008000"/>
    <a:srgbClr val="B01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074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074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54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610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74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97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217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9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76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0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140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4E1BF-3769-4DCC-93BF-37C0F539CCF3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FA2B5-E347-471A-A7AD-2DBB4B4BAA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60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Datos%20de%20la%20Evaluaci&#243;n%20Docente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1899869" y="1741462"/>
            <a:ext cx="8648388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Capacitación Evaluación </a:t>
            </a:r>
            <a:r>
              <a:rPr lang="es-CO" sz="2400" b="1" cap="all" dirty="0">
                <a:solidFill>
                  <a:srgbClr val="002060"/>
                </a:solidFill>
                <a:latin typeface="Century Gothic" pitchFamily="34" charset="0"/>
              </a:rPr>
              <a:t>de 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Desempeño </a:t>
            </a:r>
          </a:p>
          <a:p>
            <a:pPr algn="ctr"/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Docentes </a:t>
            </a:r>
            <a:r>
              <a:rPr lang="es-CO" sz="2400" b="1" cap="all" dirty="0">
                <a:solidFill>
                  <a:srgbClr val="002060"/>
                </a:solidFill>
                <a:latin typeface="Century Gothic" pitchFamily="34" charset="0"/>
              </a:rPr>
              <a:t>y Directivos 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Docentes</a:t>
            </a:r>
          </a:p>
          <a:p>
            <a:pPr algn="ctr"/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Claudia </a:t>
            </a:r>
            <a:r>
              <a:rPr lang="es-CO" sz="2400" b="1" cap="all" dirty="0" err="1" smtClean="0">
                <a:solidFill>
                  <a:srgbClr val="002060"/>
                </a:solidFill>
                <a:latin typeface="Century Gothic" pitchFamily="34" charset="0"/>
              </a:rPr>
              <a:t>carreño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s-CO" sz="2400" b="1" cap="all" dirty="0" err="1" smtClean="0">
                <a:solidFill>
                  <a:srgbClr val="002060"/>
                </a:solidFill>
                <a:latin typeface="Century Gothic" pitchFamily="34" charset="0"/>
              </a:rPr>
              <a:t>carreño</a:t>
            </a:r>
            <a:endParaRPr lang="es-CO" sz="2400" b="1" cap="all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Sirle chica chica</a:t>
            </a:r>
          </a:p>
          <a:p>
            <a:pPr algn="ctr"/>
            <a:r>
              <a:rPr lang="es-CO" sz="2400" b="1" cap="all" dirty="0" err="1" smtClean="0">
                <a:solidFill>
                  <a:srgbClr val="002060"/>
                </a:solidFill>
                <a:latin typeface="Century Gothic" pitchFamily="34" charset="0"/>
              </a:rPr>
              <a:t>Olfa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s-CO" sz="2400" b="1" cap="all" dirty="0" err="1" smtClean="0">
                <a:solidFill>
                  <a:srgbClr val="002060"/>
                </a:solidFill>
                <a:latin typeface="Century Gothic" pitchFamily="34" charset="0"/>
              </a:rPr>
              <a:t>geovo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 de </a:t>
            </a:r>
            <a:r>
              <a:rPr lang="es-CO" sz="2400" b="1" cap="all" dirty="0" err="1" smtClean="0">
                <a:solidFill>
                  <a:srgbClr val="002060"/>
                </a:solidFill>
                <a:latin typeface="Century Gothic" pitchFamily="34" charset="0"/>
              </a:rPr>
              <a:t>pretelt</a:t>
            </a:r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CO" sz="2400" b="1" cap="all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CO" sz="2400" b="1" cap="all" dirty="0">
                <a:solidFill>
                  <a:srgbClr val="002060"/>
                </a:solidFill>
                <a:latin typeface="Century Gothic" pitchFamily="34" charset="0"/>
              </a:rPr>
              <a:t>Secretaría de Educación Departamental</a:t>
            </a:r>
          </a:p>
          <a:p>
            <a:pPr algn="ctr"/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CO" sz="2400" b="1" cap="all" dirty="0">
                <a:solidFill>
                  <a:srgbClr val="002060"/>
                </a:solidFill>
                <a:latin typeface="Century Gothic" pitchFamily="34" charset="0"/>
              </a:rPr>
              <a:t>Octubre de 2019                                              </a:t>
            </a:r>
          </a:p>
          <a:p>
            <a:pPr algn="ctr"/>
            <a:endParaRPr lang="es-CO" sz="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553131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F466AC6A-78A9-4F73-A679-D7DF7EEBA233}"/>
              </a:ext>
            </a:extLst>
          </p:cNvPr>
          <p:cNvSpPr txBox="1"/>
          <p:nvPr/>
        </p:nvSpPr>
        <p:spPr>
          <a:xfrm>
            <a:off x="748611" y="2579301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="" xmlns:a16="http://schemas.microsoft.com/office/drawing/2014/main" id="{5ECF37CB-A80A-416E-B663-4852008A18ED}"/>
              </a:ext>
            </a:extLst>
          </p:cNvPr>
          <p:cNvCxnSpPr>
            <a:cxnSpLocks/>
          </p:cNvCxnSpPr>
          <p:nvPr/>
        </p:nvCxnSpPr>
        <p:spPr>
          <a:xfrm flipH="1">
            <a:off x="645895" y="3848543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="" xmlns:a16="http://schemas.microsoft.com/office/drawing/2014/main" id="{0A54CDEF-B056-4D83-819E-1C51B547DD2C}"/>
              </a:ext>
            </a:extLst>
          </p:cNvPr>
          <p:cNvSpPr/>
          <p:nvPr/>
        </p:nvSpPr>
        <p:spPr>
          <a:xfrm>
            <a:off x="578018" y="3909917"/>
            <a:ext cx="148911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DEFINICIÓN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252" y="1450848"/>
            <a:ext cx="4455223" cy="485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01756" y="1292352"/>
            <a:ext cx="54610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ORIGEN EVALUACIÓN</a:t>
            </a:r>
            <a:r>
              <a:rPr lang="es-CO" dirty="0"/>
              <a:t> </a:t>
            </a:r>
            <a:r>
              <a:rPr lang="es-CO" dirty="0" smtClean="0"/>
              <a:t>Corresponde </a:t>
            </a:r>
            <a:r>
              <a:rPr lang="es-CO" dirty="0"/>
              <a:t>a la situación que origina la evaluación</a:t>
            </a:r>
            <a:r>
              <a:rPr lang="es-CO" dirty="0" smtClean="0"/>
              <a:t>: Normal, Recurso </a:t>
            </a:r>
            <a:r>
              <a:rPr lang="es-CO" dirty="0"/>
              <a:t>de </a:t>
            </a:r>
            <a:r>
              <a:rPr lang="es-CO" dirty="0" smtClean="0"/>
              <a:t>Reposición,  </a:t>
            </a:r>
            <a:r>
              <a:rPr lang="es-CO" dirty="0"/>
              <a:t>Recurso de Apelación</a:t>
            </a:r>
          </a:p>
          <a:p>
            <a:r>
              <a:rPr lang="es-CO" b="1" dirty="0" smtClean="0"/>
              <a:t>JEFE </a:t>
            </a:r>
            <a:r>
              <a:rPr lang="es-CO" b="1" dirty="0"/>
              <a:t>INMEDIATO</a:t>
            </a:r>
            <a:r>
              <a:rPr lang="es-CO" dirty="0"/>
              <a:t>	Cédula del Jefe </a:t>
            </a:r>
            <a:r>
              <a:rPr lang="es-CO" dirty="0" smtClean="0"/>
              <a:t>inmediato del </a:t>
            </a:r>
            <a:r>
              <a:rPr lang="es-CO" dirty="0"/>
              <a:t>funcionario a evaluar	</a:t>
            </a:r>
          </a:p>
          <a:p>
            <a:r>
              <a:rPr lang="es-CO" b="1" dirty="0"/>
              <a:t>CARGO JEFE INMEDIATO</a:t>
            </a:r>
            <a:r>
              <a:rPr lang="es-CO" dirty="0"/>
              <a:t>	Descripción del cargo del Jefe inmediato	</a:t>
            </a:r>
          </a:p>
          <a:p>
            <a:r>
              <a:rPr lang="es-CO" b="1" dirty="0"/>
              <a:t>DEPENDENCIA JEFE INMEDIATO</a:t>
            </a:r>
            <a:r>
              <a:rPr lang="es-CO" dirty="0"/>
              <a:t>	Descripción de la dependencia del jefe inmediato	</a:t>
            </a:r>
          </a:p>
          <a:p>
            <a:r>
              <a:rPr lang="es-CO" b="1" dirty="0"/>
              <a:t>EVALUADOR</a:t>
            </a:r>
            <a:r>
              <a:rPr lang="es-CO" dirty="0"/>
              <a:t>	Cédula del funcionario encargado de evaluar	</a:t>
            </a:r>
          </a:p>
          <a:p>
            <a:r>
              <a:rPr lang="es-CO" b="1" dirty="0"/>
              <a:t>CARGO EVALUADOR</a:t>
            </a:r>
            <a:r>
              <a:rPr lang="es-CO" dirty="0"/>
              <a:t>	Descripción del cargo del funcionario encargado de evaluar.	</a:t>
            </a:r>
          </a:p>
          <a:p>
            <a:r>
              <a:rPr lang="es-CO" b="1" dirty="0"/>
              <a:t>DEPENDENCIA EVALUADOR</a:t>
            </a:r>
            <a:r>
              <a:rPr lang="es-CO" dirty="0"/>
              <a:t>	Descripción de la Dependencia del funcionario encargado de </a:t>
            </a:r>
            <a:r>
              <a:rPr lang="es-CO" dirty="0" smtClean="0"/>
              <a:t>evaluar</a:t>
            </a:r>
            <a:endParaRPr lang="es-CO" dirty="0"/>
          </a:p>
          <a:p>
            <a:r>
              <a:rPr lang="es-CO" b="1" dirty="0" smtClean="0"/>
              <a:t>HISTORIAL </a:t>
            </a:r>
            <a:r>
              <a:rPr lang="es-CO" b="1" dirty="0"/>
              <a:t>DE CAMBIOS</a:t>
            </a:r>
            <a:r>
              <a:rPr lang="es-CO" dirty="0"/>
              <a:t>	</a:t>
            </a:r>
            <a:r>
              <a:rPr lang="es-CO" dirty="0" smtClean="0"/>
              <a:t>Permite </a:t>
            </a:r>
            <a:r>
              <a:rPr lang="es-CO" dirty="0"/>
              <a:t>visualizar los cambios que se han presentado en la evaluación del empleado como</a:t>
            </a:r>
            <a:r>
              <a:rPr lang="es-CO" dirty="0" smtClean="0"/>
              <a:t>: Cambios </a:t>
            </a:r>
            <a:r>
              <a:rPr lang="es-CO" dirty="0"/>
              <a:t>de </a:t>
            </a:r>
            <a:r>
              <a:rPr lang="es-CO" dirty="0" smtClean="0"/>
              <a:t>dependencia, Cambios </a:t>
            </a:r>
            <a:r>
              <a:rPr lang="es-CO" dirty="0"/>
              <a:t>de </a:t>
            </a:r>
            <a:r>
              <a:rPr lang="es-CO" dirty="0" smtClean="0"/>
              <a:t>evaluador, Cambio </a:t>
            </a:r>
            <a:r>
              <a:rPr lang="es-CO" dirty="0"/>
              <a:t>de </a:t>
            </a:r>
            <a:r>
              <a:rPr lang="es-CO" dirty="0" smtClean="0"/>
              <a:t>cargo</a:t>
            </a:r>
            <a:r>
              <a:rPr lang="es-C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317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1683729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="" xmlns:a16="http://schemas.microsoft.com/office/drawing/2014/main" id="{AF41B9CE-5593-4853-9E28-FD1DCE06D561}"/>
              </a:ext>
            </a:extLst>
          </p:cNvPr>
          <p:cNvGrpSpPr/>
          <p:nvPr/>
        </p:nvGrpSpPr>
        <p:grpSpPr>
          <a:xfrm>
            <a:off x="2643506" y="2313808"/>
            <a:ext cx="6637806" cy="3921678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4" name="Rectángulo 43">
              <a:extLst>
                <a:ext uri="{FF2B5EF4-FFF2-40B4-BE49-F238E27FC236}">
                  <a16:creationId xmlns="" xmlns:a16="http://schemas.microsoft.com/office/drawing/2014/main" id="{907D02DE-24CF-4CA8-9D00-19955E169BFF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uadroTexto 44">
              <a:extLst>
                <a:ext uri="{FF2B5EF4-FFF2-40B4-BE49-F238E27FC236}">
                  <a16:creationId xmlns="" xmlns:a16="http://schemas.microsoft.com/office/drawing/2014/main" id="{E74672F5-1B94-4A84-B631-5BF1AD26C76A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8" name="CuadroTexto 57">
            <a:extLst>
              <a:ext uri="{FF2B5EF4-FFF2-40B4-BE49-F238E27FC236}">
                <a16:creationId xmlns="" xmlns:a16="http://schemas.microsoft.com/office/drawing/2014/main" id="{54A7AE51-1CF1-4EAA-BB7F-5DF5281443C8}"/>
              </a:ext>
            </a:extLst>
          </p:cNvPr>
          <p:cNvSpPr txBox="1"/>
          <p:nvPr/>
        </p:nvSpPr>
        <p:spPr>
          <a:xfrm>
            <a:off x="1336373" y="2477552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3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="" xmlns:a16="http://schemas.microsoft.com/office/drawing/2014/main" id="{730419D1-6A5F-4618-A50F-6405590393F4}"/>
              </a:ext>
            </a:extLst>
          </p:cNvPr>
          <p:cNvSpPr/>
          <p:nvPr/>
        </p:nvSpPr>
        <p:spPr>
          <a:xfrm>
            <a:off x="968682" y="3805401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DESARROLLO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="" xmlns:a16="http://schemas.microsoft.com/office/drawing/2014/main" id="{CF3295EB-390C-4D74-B87E-6E160650C1E4}"/>
              </a:ext>
            </a:extLst>
          </p:cNvPr>
          <p:cNvCxnSpPr>
            <a:cxnSpLocks/>
          </p:cNvCxnSpPr>
          <p:nvPr/>
        </p:nvCxnSpPr>
        <p:spPr>
          <a:xfrm flipH="1">
            <a:off x="1203070" y="3694612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="" xmlns:a16="http://schemas.microsoft.com/office/drawing/2014/main" id="{5073CA60-27FA-4C59-97D0-42EB7ADB7CE0}"/>
              </a:ext>
            </a:extLst>
          </p:cNvPr>
          <p:cNvSpPr/>
          <p:nvPr/>
        </p:nvSpPr>
        <p:spPr>
          <a:xfrm>
            <a:off x="2743778" y="2479250"/>
            <a:ext cx="6241726" cy="32932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Concertación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competencias y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evidencias:  porcentajes de las competencias a evaluar, contribuciones y criterios, evidencias.</a:t>
            </a:r>
          </a:p>
          <a:p>
            <a:pPr marL="285750" lvl="0" indent="-285750" algn="just">
              <a:buFontTx/>
              <a:buChar char="-"/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Seguimiento: revisión periódica de avance de las evidencias pactadas</a:t>
            </a:r>
          </a:p>
          <a:p>
            <a:pPr marL="285750" lvl="0" indent="-285750" algn="just">
              <a:buFontTx/>
              <a:buChar char="-"/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Calificación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Competencias:  calificación de las competencias, teniendo en cuenta evidencias y conductas</a:t>
            </a:r>
          </a:p>
          <a:p>
            <a:pPr marL="285750" lvl="0" indent="-285750" algn="just">
              <a:buFontTx/>
              <a:buChar char="-"/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Generación 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protocolos:  protocolos con los resultados de la calificación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ángulo 61">
            <a:extLst>
              <a:ext uri="{FF2B5EF4-FFF2-40B4-BE49-F238E27FC236}">
                <a16:creationId xmlns="" xmlns:a16="http://schemas.microsoft.com/office/drawing/2014/main" id="{199D77A0-5B64-434A-A097-1C5058266950}"/>
              </a:ext>
            </a:extLst>
          </p:cNvPr>
          <p:cNvSpPr/>
          <p:nvPr/>
        </p:nvSpPr>
        <p:spPr>
          <a:xfrm>
            <a:off x="9342272" y="3975355"/>
            <a:ext cx="2411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Evaluadores: rectores, directores rurales, director de núcleo</a:t>
            </a:r>
          </a:p>
        </p:txBody>
      </p:sp>
    </p:spTree>
    <p:extLst>
      <p:ext uri="{BB962C8B-B14F-4D97-AF65-F5344CB8AC3E}">
        <p14:creationId xmlns:p14="http://schemas.microsoft.com/office/powerpoint/2010/main" val="395185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1683729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="" xmlns:a16="http://schemas.microsoft.com/office/drawing/2014/main" id="{BC051286-C557-4062-BBCC-75BB060D7507}"/>
              </a:ext>
            </a:extLst>
          </p:cNvPr>
          <p:cNvSpPr/>
          <p:nvPr/>
        </p:nvSpPr>
        <p:spPr>
          <a:xfrm>
            <a:off x="2469398" y="2307717"/>
            <a:ext cx="5155444" cy="3927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just"/>
            <a:endParaRPr lang="es-CO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="" xmlns:a16="http://schemas.microsoft.com/office/drawing/2014/main" id="{B518B07F-AA2A-4430-8F00-45F0A2CDDE58}"/>
              </a:ext>
            </a:extLst>
          </p:cNvPr>
          <p:cNvSpPr txBox="1"/>
          <p:nvPr/>
        </p:nvSpPr>
        <p:spPr>
          <a:xfrm>
            <a:off x="1263771" y="2622584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="" xmlns:a16="http://schemas.microsoft.com/office/drawing/2014/main" id="{199D77A0-5B64-434A-A097-1C5058266950}"/>
              </a:ext>
            </a:extLst>
          </p:cNvPr>
          <p:cNvSpPr/>
          <p:nvPr/>
        </p:nvSpPr>
        <p:spPr>
          <a:xfrm>
            <a:off x="896080" y="3896301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S</a:t>
            </a:r>
            <a:r>
              <a:rPr lang="es-CO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EGUIMIENTO</a:t>
            </a:r>
            <a:endParaRPr lang="es-ES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3" name="Conector recto 62">
            <a:extLst>
              <a:ext uri="{FF2B5EF4-FFF2-40B4-BE49-F238E27FC236}">
                <a16:creationId xmlns="" xmlns:a16="http://schemas.microsoft.com/office/drawing/2014/main" id="{CEC11406-AC53-44A5-9D2D-920A4ED2A16B}"/>
              </a:ext>
            </a:extLst>
          </p:cNvPr>
          <p:cNvCxnSpPr>
            <a:cxnSpLocks/>
          </p:cNvCxnSpPr>
          <p:nvPr/>
        </p:nvCxnSpPr>
        <p:spPr>
          <a:xfrm flipH="1">
            <a:off x="1130468" y="3785512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="" xmlns:a16="http://schemas.microsoft.com/office/drawing/2014/main" id="{B117696B-F544-4023-B438-C50A88B24E1F}"/>
              </a:ext>
            </a:extLst>
          </p:cNvPr>
          <p:cNvSpPr/>
          <p:nvPr/>
        </p:nvSpPr>
        <p:spPr>
          <a:xfrm>
            <a:off x="2604871" y="2513763"/>
            <a:ext cx="4884499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Generación de archivos de        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seguimiento: validación de completitud de datos de la evaluación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tabLst>
                <a:tab pos="176213" algn="l"/>
              </a:tabLst>
            </a:pPr>
            <a:endParaRPr lang="es-E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tabLst>
                <a:tab pos="176213" algn="l"/>
              </a:tabLst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Ingreso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recursos y apelación:  por parte de la entidad. Ingreso de evaluaciones con reclamación</a:t>
            </a:r>
          </a:p>
          <a:p>
            <a:pPr lvl="0" algn="just">
              <a:tabLst>
                <a:tab pos="176213" algn="l"/>
              </a:tabLst>
            </a:pP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buFontTx/>
              <a:buChar char="-"/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Generación 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Protocolos: evaluación definitiva</a:t>
            </a:r>
          </a:p>
          <a:p>
            <a:pPr lvl="0" algn="just">
              <a:buFontTx/>
              <a:buChar char="-"/>
              <a:tabLst>
                <a:tab pos="176213" algn="l"/>
              </a:tabLst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buFontTx/>
              <a:buChar char="-"/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Cierre de la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evaluación: la entidad cierra la evaluación. No se puede acceder desde Humano en Línea</a:t>
            </a:r>
            <a:endParaRPr lang="es-CO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ectángulo 61">
            <a:extLst>
              <a:ext uri="{FF2B5EF4-FFF2-40B4-BE49-F238E27FC236}">
                <a16:creationId xmlns="" xmlns:a16="http://schemas.microsoft.com/office/drawing/2014/main" id="{199D77A0-5B64-434A-A097-1C5058266950}"/>
              </a:ext>
            </a:extLst>
          </p:cNvPr>
          <p:cNvSpPr/>
          <p:nvPr/>
        </p:nvSpPr>
        <p:spPr>
          <a:xfrm>
            <a:off x="7878307" y="3097502"/>
            <a:ext cx="24118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Secretaría de Educación Departamental y</a:t>
            </a:r>
          </a:p>
          <a:p>
            <a:pPr algn="ctr"/>
            <a:r>
              <a:rPr lang="es-CO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Evaluadores: rectores, directores rurales, director de núcleo</a:t>
            </a:r>
          </a:p>
        </p:txBody>
      </p:sp>
    </p:spTree>
    <p:extLst>
      <p:ext uri="{BB962C8B-B14F-4D97-AF65-F5344CB8AC3E}">
        <p14:creationId xmlns:p14="http://schemas.microsoft.com/office/powerpoint/2010/main" val="18310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Rectángulo 12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18" y="851376"/>
            <a:ext cx="406718" cy="5537304"/>
          </a:xfrm>
          <a:prstGeom prst="rect">
            <a:avLst/>
          </a:prstGeom>
        </p:spPr>
      </p:pic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00" y="1773349"/>
            <a:ext cx="8441962" cy="3693358"/>
          </a:xfrm>
          <a:prstGeom prst="rect">
            <a:avLst/>
          </a:prstGeom>
          <a:solidFill>
            <a:srgbClr val="002060"/>
          </a:solidFill>
        </p:spPr>
      </p:pic>
    </p:spTree>
    <p:extLst>
      <p:ext uri="{BB962C8B-B14F-4D97-AF65-F5344CB8AC3E}">
        <p14:creationId xmlns:p14="http://schemas.microsoft.com/office/powerpoint/2010/main" val="40883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779882" y="1741462"/>
            <a:ext cx="10931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cap="all" dirty="0">
                <a:solidFill>
                  <a:srgbClr val="002060"/>
                </a:solidFill>
                <a:latin typeface="Century Gothic" pitchFamily="34" charset="0"/>
              </a:rPr>
              <a:t>OBJETIVO </a:t>
            </a:r>
            <a:r>
              <a:rPr lang="es-CO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</a:p>
          <a:p>
            <a:pPr algn="ctr"/>
            <a:endParaRPr lang="es-CO" sz="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E4E4758C-640F-484C-93FA-FAEC6265581E}"/>
              </a:ext>
            </a:extLst>
          </p:cNvPr>
          <p:cNvSpPr/>
          <p:nvPr/>
        </p:nvSpPr>
        <p:spPr>
          <a:xfrm>
            <a:off x="3997569" y="2871873"/>
            <a:ext cx="7713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Socializar el nuevo proceso de creación, seguimiento y calificación de las evaluaciones de desempeño del personal Docente y Directivo Docente, </a:t>
            </a:r>
            <a:r>
              <a:rPr lang="es-CO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en el Sistema de Información de Recursos Humanos – HUMANO ®. Con el fin de garantizar la ejecución exitosa del proceso.</a:t>
            </a:r>
          </a:p>
          <a:p>
            <a:pPr defTabSz="914400"/>
            <a:endParaRPr lang="es-CO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Gráfico 15">
            <a:extLst>
              <a:ext uri="{FF2B5EF4-FFF2-40B4-BE49-F238E27FC236}">
                <a16:creationId xmlns="" xmlns:a16="http://schemas.microsoft.com/office/drawing/2014/main" id="{ABC67C38-2E86-904F-9284-2A0D3FED63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b="16332"/>
          <a:stretch/>
        </p:blipFill>
        <p:spPr>
          <a:xfrm>
            <a:off x="1001811" y="2463973"/>
            <a:ext cx="2803813" cy="2908897"/>
          </a:xfrm>
          <a:prstGeom prst="rect">
            <a:avLst/>
          </a:prstGeom>
          <a:solidFill>
            <a:srgbClr val="002060"/>
          </a:solidFill>
        </p:spPr>
      </p:pic>
      <p:sp>
        <p:nvSpPr>
          <p:cNvPr id="13" name="Rectángulo 12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779882" y="1741462"/>
            <a:ext cx="11001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cap="all" dirty="0">
                <a:solidFill>
                  <a:srgbClr val="002060"/>
                </a:solidFill>
                <a:latin typeface="Century Gothic" pitchFamily="34" charset="0"/>
              </a:rPr>
              <a:t>INTRODUCCIÓN </a:t>
            </a:r>
            <a:r>
              <a:rPr lang="es-CO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</a:p>
          <a:p>
            <a:pPr algn="ctr"/>
            <a:endParaRPr lang="es-CO" sz="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C1DCFA3B-DD6F-43F7-912D-89EB49D83BF0}"/>
              </a:ext>
            </a:extLst>
          </p:cNvPr>
          <p:cNvSpPr/>
          <p:nvPr/>
        </p:nvSpPr>
        <p:spPr>
          <a:xfrm>
            <a:off x="779884" y="2368663"/>
            <a:ext cx="79641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El nuevo modelo de  Evaluación de desempeño docentes tiene como finalidad mejorar la experiencia de usuario, teniendo en cuenta los diferentes actores que intervienen en el proceso y permitiendo gestionar la evaluación en las diferentes etapas desde humano en línea.</a:t>
            </a:r>
          </a:p>
          <a:p>
            <a:pPr algn="just"/>
            <a:endParaRPr lang="es-ES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2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Este nuevo modelo realiza un proceso de integración con los siguientes módulos</a:t>
            </a:r>
            <a:r>
              <a:rPr lang="es-E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  <a:p>
            <a:pPr algn="just"/>
            <a:endParaRPr lang="es-E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s-ES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Planta y personal</a:t>
            </a:r>
          </a:p>
          <a:p>
            <a:pPr marL="342900" indent="-342900" algn="just">
              <a:buFontTx/>
              <a:buChar char="-"/>
            </a:pPr>
            <a:r>
              <a:rPr lang="es-ES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Estructura Organizacional</a:t>
            </a:r>
          </a:p>
          <a:p>
            <a:pPr marL="342900" indent="-342900" algn="just">
              <a:buFontTx/>
              <a:buChar char="-"/>
            </a:pPr>
            <a:r>
              <a:rPr lang="es-ES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Salud y </a:t>
            </a:r>
            <a:r>
              <a:rPr lang="es-ES" sz="2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seguridad</a:t>
            </a:r>
            <a:endParaRPr lang="es-ES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Gráfico 5">
            <a:extLst>
              <a:ext uri="{FF2B5EF4-FFF2-40B4-BE49-F238E27FC236}">
                <a16:creationId xmlns="" xmlns:a16="http://schemas.microsoft.com/office/drawing/2014/main" id="{3940DAB9-2A93-4119-9F32-B0B6839326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b="15052"/>
          <a:stretch/>
        </p:blipFill>
        <p:spPr>
          <a:xfrm>
            <a:off x="8955738" y="2519980"/>
            <a:ext cx="2720446" cy="288870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Rectángulo 12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1683729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pSp>
        <p:nvGrpSpPr>
          <p:cNvPr id="40" name="Grupo 39">
            <a:extLst>
              <a:ext uri="{FF2B5EF4-FFF2-40B4-BE49-F238E27FC236}">
                <a16:creationId xmlns="" xmlns:a16="http://schemas.microsoft.com/office/drawing/2014/main" id="{CCACE25C-B2A4-454B-A422-DD4DFD51AFC6}"/>
              </a:ext>
            </a:extLst>
          </p:cNvPr>
          <p:cNvGrpSpPr/>
          <p:nvPr/>
        </p:nvGrpSpPr>
        <p:grpSpPr>
          <a:xfrm>
            <a:off x="2368081" y="4517829"/>
            <a:ext cx="3769560" cy="1863202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1" name="Rectángulo 40">
              <a:extLst>
                <a:ext uri="{FF2B5EF4-FFF2-40B4-BE49-F238E27FC236}">
                  <a16:creationId xmlns="" xmlns:a16="http://schemas.microsoft.com/office/drawing/2014/main" id="{4EA00107-38E8-428D-87BA-943C99C44554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CuadroTexto 41">
              <a:extLst>
                <a:ext uri="{FF2B5EF4-FFF2-40B4-BE49-F238E27FC236}">
                  <a16:creationId xmlns="" xmlns:a16="http://schemas.microsoft.com/office/drawing/2014/main" id="{9ADC0D2B-7AE6-4B3E-9B5A-3AA63B23A20B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="" xmlns:a16="http://schemas.microsoft.com/office/drawing/2014/main" id="{AF41B9CE-5593-4853-9E28-FD1DCE06D561}"/>
              </a:ext>
            </a:extLst>
          </p:cNvPr>
          <p:cNvGrpSpPr/>
          <p:nvPr/>
        </p:nvGrpSpPr>
        <p:grpSpPr>
          <a:xfrm>
            <a:off x="8007987" y="2477552"/>
            <a:ext cx="3784412" cy="1863202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4" name="Rectángulo 43">
              <a:extLst>
                <a:ext uri="{FF2B5EF4-FFF2-40B4-BE49-F238E27FC236}">
                  <a16:creationId xmlns="" xmlns:a16="http://schemas.microsoft.com/office/drawing/2014/main" id="{907D02DE-24CF-4CA8-9D00-19955E169BFF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uadroTexto 44">
              <a:extLst>
                <a:ext uri="{FF2B5EF4-FFF2-40B4-BE49-F238E27FC236}">
                  <a16:creationId xmlns="" xmlns:a16="http://schemas.microsoft.com/office/drawing/2014/main" id="{E74672F5-1B94-4A84-B631-5BF1AD26C76A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="" xmlns:a16="http://schemas.microsoft.com/office/drawing/2014/main" id="{65094E2B-C64B-49AE-B034-505E497A9173}"/>
              </a:ext>
            </a:extLst>
          </p:cNvPr>
          <p:cNvGrpSpPr/>
          <p:nvPr/>
        </p:nvGrpSpPr>
        <p:grpSpPr>
          <a:xfrm>
            <a:off x="2359253" y="2443859"/>
            <a:ext cx="3759389" cy="1863202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7" name="Rectángulo 46">
              <a:extLst>
                <a:ext uri="{FF2B5EF4-FFF2-40B4-BE49-F238E27FC236}">
                  <a16:creationId xmlns="" xmlns:a16="http://schemas.microsoft.com/office/drawing/2014/main" id="{AABD9007-8DF1-4AAE-9546-68AD742845E8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CuadroTexto 47">
              <a:extLst>
                <a:ext uri="{FF2B5EF4-FFF2-40B4-BE49-F238E27FC236}">
                  <a16:creationId xmlns="" xmlns:a16="http://schemas.microsoft.com/office/drawing/2014/main" id="{786969EC-FC3B-4110-B599-13D645CA6DEF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Rectángulo 48">
            <a:extLst>
              <a:ext uri="{FF2B5EF4-FFF2-40B4-BE49-F238E27FC236}">
                <a16:creationId xmlns="" xmlns:a16="http://schemas.microsoft.com/office/drawing/2014/main" id="{BC051286-C557-4062-BBCC-75BB060D7507}"/>
              </a:ext>
            </a:extLst>
          </p:cNvPr>
          <p:cNvSpPr/>
          <p:nvPr/>
        </p:nvSpPr>
        <p:spPr>
          <a:xfrm>
            <a:off x="8007987" y="4562901"/>
            <a:ext cx="3769560" cy="186320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just"/>
            <a:endParaRPr lang="es-CO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="" xmlns:a16="http://schemas.microsoft.com/office/drawing/2014/main" id="{9DF04744-9DC9-47E3-A4A0-3BE0F01362E9}"/>
              </a:ext>
            </a:extLst>
          </p:cNvPr>
          <p:cNvSpPr txBox="1"/>
          <p:nvPr/>
        </p:nvSpPr>
        <p:spPr>
          <a:xfrm>
            <a:off x="1120574" y="2287609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F466AC6A-78A9-4F73-A679-D7DF7EEBA233}"/>
              </a:ext>
            </a:extLst>
          </p:cNvPr>
          <p:cNvSpPr txBox="1"/>
          <p:nvPr/>
        </p:nvSpPr>
        <p:spPr>
          <a:xfrm>
            <a:off x="1114371" y="4517829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="" xmlns:a16="http://schemas.microsoft.com/office/drawing/2014/main" id="{0CCA4D07-603B-40C5-9126-1D0643DABF74}"/>
              </a:ext>
            </a:extLst>
          </p:cNvPr>
          <p:cNvSpPr/>
          <p:nvPr/>
        </p:nvSpPr>
        <p:spPr>
          <a:xfrm>
            <a:off x="752883" y="3561326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P</a:t>
            </a:r>
            <a:r>
              <a:rPr lang="es-CO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REPARACIÓN</a:t>
            </a:r>
            <a:endParaRPr lang="es-ES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3" name="Conector recto 52">
            <a:extLst>
              <a:ext uri="{FF2B5EF4-FFF2-40B4-BE49-F238E27FC236}">
                <a16:creationId xmlns="" xmlns:a16="http://schemas.microsoft.com/office/drawing/2014/main" id="{9C31DB7E-02F5-4645-8CE8-65E41EE0C424}"/>
              </a:ext>
            </a:extLst>
          </p:cNvPr>
          <p:cNvCxnSpPr>
            <a:cxnSpLocks/>
          </p:cNvCxnSpPr>
          <p:nvPr/>
        </p:nvCxnSpPr>
        <p:spPr>
          <a:xfrm flipH="1">
            <a:off x="987271" y="3450537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="" xmlns:a16="http://schemas.microsoft.com/office/drawing/2014/main" id="{5ECF37CB-A80A-416E-B663-4852008A18ED}"/>
              </a:ext>
            </a:extLst>
          </p:cNvPr>
          <p:cNvCxnSpPr>
            <a:cxnSpLocks/>
          </p:cNvCxnSpPr>
          <p:nvPr/>
        </p:nvCxnSpPr>
        <p:spPr>
          <a:xfrm flipH="1">
            <a:off x="987271" y="5787071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="" xmlns:a16="http://schemas.microsoft.com/office/drawing/2014/main" id="{0A54CDEF-B056-4D83-819E-1C51B547DD2C}"/>
              </a:ext>
            </a:extLst>
          </p:cNvPr>
          <p:cNvSpPr/>
          <p:nvPr/>
        </p:nvSpPr>
        <p:spPr>
          <a:xfrm>
            <a:off x="797474" y="5848445"/>
            <a:ext cx="148911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DEFINICIÓN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="" xmlns:a16="http://schemas.microsoft.com/office/drawing/2014/main" id="{58388EBD-A54D-41B4-AD74-56669A82A172}"/>
              </a:ext>
            </a:extLst>
          </p:cNvPr>
          <p:cNvSpPr/>
          <p:nvPr/>
        </p:nvSpPr>
        <p:spPr>
          <a:xfrm>
            <a:off x="2477561" y="4832783"/>
            <a:ext cx="3487132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Creación de evaluación.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Asignación de empleados a la evaluación.</a:t>
            </a:r>
          </a:p>
          <a:p>
            <a:pPr lvl="0" algn="just"/>
            <a:r>
              <a:rPr lang="es-CO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Generación de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reporte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Activación de la evaluación.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="" xmlns:a16="http://schemas.microsoft.com/office/drawing/2014/main" id="{FA2FFFB2-F786-4109-ABC8-A0A0D77DEF37}"/>
              </a:ext>
            </a:extLst>
          </p:cNvPr>
          <p:cNvSpPr/>
          <p:nvPr/>
        </p:nvSpPr>
        <p:spPr>
          <a:xfrm>
            <a:off x="2477561" y="2836851"/>
            <a:ext cx="3534097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Configuración del proceso.</a:t>
            </a:r>
          </a:p>
          <a:p>
            <a:pPr lvl="0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 Manual de cargos.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 Definición de los modelos de evaluación.</a:t>
            </a:r>
            <a:endParaRPr lang="es-CO" sz="1600" dirty="0">
              <a:solidFill>
                <a:srgbClr val="002060"/>
              </a:solidFill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="" xmlns:a16="http://schemas.microsoft.com/office/drawing/2014/main" id="{54A7AE51-1CF1-4EAA-BB7F-5DF5281443C8}"/>
              </a:ext>
            </a:extLst>
          </p:cNvPr>
          <p:cNvSpPr txBox="1"/>
          <p:nvPr/>
        </p:nvSpPr>
        <p:spPr>
          <a:xfrm>
            <a:off x="6749621" y="2336612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3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="" xmlns:a16="http://schemas.microsoft.com/office/drawing/2014/main" id="{730419D1-6A5F-4618-A50F-6405590393F4}"/>
              </a:ext>
            </a:extLst>
          </p:cNvPr>
          <p:cNvSpPr/>
          <p:nvPr/>
        </p:nvSpPr>
        <p:spPr>
          <a:xfrm>
            <a:off x="6381930" y="3610329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DESARROLLO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="" xmlns:a16="http://schemas.microsoft.com/office/drawing/2014/main" id="{CF3295EB-390C-4D74-B87E-6E160650C1E4}"/>
              </a:ext>
            </a:extLst>
          </p:cNvPr>
          <p:cNvCxnSpPr>
            <a:cxnSpLocks/>
          </p:cNvCxnSpPr>
          <p:nvPr/>
        </p:nvCxnSpPr>
        <p:spPr>
          <a:xfrm flipH="1">
            <a:off x="6616318" y="3499540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="" xmlns:a16="http://schemas.microsoft.com/office/drawing/2014/main" id="{B518B07F-AA2A-4430-8F00-45F0A2CDDE58}"/>
              </a:ext>
            </a:extLst>
          </p:cNvPr>
          <p:cNvSpPr txBox="1"/>
          <p:nvPr/>
        </p:nvSpPr>
        <p:spPr>
          <a:xfrm>
            <a:off x="6758434" y="4463632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="" xmlns:a16="http://schemas.microsoft.com/office/drawing/2014/main" id="{199D77A0-5B64-434A-A097-1C5058266950}"/>
              </a:ext>
            </a:extLst>
          </p:cNvPr>
          <p:cNvSpPr/>
          <p:nvPr/>
        </p:nvSpPr>
        <p:spPr>
          <a:xfrm>
            <a:off x="6390743" y="5737349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S</a:t>
            </a:r>
            <a:r>
              <a:rPr lang="es-CO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EGUIMIENTO</a:t>
            </a:r>
            <a:endParaRPr lang="es-ES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3" name="Conector recto 62">
            <a:extLst>
              <a:ext uri="{FF2B5EF4-FFF2-40B4-BE49-F238E27FC236}">
                <a16:creationId xmlns="" xmlns:a16="http://schemas.microsoft.com/office/drawing/2014/main" id="{CEC11406-AC53-44A5-9D2D-920A4ED2A16B}"/>
              </a:ext>
            </a:extLst>
          </p:cNvPr>
          <p:cNvCxnSpPr>
            <a:cxnSpLocks/>
          </p:cNvCxnSpPr>
          <p:nvPr/>
        </p:nvCxnSpPr>
        <p:spPr>
          <a:xfrm flipH="1">
            <a:off x="6625131" y="5626560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="" xmlns:a16="http://schemas.microsoft.com/office/drawing/2014/main" id="{5073CA60-27FA-4C59-97D0-42EB7ADB7CE0}"/>
              </a:ext>
            </a:extLst>
          </p:cNvPr>
          <p:cNvSpPr/>
          <p:nvPr/>
        </p:nvSpPr>
        <p:spPr>
          <a:xfrm>
            <a:off x="8071682" y="2594225"/>
            <a:ext cx="3577651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Concertación de competencias y evidencias.</a:t>
            </a: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Seguimiento</a:t>
            </a: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Calificación de Competencias.</a:t>
            </a: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Plan de desarrollo</a:t>
            </a: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Generación de protocolos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="" xmlns:a16="http://schemas.microsoft.com/office/drawing/2014/main" id="{B117696B-F544-4023-B438-C50A88B24E1F}"/>
              </a:ext>
            </a:extLst>
          </p:cNvPr>
          <p:cNvSpPr/>
          <p:nvPr/>
        </p:nvSpPr>
        <p:spPr>
          <a:xfrm>
            <a:off x="8099535" y="4816703"/>
            <a:ext cx="3586464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Generación de archivos de         seguimiento,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Ingreso de recursos.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>
              <a:buFontTx/>
              <a:buChar char="-"/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Generación de Protocolos</a:t>
            </a:r>
          </a:p>
          <a:p>
            <a:pPr lvl="0" algn="just">
              <a:buFontTx/>
              <a:buChar char="-"/>
              <a:tabLst>
                <a:tab pos="176213" algn="l"/>
              </a:tabLst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Cierre de la evaluación.</a:t>
            </a:r>
            <a:endParaRPr lang="es-CO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947057" y="1741462"/>
            <a:ext cx="10580914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algn="ctr"/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Número de la evaluación </a:t>
            </a:r>
          </a:p>
          <a:p>
            <a:pPr algn="ctr"/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de desempeño año 2019: </a:t>
            </a:r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9872</a:t>
            </a:r>
          </a:p>
          <a:p>
            <a:endParaRPr lang="es-CO" sz="2400" b="1" cap="all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- Funcionarios a evaluar 3997</a:t>
            </a:r>
          </a:p>
          <a:p>
            <a:endParaRPr lang="es-CO" sz="2400" b="1" cap="all" dirty="0">
              <a:solidFill>
                <a:srgbClr val="FF0000"/>
              </a:solidFill>
              <a:latin typeface="Century Gothic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DE PERIODO DE PRUEBA </a:t>
            </a:r>
            <a:r>
              <a:rPr lang="es-CO" sz="2400" b="1" cap="all" dirty="0">
                <a:solidFill>
                  <a:srgbClr val="002060"/>
                </a:solidFill>
                <a:latin typeface="Century Gothic" pitchFamily="34" charset="0"/>
              </a:rPr>
              <a:t>año 2019</a:t>
            </a:r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: </a:t>
            </a:r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9873</a:t>
            </a:r>
          </a:p>
          <a:p>
            <a:endParaRPr lang="es-CO" sz="2400" b="1" cap="all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- </a:t>
            </a:r>
            <a:r>
              <a:rPr lang="es-CO" sz="2400" b="1" cap="all" dirty="0">
                <a:solidFill>
                  <a:srgbClr val="FF0000"/>
                </a:solidFill>
                <a:latin typeface="Century Gothic" pitchFamily="34" charset="0"/>
              </a:rPr>
              <a:t>Funcionarios a evaluar </a:t>
            </a:r>
            <a:r>
              <a:rPr lang="es-CO" sz="2400" b="1" cap="all" dirty="0" smtClean="0">
                <a:solidFill>
                  <a:srgbClr val="FF0000"/>
                </a:solidFill>
                <a:latin typeface="Century Gothic" pitchFamily="34" charset="0"/>
              </a:rPr>
              <a:t>26</a:t>
            </a:r>
            <a:endParaRPr lang="es-CO" sz="2400" b="1" cap="all" dirty="0">
              <a:solidFill>
                <a:srgbClr val="FF0000"/>
              </a:solidFill>
              <a:latin typeface="Century Gothic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O" sz="2400" b="1" cap="all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endParaRPr lang="es-CO" sz="2400" b="1" cap="all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r>
              <a:rPr lang="es-CO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endParaRPr lang="es-CO" sz="2400" b="1" cap="all" dirty="0">
              <a:solidFill>
                <a:srgbClr val="002060"/>
              </a:solidFill>
              <a:latin typeface="Century Gothic" pitchFamily="34" charset="0"/>
            </a:endParaRPr>
          </a:p>
          <a:p>
            <a:endParaRPr lang="es-CO" sz="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Rectángulo 12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BC8E39C-3711-48F9-96DB-EDF8DABAC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4" y="3196149"/>
            <a:ext cx="11739716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000" b="1" cap="all" dirty="0" smtClean="0">
                <a:solidFill>
                  <a:srgbClr val="002060"/>
                </a:solidFill>
                <a:latin typeface="Century Gothic" pitchFamily="34" charset="0"/>
                <a:hlinkClick r:id="rId4" action="ppaction://hlinkfile"/>
              </a:rPr>
              <a:t>Datos BÁSICOS DE EVALUACIÓN DE DESEMPEÑO</a:t>
            </a:r>
            <a:endParaRPr lang="es-ES_tradnl" sz="20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1683729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pSp>
        <p:nvGrpSpPr>
          <p:cNvPr id="46" name="Grupo 45">
            <a:extLst>
              <a:ext uri="{FF2B5EF4-FFF2-40B4-BE49-F238E27FC236}">
                <a16:creationId xmlns="" xmlns:a16="http://schemas.microsoft.com/office/drawing/2014/main" id="{65094E2B-C64B-49AE-B034-505E497A9173}"/>
              </a:ext>
            </a:extLst>
          </p:cNvPr>
          <p:cNvGrpSpPr/>
          <p:nvPr/>
        </p:nvGrpSpPr>
        <p:grpSpPr>
          <a:xfrm>
            <a:off x="2359253" y="2443859"/>
            <a:ext cx="5809387" cy="3115694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7" name="Rectángulo 46">
              <a:extLst>
                <a:ext uri="{FF2B5EF4-FFF2-40B4-BE49-F238E27FC236}">
                  <a16:creationId xmlns="" xmlns:a16="http://schemas.microsoft.com/office/drawing/2014/main" id="{AABD9007-8DF1-4AAE-9546-68AD742845E8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CuadroTexto 47">
              <a:extLst>
                <a:ext uri="{FF2B5EF4-FFF2-40B4-BE49-F238E27FC236}">
                  <a16:creationId xmlns="" xmlns:a16="http://schemas.microsoft.com/office/drawing/2014/main" id="{786969EC-FC3B-4110-B599-13D645CA6DEF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CuadroTexto 49">
            <a:extLst>
              <a:ext uri="{FF2B5EF4-FFF2-40B4-BE49-F238E27FC236}">
                <a16:creationId xmlns="" xmlns:a16="http://schemas.microsoft.com/office/drawing/2014/main" id="{9DF04744-9DC9-47E3-A4A0-3BE0F01362E9}"/>
              </a:ext>
            </a:extLst>
          </p:cNvPr>
          <p:cNvSpPr txBox="1"/>
          <p:nvPr/>
        </p:nvSpPr>
        <p:spPr>
          <a:xfrm>
            <a:off x="1120574" y="2287609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="" xmlns:a16="http://schemas.microsoft.com/office/drawing/2014/main" id="{0CCA4D07-603B-40C5-9126-1D0643DABF74}"/>
              </a:ext>
            </a:extLst>
          </p:cNvPr>
          <p:cNvSpPr/>
          <p:nvPr/>
        </p:nvSpPr>
        <p:spPr>
          <a:xfrm>
            <a:off x="752883" y="3561326"/>
            <a:ext cx="1489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P</a:t>
            </a:r>
            <a:r>
              <a:rPr lang="es-CO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REPARACIÓN</a:t>
            </a:r>
            <a:endParaRPr lang="es-ES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3" name="Conector recto 52">
            <a:extLst>
              <a:ext uri="{FF2B5EF4-FFF2-40B4-BE49-F238E27FC236}">
                <a16:creationId xmlns="" xmlns:a16="http://schemas.microsoft.com/office/drawing/2014/main" id="{9C31DB7E-02F5-4645-8CE8-65E41EE0C424}"/>
              </a:ext>
            </a:extLst>
          </p:cNvPr>
          <p:cNvCxnSpPr>
            <a:cxnSpLocks/>
          </p:cNvCxnSpPr>
          <p:nvPr/>
        </p:nvCxnSpPr>
        <p:spPr>
          <a:xfrm flipH="1">
            <a:off x="987271" y="3450537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="" xmlns:a16="http://schemas.microsoft.com/office/drawing/2014/main" id="{FA2FFFB2-F786-4109-ABC8-A0A0D77DEF37}"/>
              </a:ext>
            </a:extLst>
          </p:cNvPr>
          <p:cNvSpPr/>
          <p:nvPr/>
        </p:nvSpPr>
        <p:spPr>
          <a:xfrm>
            <a:off x="2611673" y="2666163"/>
            <a:ext cx="5203399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Configuración del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proceso:  la evaluación se aplica a docentes y </a:t>
            </a:r>
            <a:r>
              <a:rPr lang="es-ES" sz="16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d.d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del 1278, en propiedad, con un tiempo mínimo de servicio de 90 días continuos o discontinuos</a:t>
            </a:r>
          </a:p>
          <a:p>
            <a:pPr lvl="0">
              <a:buFontTx/>
              <a:buChar char="-"/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Manual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cargos: en estado activo por cargo y nivel</a:t>
            </a:r>
          </a:p>
          <a:p>
            <a:pPr marL="285750" lvl="0" indent="-285750">
              <a:buFontTx/>
              <a:buChar char="-"/>
            </a:pP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 Definición de los modelos 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evaluación: competencias a evaluar por cargo y nivel</a:t>
            </a:r>
            <a:endParaRPr lang="es-CO" sz="1600" dirty="0">
              <a:solidFill>
                <a:srgbClr val="002060"/>
              </a:solidFill>
            </a:endParaRPr>
          </a:p>
        </p:txBody>
      </p:sp>
      <p:sp>
        <p:nvSpPr>
          <p:cNvPr id="33" name="Rectángulo 63">
            <a:extLst>
              <a:ext uri="{FF2B5EF4-FFF2-40B4-BE49-F238E27FC236}">
                <a16:creationId xmlns="" xmlns:a16="http://schemas.microsoft.com/office/drawing/2014/main" id="{5073CA60-27FA-4C59-97D0-42EB7ADB7CE0}"/>
              </a:ext>
            </a:extLst>
          </p:cNvPr>
          <p:cNvSpPr/>
          <p:nvPr/>
        </p:nvSpPr>
        <p:spPr>
          <a:xfrm>
            <a:off x="8732955" y="3774158"/>
            <a:ext cx="2076806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Soporte Lógico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8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1683729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grpSp>
        <p:nvGrpSpPr>
          <p:cNvPr id="40" name="Grupo 39">
            <a:extLst>
              <a:ext uri="{FF2B5EF4-FFF2-40B4-BE49-F238E27FC236}">
                <a16:creationId xmlns="" xmlns:a16="http://schemas.microsoft.com/office/drawing/2014/main" id="{CCACE25C-B2A4-454B-A422-DD4DFD51AFC6}"/>
              </a:ext>
            </a:extLst>
          </p:cNvPr>
          <p:cNvGrpSpPr/>
          <p:nvPr/>
        </p:nvGrpSpPr>
        <p:grpSpPr>
          <a:xfrm>
            <a:off x="2368080" y="2579300"/>
            <a:ext cx="6593040" cy="3784924"/>
            <a:chOff x="1654180" y="2055"/>
            <a:chExt cx="3105338" cy="1863202"/>
          </a:xfrm>
          <a:solidFill>
            <a:srgbClr val="002060"/>
          </a:solidFill>
        </p:grpSpPr>
        <p:sp>
          <p:nvSpPr>
            <p:cNvPr id="41" name="Rectángulo 40">
              <a:extLst>
                <a:ext uri="{FF2B5EF4-FFF2-40B4-BE49-F238E27FC236}">
                  <a16:creationId xmlns="" xmlns:a16="http://schemas.microsoft.com/office/drawing/2014/main" id="{4EA00107-38E8-428D-87BA-943C99C44554}"/>
                </a:ext>
              </a:extLst>
            </p:cNvPr>
            <p:cNvSpPr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CuadroTexto 41">
              <a:extLst>
                <a:ext uri="{FF2B5EF4-FFF2-40B4-BE49-F238E27FC236}">
                  <a16:creationId xmlns="" xmlns:a16="http://schemas.microsoft.com/office/drawing/2014/main" id="{9ADC0D2B-7AE6-4B3E-9B5A-3AA63B23A20B}"/>
                </a:ext>
              </a:extLst>
            </p:cNvPr>
            <p:cNvSpPr txBox="1"/>
            <p:nvPr/>
          </p:nvSpPr>
          <p:spPr>
            <a:xfrm>
              <a:off x="1654180" y="2055"/>
              <a:ext cx="3105338" cy="186320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O" sz="6500" kern="1200">
                <a:solidFill>
                  <a:srgbClr val="002060"/>
                </a:solidFill>
              </a:endParaRPr>
            </a:p>
          </p:txBody>
        </p:sp>
      </p:grp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F466AC6A-78A9-4F73-A679-D7DF7EEBA233}"/>
              </a:ext>
            </a:extLst>
          </p:cNvPr>
          <p:cNvSpPr txBox="1"/>
          <p:nvPr/>
        </p:nvSpPr>
        <p:spPr>
          <a:xfrm>
            <a:off x="1114371" y="2579301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="" xmlns:a16="http://schemas.microsoft.com/office/drawing/2014/main" id="{5ECF37CB-A80A-416E-B663-4852008A18ED}"/>
              </a:ext>
            </a:extLst>
          </p:cNvPr>
          <p:cNvCxnSpPr>
            <a:cxnSpLocks/>
          </p:cNvCxnSpPr>
          <p:nvPr/>
        </p:nvCxnSpPr>
        <p:spPr>
          <a:xfrm flipH="1">
            <a:off x="987271" y="3848543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="" xmlns:a16="http://schemas.microsoft.com/office/drawing/2014/main" id="{0A54CDEF-B056-4D83-819E-1C51B547DD2C}"/>
              </a:ext>
            </a:extLst>
          </p:cNvPr>
          <p:cNvSpPr/>
          <p:nvPr/>
        </p:nvSpPr>
        <p:spPr>
          <a:xfrm>
            <a:off x="797474" y="3909917"/>
            <a:ext cx="148911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DEFINICIÓN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="" xmlns:a16="http://schemas.microsoft.com/office/drawing/2014/main" id="{58388EBD-A54D-41B4-AD74-56669A82A172}"/>
              </a:ext>
            </a:extLst>
          </p:cNvPr>
          <p:cNvSpPr/>
          <p:nvPr/>
        </p:nvSpPr>
        <p:spPr>
          <a:xfrm>
            <a:off x="2538520" y="2869870"/>
            <a:ext cx="6117800" cy="32932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Creación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evaluación:  clase,  tipo y fechas</a:t>
            </a:r>
          </a:p>
          <a:p>
            <a:pPr lvl="0" algn="just"/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Asignación de empleados a la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evaluación: asociar empleado con evaluador</a:t>
            </a: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endParaRPr lang="es-CO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es-CO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es-CO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Generación de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reporte:  Listado docentes a evaluar, se evidencia docentes a ser evaluados con su evaluador</a:t>
            </a:r>
            <a:endParaRPr lang="es-CO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just"/>
            <a:endParaRPr lang="es-E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Activación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de la </a:t>
            </a: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evaluación: pasar a estado activo para ser visualizada en Humano en Línea</a:t>
            </a:r>
          </a:p>
          <a:p>
            <a:pPr marL="285750" lvl="0" indent="-285750" algn="just">
              <a:buFontTx/>
              <a:buChar char="-"/>
            </a:pP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E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NOTA: para editar y visualizar la evaluación debe estar en estado registrado</a:t>
            </a:r>
            <a:endParaRPr lang="es-E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="" xmlns:a16="http://schemas.microsoft.com/office/drawing/2014/main" id="{199D77A0-5B64-434A-A097-1C5058266950}"/>
              </a:ext>
            </a:extLst>
          </p:cNvPr>
          <p:cNvSpPr/>
          <p:nvPr/>
        </p:nvSpPr>
        <p:spPr>
          <a:xfrm>
            <a:off x="9341205" y="3665424"/>
            <a:ext cx="24118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Secretaría de Educación Departamental</a:t>
            </a:r>
          </a:p>
        </p:txBody>
      </p:sp>
    </p:spTree>
    <p:extLst>
      <p:ext uri="{BB962C8B-B14F-4D97-AF65-F5344CB8AC3E}">
        <p14:creationId xmlns:p14="http://schemas.microsoft.com/office/powerpoint/2010/main" val="1589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81354" y="415636"/>
            <a:ext cx="11699631" cy="6102396"/>
          </a:xfrm>
          <a:prstGeom prst="rect">
            <a:avLst/>
          </a:prstGeom>
          <a:noFill/>
          <a:ln w="53975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85" y="553130"/>
            <a:ext cx="2624386" cy="9649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59" y="698182"/>
            <a:ext cx="329919" cy="5537304"/>
          </a:xfrm>
          <a:prstGeom prst="rect">
            <a:avLst/>
          </a:prstGeom>
        </p:spPr>
      </p:pic>
      <p:sp>
        <p:nvSpPr>
          <p:cNvPr id="3" name="AutoShape 2" descr="Resultado de imagen para pruebas saber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9" name="Rectangle 15">
            <a:extLst>
              <a:ext uri="{FF2B5EF4-FFF2-40B4-BE49-F238E27FC236}">
                <a16:creationId xmlns="" xmlns:a16="http://schemas.microsoft.com/office/drawing/2014/main" id="{96815FF1-2DCA-41DB-A9BF-4BB804915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324" y="553131"/>
            <a:ext cx="7776864" cy="547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_tradnl" sz="2400" b="1" cap="all" dirty="0" smtClean="0">
                <a:solidFill>
                  <a:srgbClr val="002060"/>
                </a:solidFill>
                <a:latin typeface="Century Gothic" pitchFamily="34" charset="0"/>
              </a:rPr>
              <a:t>Etapas del Proceso de Evaluación Anual</a:t>
            </a:r>
            <a:endParaRPr lang="es-ES_tradnl" sz="2400" b="1" cap="all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="" xmlns:a16="http://schemas.microsoft.com/office/drawing/2014/main" id="{F466AC6A-78A9-4F73-A679-D7DF7EEBA233}"/>
              </a:ext>
            </a:extLst>
          </p:cNvPr>
          <p:cNvSpPr txBox="1"/>
          <p:nvPr/>
        </p:nvSpPr>
        <p:spPr>
          <a:xfrm>
            <a:off x="675459" y="2579301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endParaRPr lang="es-CO" sz="8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="" xmlns:a16="http://schemas.microsoft.com/office/drawing/2014/main" id="{5ECF37CB-A80A-416E-B663-4852008A18ED}"/>
              </a:ext>
            </a:extLst>
          </p:cNvPr>
          <p:cNvCxnSpPr>
            <a:cxnSpLocks/>
          </p:cNvCxnSpPr>
          <p:nvPr/>
        </p:nvCxnSpPr>
        <p:spPr>
          <a:xfrm flipH="1">
            <a:off x="658087" y="3848543"/>
            <a:ext cx="107886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="" xmlns:a16="http://schemas.microsoft.com/office/drawing/2014/main" id="{0A54CDEF-B056-4D83-819E-1C51B547DD2C}"/>
              </a:ext>
            </a:extLst>
          </p:cNvPr>
          <p:cNvSpPr/>
          <p:nvPr/>
        </p:nvSpPr>
        <p:spPr>
          <a:xfrm>
            <a:off x="565826" y="3909917"/>
            <a:ext cx="148911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DEFINICIÓN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060" y="1450848"/>
            <a:ext cx="4455223" cy="485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595872" y="1450848"/>
            <a:ext cx="52059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NOMBRE DEL CAMPO</a:t>
            </a:r>
            <a:r>
              <a:rPr lang="es-CO" dirty="0"/>
              <a:t>	</a:t>
            </a:r>
            <a:r>
              <a:rPr lang="es-CO" b="1" dirty="0"/>
              <a:t>DESCRIPCIÓN</a:t>
            </a:r>
            <a:r>
              <a:rPr lang="es-CO" dirty="0"/>
              <a:t>	</a:t>
            </a:r>
          </a:p>
          <a:p>
            <a:r>
              <a:rPr lang="es-CO" b="1" dirty="0"/>
              <a:t>EVALUACIÓN</a:t>
            </a:r>
            <a:r>
              <a:rPr lang="es-CO" dirty="0"/>
              <a:t>	Código de la Evaluación en la cual se va a incluir el empleado.	</a:t>
            </a:r>
          </a:p>
          <a:p>
            <a:r>
              <a:rPr lang="es-CO" b="1" dirty="0"/>
              <a:t>CARÁCTER DE LA EVALUACIÓN</a:t>
            </a:r>
            <a:r>
              <a:rPr lang="es-CO" dirty="0"/>
              <a:t>	Determinado automáticamente por el Sistema, corresponde al carácter de la evaluación ( Normal o Semestral )	</a:t>
            </a:r>
          </a:p>
          <a:p>
            <a:r>
              <a:rPr lang="es-CO" b="1" dirty="0"/>
              <a:t>EMPLEADO</a:t>
            </a:r>
            <a:r>
              <a:rPr lang="es-CO" dirty="0"/>
              <a:t>	Código del Empleado </a:t>
            </a:r>
            <a:r>
              <a:rPr lang="es-CO" dirty="0" smtClean="0"/>
              <a:t>a evaluar</a:t>
            </a:r>
            <a:r>
              <a:rPr lang="es-CO" dirty="0"/>
              <a:t>	</a:t>
            </a:r>
          </a:p>
          <a:p>
            <a:r>
              <a:rPr lang="es-CO" b="1" dirty="0"/>
              <a:t>CIUDAD</a:t>
            </a:r>
            <a:r>
              <a:rPr lang="es-CO" dirty="0"/>
              <a:t>	Código de la ciudad de la Ubicación Laboral del empleado	</a:t>
            </a:r>
          </a:p>
          <a:p>
            <a:r>
              <a:rPr lang="es-CO" b="1" dirty="0"/>
              <a:t>DEPENDENCIA</a:t>
            </a:r>
            <a:r>
              <a:rPr lang="es-CO" dirty="0"/>
              <a:t>	Nombre del Establecimiento o sede donde labora el empleado evaluado.	</a:t>
            </a:r>
          </a:p>
          <a:p>
            <a:r>
              <a:rPr lang="es-CO" b="1" dirty="0"/>
              <a:t>NIVEL DICTA</a:t>
            </a:r>
            <a:r>
              <a:rPr lang="es-CO" dirty="0"/>
              <a:t>	Nivel de enseñanza en el cual se encuentra ubicado el empleado	</a:t>
            </a:r>
          </a:p>
          <a:p>
            <a:r>
              <a:rPr lang="es-CO" b="1" dirty="0"/>
              <a:t>CARGO</a:t>
            </a:r>
            <a:r>
              <a:rPr lang="es-CO" dirty="0"/>
              <a:t>	Describe el </a:t>
            </a:r>
            <a:r>
              <a:rPr lang="es-CO" dirty="0" smtClean="0"/>
              <a:t>cargo  del </a:t>
            </a:r>
            <a:r>
              <a:rPr lang="es-CO" dirty="0"/>
              <a:t>empleado	</a:t>
            </a:r>
          </a:p>
          <a:p>
            <a:r>
              <a:rPr lang="es-CO" b="1" dirty="0"/>
              <a:t>MOTIVO EVALUACIÓN</a:t>
            </a:r>
            <a:r>
              <a:rPr lang="es-CO" dirty="0"/>
              <a:t>	Referencia el motivo de la evaluación (Periodo de Prueba).	</a:t>
            </a:r>
          </a:p>
        </p:txBody>
      </p:sp>
    </p:spTree>
    <p:extLst>
      <p:ext uri="{BB962C8B-B14F-4D97-AF65-F5344CB8AC3E}">
        <p14:creationId xmlns:p14="http://schemas.microsoft.com/office/powerpoint/2010/main" val="35813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10283</TotalTime>
  <Words>620</Words>
  <Application>Microsoft Office PowerPoint</Application>
  <PresentationFormat>Panorámica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SIRLE CHICA</dc:creator>
  <cp:lastModifiedBy>SIRLE CHICA</cp:lastModifiedBy>
  <cp:revision>672</cp:revision>
  <cp:lastPrinted>2019-10-23T21:32:52Z</cp:lastPrinted>
  <dcterms:created xsi:type="dcterms:W3CDTF">2015-06-23T15:23:50Z</dcterms:created>
  <dcterms:modified xsi:type="dcterms:W3CDTF">2019-10-29T15:59:51Z</dcterms:modified>
</cp:coreProperties>
</file>